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0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1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3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4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7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8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9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3.xml" ContentType="application/vnd.openxmlformats-officedocument.theme+xml"/>
  <Override PartName="/ppt/theme/themeOverride1.xml" ContentType="application/vnd.openxmlformats-officedocument.themeOverrid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4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5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26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theme/theme27.xml" ContentType="application/vnd.openxmlformats-officedocument.theme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theme/theme28.xml" ContentType="application/vnd.openxmlformats-officedocument.theme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theme/theme29.xml" ContentType="application/vnd.openxmlformats-officedocument.theme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30.xml" ContentType="application/vnd.openxmlformats-officedocument.theme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31.xml" ContentType="application/vnd.openxmlformats-officedocument.theme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32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33.xml" ContentType="application/vnd.openxmlformats-officedocument.theme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34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35.xml" ContentType="application/vnd.openxmlformats-officedocument.theme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theme/theme36.xml" ContentType="application/vnd.openxmlformats-officedocument.theme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theme/theme37.xml" ContentType="application/vnd.openxmlformats-officedocument.theme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8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9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40.xml" ContentType="application/vnd.openxmlformats-officedocument.theme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41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42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43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theme/theme44.xml" ContentType="application/vnd.openxmlformats-officedocument.theme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45.xml" ContentType="application/vnd.openxmlformats-officedocument.theme+xml"/>
  <Override PartName="/ppt/slideLayouts/slideLayout481.xml" ContentType="application/vnd.openxmlformats-officedocument.presentationml.slideLayout+xml"/>
  <Override PartName="/ppt/theme/theme46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theme/theme47.xml" ContentType="application/vnd.openxmlformats-officedocument.theme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theme/theme48.xml" ContentType="application/vnd.openxmlformats-officedocument.theme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theme/theme49.xml" ContentType="application/vnd.openxmlformats-officedocument.theme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theme/theme50.xml" ContentType="application/vnd.openxmlformats-officedocument.theme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theme/theme51.xml" ContentType="application/vnd.openxmlformats-officedocument.theme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theme/theme52.xml" ContentType="application/vnd.openxmlformats-officedocument.theme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theme/theme53.xml" ContentType="application/vnd.openxmlformats-officedocument.theme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theme/theme54.xml" ContentType="application/vnd.openxmlformats-officedocument.theme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theme/theme55.xml" ContentType="application/vnd.openxmlformats-officedocument.theme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theme/theme56.xml" ContentType="application/vnd.openxmlformats-officedocument.theme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theme/theme57.xml" ContentType="application/vnd.openxmlformats-officedocument.theme+xml"/>
  <Override PartName="/ppt/slideLayouts/slideLayout600.xml" ContentType="application/vnd.openxmlformats-officedocument.presentationml.slideLayout+xml"/>
  <Override PartName="/ppt/theme/theme58.xml" ContentType="application/vnd.openxmlformats-officedocument.theme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theme/theme59.xml" ContentType="application/vnd.openxmlformats-officedocument.theme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theme/theme60.xml" ContentType="application/vnd.openxmlformats-officedocument.theme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theme/theme61.xml" ContentType="application/vnd.openxmlformats-officedocument.theme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theme/theme62.xml" ContentType="application/vnd.openxmlformats-officedocument.theme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theme/theme63.xml" ContentType="application/vnd.openxmlformats-officedocument.theme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theme/theme64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theme/themeOverride5.xml" ContentType="application/vnd.openxmlformats-officedocument.themeOverr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theme/themeOverride6.xml" ContentType="application/vnd.openxmlformats-officedocument.themeOverrid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theme/themeOverride7.xml" ContentType="application/vnd.openxmlformats-officedocument.themeOverride+xml"/>
  <Override PartName="/ppt/drawings/drawing2.xml" ContentType="application/vnd.openxmlformats-officedocument.drawingml.chartshapes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theme/themeOverride8.xml" ContentType="application/vnd.openxmlformats-officedocument.themeOverride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theme/themeOverride9.xml" ContentType="application/vnd.openxmlformats-officedocument.themeOverride+xml"/>
  <Override PartName="/ppt/drawings/drawing4.xml" ContentType="application/vnd.openxmlformats-officedocument.drawingml.chartshapes+xml"/>
  <Override PartName="/ppt/tags/tag10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7.xml" ContentType="application/vnd.openxmlformats-officedocument.drawingml.chart+xml"/>
  <Override PartName="/ppt/theme/themeOverride10.xml" ContentType="application/vnd.openxmlformats-officedocument.themeOverride+xml"/>
  <Override PartName="/ppt/charts/chart8.xml" ContentType="application/vnd.openxmlformats-officedocument.drawingml.chart+xml"/>
  <Override PartName="/ppt/theme/themeOverride11.xml" ContentType="application/vnd.openxmlformats-officedocument.themeOverride+xml"/>
  <Override PartName="/ppt/notesSlides/notesSlide51.xml" ContentType="application/vnd.openxmlformats-officedocument.presentationml.notesSlide+xml"/>
  <Override PartName="/ppt/charts/chart9.xml" ContentType="application/vnd.openxmlformats-officedocument.drawingml.chart+xml"/>
  <Override PartName="/ppt/theme/themeOverride12.xml" ContentType="application/vnd.openxmlformats-officedocument.themeOverride+xml"/>
  <Override PartName="/ppt/charts/chart10.xml" ContentType="application/vnd.openxmlformats-officedocument.drawingml.chart+xml"/>
  <Override PartName="/ppt/theme/themeOverride13.xml" ContentType="application/vnd.openxmlformats-officedocument.themeOverride+xml"/>
  <Override PartName="/ppt/notesSlides/notesSlide52.xml" ContentType="application/vnd.openxmlformats-officedocument.presentationml.notesSlide+xml"/>
  <Override PartName="/ppt/charts/chart11.xml" ContentType="application/vnd.openxmlformats-officedocument.drawingml.chart+xml"/>
  <Override PartName="/ppt/theme/themeOverride14.xml" ContentType="application/vnd.openxmlformats-officedocument.themeOverride+xml"/>
  <Override PartName="/ppt/charts/chart12.xml" ContentType="application/vnd.openxmlformats-officedocument.drawingml.chart+xml"/>
  <Override PartName="/ppt/theme/themeOverride15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charts/chart13.xml" ContentType="application/vnd.openxmlformats-officedocument.drawingml.chart+xml"/>
  <Override PartName="/ppt/theme/themeOverride16.xml" ContentType="application/vnd.openxmlformats-officedocument.themeOverride+xml"/>
  <Override PartName="/ppt/drawings/drawing5.xml" ContentType="application/vnd.openxmlformats-officedocument.drawingml.chartshapes+xml"/>
  <Override PartName="/ppt/notesSlides/notesSlide101.xml" ContentType="application/vnd.openxmlformats-officedocument.presentationml.notesSlide+xml"/>
  <Override PartName="/ppt/charts/chart14.xml" ContentType="application/vnd.openxmlformats-officedocument.drawingml.chart+xml"/>
  <Override PartName="/ppt/theme/themeOverride17.xml" ContentType="application/vnd.openxmlformats-officedocument.themeOverride+xml"/>
  <Override PartName="/ppt/notesSlides/notesSlide102.xml" ContentType="application/vnd.openxmlformats-officedocument.presentationml.notesSlide+xml"/>
  <Override PartName="/ppt/charts/chart15.xml" ContentType="application/vnd.openxmlformats-officedocument.drawingml.chart+xml"/>
  <Override PartName="/ppt/theme/themeOverride18.xml" ContentType="application/vnd.openxmlformats-officedocument.themeOverride+xml"/>
  <Override PartName="/ppt/charts/chart16.xml" ContentType="application/vnd.openxmlformats-officedocument.drawingml.chart+xml"/>
  <Override PartName="/ppt/theme/themeOverride19.xml" ContentType="application/vnd.openxmlformats-officedocument.themeOverride+xml"/>
  <Override PartName="/ppt/charts/chart17.xml" ContentType="application/vnd.openxmlformats-officedocument.drawingml.chart+xml"/>
  <Override PartName="/ppt/theme/themeOverride20.xml" ContentType="application/vnd.openxmlformats-officedocument.themeOverride+xml"/>
  <Override PartName="/ppt/notesSlides/notesSlide103.xml" ContentType="application/vnd.openxmlformats-officedocument.presentationml.notesSlide+xml"/>
  <Override PartName="/ppt/charts/chart18.xml" ContentType="application/vnd.openxmlformats-officedocument.drawingml.chart+xml"/>
  <Override PartName="/ppt/theme/themeOverride21.xml" ContentType="application/vnd.openxmlformats-officedocument.themeOverride+xml"/>
  <Override PartName="/ppt/notesSlides/notesSlide104.xml" ContentType="application/vnd.openxmlformats-officedocument.presentationml.notesSlide+xml"/>
  <Override PartName="/ppt/charts/chart19.xml" ContentType="application/vnd.openxmlformats-officedocument.drawingml.chart+xml"/>
  <Override PartName="/ppt/theme/themeOverride22.xml" ContentType="application/vnd.openxmlformats-officedocument.themeOverride+xml"/>
  <Override PartName="/ppt/charts/chart20.xml" ContentType="application/vnd.openxmlformats-officedocument.drawingml.chart+xml"/>
  <Override PartName="/ppt/theme/themeOverride23.xml" ContentType="application/vnd.openxmlformats-officedocument.themeOverr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charts/chart21.xml" ContentType="application/vnd.openxmlformats-officedocument.drawingml.chart+xml"/>
  <Override PartName="/ppt/notesSlides/notesSlide113.xml" ContentType="application/vnd.openxmlformats-officedocument.presentationml.notesSlide+xml"/>
  <Override PartName="/ppt/charts/chart22.xml" ContentType="application/vnd.openxmlformats-officedocument.drawingml.chart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charts/chart23.xml" ContentType="application/vnd.openxmlformats-officedocument.drawingml.chart+xml"/>
  <Override PartName="/ppt/notesSlides/notesSlide127.xml" ContentType="application/vnd.openxmlformats-officedocument.presentationml.notesSlide+xml"/>
  <Override PartName="/ppt/charts/chart24.xml" ContentType="application/vnd.openxmlformats-officedocument.drawingml.chart+xml"/>
  <Override PartName="/ppt/notesSlides/notesSlide128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notesSlides/notesSlide129.xml" ContentType="application/vnd.openxmlformats-officedocument.presentationml.notesSlide+xml"/>
  <Override PartName="/ppt/charts/chart27.xml" ContentType="application/vnd.openxmlformats-officedocument.drawingml.chart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1.xml" ContentType="application/vnd.openxmlformats-officedocument.presentationml.tags+xml"/>
  <Override PartName="/ppt/notesSlides/notesSlide133.xml" ContentType="application/vnd.openxmlformats-officedocument.presentationml.notesSlide+xml"/>
  <Override PartName="/ppt/tags/tag12.xml" ContentType="application/vnd.openxmlformats-officedocument.presentationml.tags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tags/tag13.xml" ContentType="application/vnd.openxmlformats-officedocument.presentationml.tags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tags/tag14.xml" ContentType="application/vnd.openxmlformats-officedocument.presentationml.tags+xml"/>
  <Override PartName="/ppt/notesSlides/notesSlide138.xml" ContentType="application/vnd.openxmlformats-officedocument.presentationml.notesSlide+xml"/>
  <Override PartName="/ppt/tags/tag15.xml" ContentType="application/vnd.openxmlformats-officedocument.presentationml.tags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tags/tag16.xml" ContentType="application/vnd.openxmlformats-officedocument.presentationml.tags+xml"/>
  <Override PartName="/ppt/notesSlides/notesSlide141.xml" ContentType="application/vnd.openxmlformats-officedocument.presentationml.notesSlide+xml"/>
  <Override PartName="/ppt/charts/chart28.xml" ContentType="application/vnd.openxmlformats-officedocument.drawingml.chart+xml"/>
  <Override PartName="/ppt/theme/themeOverride24.xml" ContentType="application/vnd.openxmlformats-officedocument.themeOverride+xml"/>
  <Override PartName="/ppt/notesSlides/notesSlide142.xml" ContentType="application/vnd.openxmlformats-officedocument.presentationml.notesSlide+xml"/>
  <Override PartName="/ppt/charts/chart29.xml" ContentType="application/vnd.openxmlformats-officedocument.drawingml.chart+xml"/>
  <Override PartName="/ppt/theme/themeOverride25.xml" ContentType="application/vnd.openxmlformats-officedocument.themeOverride+xml"/>
  <Override PartName="/ppt/notesSlides/notesSlide143.xml" ContentType="application/vnd.openxmlformats-officedocument.presentationml.notesSlide+xml"/>
  <Override PartName="/ppt/charts/chart30.xml" ContentType="application/vnd.openxmlformats-officedocument.drawingml.chart+xml"/>
  <Override PartName="/ppt/theme/themeOverride26.xml" ContentType="application/vnd.openxmlformats-officedocument.themeOverride+xml"/>
  <Override PartName="/ppt/tags/tag17.xml" ContentType="application/vnd.openxmlformats-officedocument.presentationml.tags+xml"/>
  <Override PartName="/ppt/notesSlides/notesSlide144.xml" ContentType="application/vnd.openxmlformats-officedocument.presentationml.notesSlide+xml"/>
  <Override PartName="/ppt/charts/chart31.xml" ContentType="application/vnd.openxmlformats-officedocument.drawingml.chart+xml"/>
  <Override PartName="/ppt/theme/themeOverride27.xml" ContentType="application/vnd.openxmlformats-officedocument.themeOverride+xml"/>
  <Override PartName="/ppt/notesSlides/notesSlide145.xml" ContentType="application/vnd.openxmlformats-officedocument.presentationml.notesSlide+xml"/>
  <Override PartName="/ppt/tags/tag18.xml" ContentType="application/vnd.openxmlformats-officedocument.presentationml.tags+xml"/>
  <Override PartName="/ppt/notesSlides/notesSlide146.xml" ContentType="application/vnd.openxmlformats-officedocument.presentationml.notesSlide+xml"/>
  <Override PartName="/ppt/tags/tag19.xml" ContentType="application/vnd.openxmlformats-officedocument.presentationml.tags+xml"/>
  <Override PartName="/ppt/notesSlides/notesSlide147.xml" ContentType="application/vnd.openxmlformats-officedocument.presentationml.notesSlide+xml"/>
  <Override PartName="/ppt/tags/tag20.xml" ContentType="application/vnd.openxmlformats-officedocument.presentationml.tags+xml"/>
  <Override PartName="/ppt/notesSlides/notesSlide148.xml" ContentType="application/vnd.openxmlformats-officedocument.presentationml.notesSlide+xml"/>
  <Override PartName="/ppt/tags/tag21.xml" ContentType="application/vnd.openxmlformats-officedocument.presentationml.tags+xml"/>
  <Override PartName="/ppt/notesSlides/notesSlide149.xml" ContentType="application/vnd.openxmlformats-officedocument.presentationml.notesSlide+xml"/>
  <Override PartName="/ppt/tags/tag22.xml" ContentType="application/vnd.openxmlformats-officedocument.presentationml.tags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tags/tag23.xml" ContentType="application/vnd.openxmlformats-officedocument.presentationml.tags+xml"/>
  <Override PartName="/ppt/notesSlides/notesSlide153.xml" ContentType="application/vnd.openxmlformats-officedocument.presentationml.notesSlide+xml"/>
  <Override PartName="/ppt/tags/tag24.xml" ContentType="application/vnd.openxmlformats-officedocument.presentationml.tags+xml"/>
  <Override PartName="/ppt/notesSlides/notesSlide154.xml" ContentType="application/vnd.openxmlformats-officedocument.presentationml.notesSlide+xml"/>
  <Override PartName="/ppt/charts/chart32.xml" ContentType="application/vnd.openxmlformats-officedocument.drawingml.chart+xml"/>
  <Override PartName="/ppt/theme/themeOverride28.xml" ContentType="application/vnd.openxmlformats-officedocument.themeOverride+xml"/>
  <Override PartName="/ppt/tags/tag25.xml" ContentType="application/vnd.openxmlformats-officedocument.presentationml.tags+xml"/>
  <Override PartName="/ppt/notesSlides/notesSlide155.xml" ContentType="application/vnd.openxmlformats-officedocument.presentationml.notesSlide+xml"/>
  <Override PartName="/ppt/charts/chart33.xml" ContentType="application/vnd.openxmlformats-officedocument.drawingml.chart+xml"/>
  <Override PartName="/ppt/theme/themeOverride29.xml" ContentType="application/vnd.openxmlformats-officedocument.themeOverride+xml"/>
  <Override PartName="/ppt/tags/tag26.xml" ContentType="application/vnd.openxmlformats-officedocument.presentationml.tags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812" r:id="rId3"/>
    <p:sldMasterId id="2147483848" r:id="rId4"/>
    <p:sldMasterId id="2147483872" r:id="rId5"/>
    <p:sldMasterId id="2147483909" r:id="rId6"/>
    <p:sldMasterId id="2147483936" r:id="rId7"/>
    <p:sldMasterId id="2147484099" r:id="rId8"/>
    <p:sldMasterId id="2147484281" r:id="rId9"/>
    <p:sldMasterId id="2147484450" r:id="rId10"/>
    <p:sldMasterId id="2147484546" r:id="rId11"/>
    <p:sldMasterId id="2147484704" r:id="rId12"/>
    <p:sldMasterId id="2147484768" r:id="rId13"/>
    <p:sldMasterId id="2147484804" r:id="rId14"/>
    <p:sldMasterId id="2147484828" r:id="rId15"/>
    <p:sldMasterId id="2147484840" r:id="rId16"/>
    <p:sldMasterId id="2147484853" r:id="rId17"/>
    <p:sldMasterId id="2147484865" r:id="rId18"/>
    <p:sldMasterId id="2147484877" r:id="rId19"/>
    <p:sldMasterId id="2147484903" r:id="rId20"/>
    <p:sldMasterId id="2147484917" r:id="rId21"/>
    <p:sldMasterId id="2147484920" r:id="rId22"/>
    <p:sldMasterId id="2147485014" r:id="rId23"/>
    <p:sldMasterId id="2147485027" r:id="rId24"/>
    <p:sldMasterId id="2147485199" r:id="rId25"/>
    <p:sldMasterId id="2147485224" r:id="rId26"/>
    <p:sldMasterId id="2147485236" r:id="rId27"/>
    <p:sldMasterId id="2147485273" r:id="rId28"/>
    <p:sldMasterId id="2147485297" r:id="rId29"/>
    <p:sldMasterId id="2147485312" r:id="rId30"/>
    <p:sldMasterId id="2147485324" r:id="rId31"/>
    <p:sldMasterId id="2147485337" r:id="rId32"/>
    <p:sldMasterId id="2147485364" r:id="rId33"/>
    <p:sldMasterId id="2147485376" r:id="rId34"/>
    <p:sldMasterId id="2147485402" r:id="rId35"/>
    <p:sldMasterId id="2147485418" r:id="rId36"/>
    <p:sldMasterId id="2147485431" r:id="rId37"/>
    <p:sldMasterId id="2147485444" r:id="rId38"/>
    <p:sldMasterId id="2147485457" r:id="rId39"/>
    <p:sldMasterId id="2147485507" r:id="rId40"/>
    <p:sldMasterId id="2147485520" r:id="rId41"/>
    <p:sldMasterId id="2147485833" r:id="rId42"/>
    <p:sldMasterId id="2147485861" r:id="rId43"/>
    <p:sldMasterId id="2147485905" r:id="rId44"/>
    <p:sldMasterId id="2147485917" r:id="rId45"/>
    <p:sldMasterId id="2147485988" r:id="rId46"/>
    <p:sldMasterId id="2147486019" r:id="rId47"/>
    <p:sldMasterId id="2147486031" r:id="rId48"/>
    <p:sldMasterId id="2147486044" r:id="rId49"/>
    <p:sldMasterId id="2147486057" r:id="rId50"/>
    <p:sldMasterId id="2147486060" r:id="rId51"/>
    <p:sldMasterId id="2147486073" r:id="rId52"/>
    <p:sldMasterId id="2147486124" r:id="rId53"/>
    <p:sldMasterId id="2147486136" r:id="rId54"/>
    <p:sldMasterId id="2147486228" r:id="rId55"/>
    <p:sldMasterId id="2147486240" r:id="rId56"/>
    <p:sldMasterId id="2147486252" r:id="rId57"/>
    <p:sldMasterId id="2147486269" r:id="rId58"/>
    <p:sldMasterId id="2147486271" r:id="rId59"/>
    <p:sldMasterId id="2147486274" r:id="rId60"/>
    <p:sldMasterId id="2147486286" r:id="rId61"/>
    <p:sldMasterId id="2147486299" r:id="rId62"/>
    <p:sldMasterId id="2147486311" r:id="rId63"/>
    <p:sldMasterId id="2147486325" r:id="rId64"/>
    <p:sldMasterId id="2147486337" r:id="rId65"/>
  </p:sldMasterIdLst>
  <p:notesMasterIdLst>
    <p:notesMasterId r:id="rId386"/>
  </p:notesMasterIdLst>
  <p:handoutMasterIdLst>
    <p:handoutMasterId r:id="rId387"/>
  </p:handoutMasterIdLst>
  <p:sldIdLst>
    <p:sldId id="4950" r:id="rId66"/>
    <p:sldId id="2958" r:id="rId67"/>
    <p:sldId id="3077" r:id="rId68"/>
    <p:sldId id="3076" r:id="rId69"/>
    <p:sldId id="2972" r:id="rId70"/>
    <p:sldId id="2973" r:id="rId71"/>
    <p:sldId id="2974" r:id="rId72"/>
    <p:sldId id="2975" r:id="rId73"/>
    <p:sldId id="2976" r:id="rId74"/>
    <p:sldId id="2977" r:id="rId75"/>
    <p:sldId id="2978" r:id="rId76"/>
    <p:sldId id="2979" r:id="rId77"/>
    <p:sldId id="2980" r:id="rId78"/>
    <p:sldId id="2981" r:id="rId79"/>
    <p:sldId id="2982" r:id="rId80"/>
    <p:sldId id="2983" r:id="rId81"/>
    <p:sldId id="2984" r:id="rId82"/>
    <p:sldId id="2985" r:id="rId83"/>
    <p:sldId id="2986" r:id="rId84"/>
    <p:sldId id="2987" r:id="rId85"/>
    <p:sldId id="2988" r:id="rId86"/>
    <p:sldId id="2989" r:id="rId87"/>
    <p:sldId id="2990" r:id="rId88"/>
    <p:sldId id="2991" r:id="rId89"/>
    <p:sldId id="2992" r:id="rId90"/>
    <p:sldId id="2993" r:id="rId91"/>
    <p:sldId id="2994" r:id="rId92"/>
    <p:sldId id="2995" r:id="rId93"/>
    <p:sldId id="2996" r:id="rId94"/>
    <p:sldId id="2997" r:id="rId95"/>
    <p:sldId id="2998" r:id="rId96"/>
    <p:sldId id="2999" r:id="rId97"/>
    <p:sldId id="3000" r:id="rId98"/>
    <p:sldId id="3001" r:id="rId99"/>
    <p:sldId id="3002" r:id="rId100"/>
    <p:sldId id="3003" r:id="rId101"/>
    <p:sldId id="3004" r:id="rId102"/>
    <p:sldId id="3005" r:id="rId103"/>
    <p:sldId id="3006" r:id="rId104"/>
    <p:sldId id="3007" r:id="rId105"/>
    <p:sldId id="3008" r:id="rId106"/>
    <p:sldId id="3009" r:id="rId107"/>
    <p:sldId id="3010" r:id="rId108"/>
    <p:sldId id="3011" r:id="rId109"/>
    <p:sldId id="3012" r:id="rId110"/>
    <p:sldId id="3013" r:id="rId111"/>
    <p:sldId id="3014" r:id="rId112"/>
    <p:sldId id="3015" r:id="rId113"/>
    <p:sldId id="3016" r:id="rId114"/>
    <p:sldId id="3017" r:id="rId115"/>
    <p:sldId id="3018" r:id="rId116"/>
    <p:sldId id="3019" r:id="rId117"/>
    <p:sldId id="3020" r:id="rId118"/>
    <p:sldId id="3021" r:id="rId119"/>
    <p:sldId id="3022" r:id="rId120"/>
    <p:sldId id="3023" r:id="rId121"/>
    <p:sldId id="3024" r:id="rId122"/>
    <p:sldId id="3025" r:id="rId123"/>
    <p:sldId id="3026" r:id="rId124"/>
    <p:sldId id="3027" r:id="rId125"/>
    <p:sldId id="3028" r:id="rId126"/>
    <p:sldId id="3029" r:id="rId127"/>
    <p:sldId id="3078" r:id="rId128"/>
    <p:sldId id="3030" r:id="rId129"/>
    <p:sldId id="3031" r:id="rId130"/>
    <p:sldId id="3032" r:id="rId131"/>
    <p:sldId id="3033" r:id="rId132"/>
    <p:sldId id="3034" r:id="rId133"/>
    <p:sldId id="3035" r:id="rId134"/>
    <p:sldId id="3036" r:id="rId135"/>
    <p:sldId id="3037" r:id="rId136"/>
    <p:sldId id="3038" r:id="rId137"/>
    <p:sldId id="3039" r:id="rId138"/>
    <p:sldId id="3040" r:id="rId139"/>
    <p:sldId id="3041" r:id="rId140"/>
    <p:sldId id="3042" r:id="rId141"/>
    <p:sldId id="3043" r:id="rId142"/>
    <p:sldId id="3044" r:id="rId143"/>
    <p:sldId id="3045" r:id="rId144"/>
    <p:sldId id="3046" r:id="rId145"/>
    <p:sldId id="3047" r:id="rId146"/>
    <p:sldId id="3048" r:id="rId147"/>
    <p:sldId id="3049" r:id="rId148"/>
    <p:sldId id="3050" r:id="rId149"/>
    <p:sldId id="3051" r:id="rId150"/>
    <p:sldId id="3052" r:id="rId151"/>
    <p:sldId id="3053" r:id="rId152"/>
    <p:sldId id="3054" r:id="rId153"/>
    <p:sldId id="3055" r:id="rId154"/>
    <p:sldId id="3056" r:id="rId155"/>
    <p:sldId id="3057" r:id="rId156"/>
    <p:sldId id="3280" r:id="rId157"/>
    <p:sldId id="3058" r:id="rId158"/>
    <p:sldId id="3059" r:id="rId159"/>
    <p:sldId id="3060" r:id="rId160"/>
    <p:sldId id="3079" r:id="rId161"/>
    <p:sldId id="3080" r:id="rId162"/>
    <p:sldId id="3081" r:id="rId163"/>
    <p:sldId id="3082" r:id="rId164"/>
    <p:sldId id="3083" r:id="rId165"/>
    <p:sldId id="3084" r:id="rId166"/>
    <p:sldId id="3085" r:id="rId167"/>
    <p:sldId id="3086" r:id="rId168"/>
    <p:sldId id="3061" r:id="rId169"/>
    <p:sldId id="3276" r:id="rId170"/>
    <p:sldId id="3275" r:id="rId171"/>
    <p:sldId id="3284" r:id="rId172"/>
    <p:sldId id="3285" r:id="rId173"/>
    <p:sldId id="3286" r:id="rId174"/>
    <p:sldId id="3287" r:id="rId175"/>
    <p:sldId id="3288" r:id="rId176"/>
    <p:sldId id="3289" r:id="rId177"/>
    <p:sldId id="3290" r:id="rId178"/>
    <p:sldId id="3291" r:id="rId179"/>
    <p:sldId id="3292" r:id="rId180"/>
    <p:sldId id="3293" r:id="rId181"/>
    <p:sldId id="3294" r:id="rId182"/>
    <p:sldId id="3295" r:id="rId183"/>
    <p:sldId id="3296" r:id="rId184"/>
    <p:sldId id="3297" r:id="rId185"/>
    <p:sldId id="3298" r:id="rId186"/>
    <p:sldId id="3299" r:id="rId187"/>
    <p:sldId id="3300" r:id="rId188"/>
    <p:sldId id="3301" r:id="rId189"/>
    <p:sldId id="3302" r:id="rId190"/>
    <p:sldId id="3303" r:id="rId191"/>
    <p:sldId id="3304" r:id="rId192"/>
    <p:sldId id="3305" r:id="rId193"/>
    <p:sldId id="3306" r:id="rId194"/>
    <p:sldId id="3307" r:id="rId195"/>
    <p:sldId id="3308" r:id="rId196"/>
    <p:sldId id="3309" r:id="rId197"/>
    <p:sldId id="3310" r:id="rId198"/>
    <p:sldId id="3311" r:id="rId199"/>
    <p:sldId id="3312" r:id="rId200"/>
    <p:sldId id="3313" r:id="rId201"/>
    <p:sldId id="3314" r:id="rId202"/>
    <p:sldId id="3315" r:id="rId203"/>
    <p:sldId id="4952" r:id="rId204"/>
    <p:sldId id="3316" r:id="rId205"/>
    <p:sldId id="3319" r:id="rId206"/>
    <p:sldId id="3320" r:id="rId207"/>
    <p:sldId id="3317" r:id="rId208"/>
    <p:sldId id="4953" r:id="rId209"/>
    <p:sldId id="3279" r:id="rId210"/>
    <p:sldId id="4955" r:id="rId211"/>
    <p:sldId id="4954" r:id="rId212"/>
    <p:sldId id="4822" r:id="rId213"/>
    <p:sldId id="4956" r:id="rId214"/>
    <p:sldId id="3062" r:id="rId215"/>
    <p:sldId id="3063" r:id="rId216"/>
    <p:sldId id="3064" r:id="rId217"/>
    <p:sldId id="3065" r:id="rId218"/>
    <p:sldId id="3066" r:id="rId219"/>
    <p:sldId id="3067" r:id="rId220"/>
    <p:sldId id="3068" r:id="rId221"/>
    <p:sldId id="3069" r:id="rId222"/>
    <p:sldId id="3070" r:id="rId223"/>
    <p:sldId id="3071" r:id="rId224"/>
    <p:sldId id="3072" r:id="rId225"/>
    <p:sldId id="3073" r:id="rId226"/>
    <p:sldId id="3074" r:id="rId227"/>
    <p:sldId id="3075" r:id="rId228"/>
    <p:sldId id="3321" r:id="rId229"/>
    <p:sldId id="3322" r:id="rId230"/>
    <p:sldId id="3323" r:id="rId231"/>
    <p:sldId id="4810" r:id="rId232"/>
    <p:sldId id="4806" r:id="rId233"/>
    <p:sldId id="4807" r:id="rId234"/>
    <p:sldId id="4808" r:id="rId235"/>
    <p:sldId id="4809" r:id="rId236"/>
    <p:sldId id="4957" r:id="rId237"/>
    <p:sldId id="4820" r:id="rId238"/>
    <p:sldId id="4821" r:id="rId239"/>
    <p:sldId id="4817" r:id="rId240"/>
    <p:sldId id="4811" r:id="rId241"/>
    <p:sldId id="4812" r:id="rId242"/>
    <p:sldId id="4813" r:id="rId243"/>
    <p:sldId id="4814" r:id="rId244"/>
    <p:sldId id="4815" r:id="rId245"/>
    <p:sldId id="4816" r:id="rId246"/>
    <p:sldId id="4818" r:id="rId247"/>
    <p:sldId id="4819" r:id="rId248"/>
    <p:sldId id="4951" r:id="rId249"/>
    <p:sldId id="3118" r:id="rId250"/>
    <p:sldId id="3119" r:id="rId251"/>
    <p:sldId id="3120" r:id="rId252"/>
    <p:sldId id="3121" r:id="rId253"/>
    <p:sldId id="3122" r:id="rId254"/>
    <p:sldId id="3123" r:id="rId255"/>
    <p:sldId id="3124" r:id="rId256"/>
    <p:sldId id="3125" r:id="rId257"/>
    <p:sldId id="3126" r:id="rId258"/>
    <p:sldId id="3127" r:id="rId259"/>
    <p:sldId id="3128" r:id="rId260"/>
    <p:sldId id="3129" r:id="rId261"/>
    <p:sldId id="3130" r:id="rId262"/>
    <p:sldId id="3131" r:id="rId263"/>
    <p:sldId id="3132" r:id="rId264"/>
    <p:sldId id="3133" r:id="rId265"/>
    <p:sldId id="3134" r:id="rId266"/>
    <p:sldId id="3135" r:id="rId267"/>
    <p:sldId id="3136" r:id="rId268"/>
    <p:sldId id="3137" r:id="rId269"/>
    <p:sldId id="3138" r:id="rId270"/>
    <p:sldId id="3139" r:id="rId271"/>
    <p:sldId id="3140" r:id="rId272"/>
    <p:sldId id="3141" r:id="rId273"/>
    <p:sldId id="3142" r:id="rId274"/>
    <p:sldId id="3143" r:id="rId275"/>
    <p:sldId id="3144" r:id="rId276"/>
    <p:sldId id="3145" r:id="rId277"/>
    <p:sldId id="3146" r:id="rId278"/>
    <p:sldId id="3147" r:id="rId279"/>
    <p:sldId id="3148" r:id="rId280"/>
    <p:sldId id="3149" r:id="rId281"/>
    <p:sldId id="3150" r:id="rId282"/>
    <p:sldId id="3151" r:id="rId283"/>
    <p:sldId id="3152" r:id="rId284"/>
    <p:sldId id="4958" r:id="rId285"/>
    <p:sldId id="3153" r:id="rId286"/>
    <p:sldId id="3154" r:id="rId287"/>
    <p:sldId id="3155" r:id="rId288"/>
    <p:sldId id="3156" r:id="rId289"/>
    <p:sldId id="3157" r:id="rId290"/>
    <p:sldId id="3158" r:id="rId291"/>
    <p:sldId id="3159" r:id="rId292"/>
    <p:sldId id="3160" r:id="rId293"/>
    <p:sldId id="3161" r:id="rId294"/>
    <p:sldId id="3162" r:id="rId295"/>
    <p:sldId id="3163" r:id="rId296"/>
    <p:sldId id="3164" r:id="rId297"/>
    <p:sldId id="3165" r:id="rId298"/>
    <p:sldId id="3166" r:id="rId299"/>
    <p:sldId id="3167" r:id="rId300"/>
    <p:sldId id="3168" r:id="rId301"/>
    <p:sldId id="3169" r:id="rId302"/>
    <p:sldId id="3170" r:id="rId303"/>
    <p:sldId id="3171" r:id="rId304"/>
    <p:sldId id="3172" r:id="rId305"/>
    <p:sldId id="3173" r:id="rId306"/>
    <p:sldId id="3174" r:id="rId307"/>
    <p:sldId id="3175" r:id="rId308"/>
    <p:sldId id="3176" r:id="rId309"/>
    <p:sldId id="3177" r:id="rId310"/>
    <p:sldId id="3178" r:id="rId311"/>
    <p:sldId id="3179" r:id="rId312"/>
    <p:sldId id="4959" r:id="rId313"/>
    <p:sldId id="3206" r:id="rId314"/>
    <p:sldId id="3207" r:id="rId315"/>
    <p:sldId id="3208" r:id="rId316"/>
    <p:sldId id="3209" r:id="rId317"/>
    <p:sldId id="3210" r:id="rId318"/>
    <p:sldId id="3211" r:id="rId319"/>
    <p:sldId id="3212" r:id="rId320"/>
    <p:sldId id="3213" r:id="rId321"/>
    <p:sldId id="3214" r:id="rId322"/>
    <p:sldId id="3215" r:id="rId323"/>
    <p:sldId id="3216" r:id="rId324"/>
    <p:sldId id="3217" r:id="rId325"/>
    <p:sldId id="3218" r:id="rId326"/>
    <p:sldId id="3219" r:id="rId327"/>
    <p:sldId id="3220" r:id="rId328"/>
    <p:sldId id="3221" r:id="rId329"/>
    <p:sldId id="3222" r:id="rId330"/>
    <p:sldId id="3223" r:id="rId331"/>
    <p:sldId id="3224" r:id="rId332"/>
    <p:sldId id="3225" r:id="rId333"/>
    <p:sldId id="3226" r:id="rId334"/>
    <p:sldId id="3227" r:id="rId335"/>
    <p:sldId id="3228" r:id="rId336"/>
    <p:sldId id="3229" r:id="rId337"/>
    <p:sldId id="3230" r:id="rId338"/>
    <p:sldId id="4960" r:id="rId339"/>
    <p:sldId id="3231" r:id="rId340"/>
    <p:sldId id="3232" r:id="rId341"/>
    <p:sldId id="3233" r:id="rId342"/>
    <p:sldId id="3234" r:id="rId343"/>
    <p:sldId id="3235" r:id="rId344"/>
    <p:sldId id="3236" r:id="rId345"/>
    <p:sldId id="3237" r:id="rId346"/>
    <p:sldId id="3238" r:id="rId347"/>
    <p:sldId id="3239" r:id="rId348"/>
    <p:sldId id="3240" r:id="rId349"/>
    <p:sldId id="3241" r:id="rId350"/>
    <p:sldId id="3242" r:id="rId351"/>
    <p:sldId id="3243" r:id="rId352"/>
    <p:sldId id="3244" r:id="rId353"/>
    <p:sldId id="3245" r:id="rId354"/>
    <p:sldId id="3246" r:id="rId355"/>
    <p:sldId id="3247" r:id="rId356"/>
    <p:sldId id="3248" r:id="rId357"/>
    <p:sldId id="3249" r:id="rId358"/>
    <p:sldId id="3250" r:id="rId359"/>
    <p:sldId id="3251" r:id="rId360"/>
    <p:sldId id="3252" r:id="rId361"/>
    <p:sldId id="3253" r:id="rId362"/>
    <p:sldId id="3254" r:id="rId363"/>
    <p:sldId id="3255" r:id="rId364"/>
    <p:sldId id="3256" r:id="rId365"/>
    <p:sldId id="3257" r:id="rId366"/>
    <p:sldId id="4961" r:id="rId367"/>
    <p:sldId id="3258" r:id="rId368"/>
    <p:sldId id="3259" r:id="rId369"/>
    <p:sldId id="3260" r:id="rId370"/>
    <p:sldId id="3261" r:id="rId371"/>
    <p:sldId id="3262" r:id="rId372"/>
    <p:sldId id="3263" r:id="rId373"/>
    <p:sldId id="3264" r:id="rId374"/>
    <p:sldId id="3265" r:id="rId375"/>
    <p:sldId id="3266" r:id="rId376"/>
    <p:sldId id="3267" r:id="rId377"/>
    <p:sldId id="3268" r:id="rId378"/>
    <p:sldId id="3269" r:id="rId379"/>
    <p:sldId id="3270" r:id="rId380"/>
    <p:sldId id="3271" r:id="rId381"/>
    <p:sldId id="3272" r:id="rId382"/>
    <p:sldId id="3273" r:id="rId383"/>
    <p:sldId id="3274" r:id="rId384"/>
    <p:sldId id="4962" r:id="rId38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2A55D6"/>
    <a:srgbClr val="8C0000"/>
    <a:srgbClr val="663D63"/>
    <a:srgbClr val="66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17" autoAdjust="0"/>
    <p:restoredTop sz="91544" autoAdjust="0"/>
  </p:normalViewPr>
  <p:slideViewPr>
    <p:cSldViewPr>
      <p:cViewPr varScale="1">
        <p:scale>
          <a:sx n="84" d="100"/>
          <a:sy n="84" d="100"/>
        </p:scale>
        <p:origin x="3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064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52.xml"/><Relationship Id="rId299" Type="http://schemas.openxmlformats.org/officeDocument/2006/relationships/slide" Target="slides/slide234.xml"/><Relationship Id="rId21" Type="http://schemas.openxmlformats.org/officeDocument/2006/relationships/slideMaster" Target="slideMasters/slideMaster21.xml"/><Relationship Id="rId63" Type="http://schemas.openxmlformats.org/officeDocument/2006/relationships/slideMaster" Target="slideMasters/slideMaster63.xml"/><Relationship Id="rId159" Type="http://schemas.openxmlformats.org/officeDocument/2006/relationships/slide" Target="slides/slide94.xml"/><Relationship Id="rId324" Type="http://schemas.openxmlformats.org/officeDocument/2006/relationships/slide" Target="slides/slide259.xml"/><Relationship Id="rId366" Type="http://schemas.openxmlformats.org/officeDocument/2006/relationships/slide" Target="slides/slide301.xml"/><Relationship Id="rId170" Type="http://schemas.openxmlformats.org/officeDocument/2006/relationships/slide" Target="slides/slide105.xml"/><Relationship Id="rId226" Type="http://schemas.openxmlformats.org/officeDocument/2006/relationships/slide" Target="slides/slide161.xml"/><Relationship Id="rId268" Type="http://schemas.openxmlformats.org/officeDocument/2006/relationships/slide" Target="slides/slide203.xml"/><Relationship Id="rId32" Type="http://schemas.openxmlformats.org/officeDocument/2006/relationships/slideMaster" Target="slideMasters/slideMaster32.xml"/><Relationship Id="rId74" Type="http://schemas.openxmlformats.org/officeDocument/2006/relationships/slide" Target="slides/slide9.xml"/><Relationship Id="rId128" Type="http://schemas.openxmlformats.org/officeDocument/2006/relationships/slide" Target="slides/slide63.xml"/><Relationship Id="rId335" Type="http://schemas.openxmlformats.org/officeDocument/2006/relationships/slide" Target="slides/slide270.xml"/><Relationship Id="rId377" Type="http://schemas.openxmlformats.org/officeDocument/2006/relationships/slide" Target="slides/slide312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16.xml"/><Relationship Id="rId237" Type="http://schemas.openxmlformats.org/officeDocument/2006/relationships/slide" Target="slides/slide172.xml"/><Relationship Id="rId279" Type="http://schemas.openxmlformats.org/officeDocument/2006/relationships/slide" Target="slides/slide214.xml"/><Relationship Id="rId43" Type="http://schemas.openxmlformats.org/officeDocument/2006/relationships/slideMaster" Target="slideMasters/slideMaster43.xml"/><Relationship Id="rId139" Type="http://schemas.openxmlformats.org/officeDocument/2006/relationships/slide" Target="slides/slide74.xml"/><Relationship Id="rId290" Type="http://schemas.openxmlformats.org/officeDocument/2006/relationships/slide" Target="slides/slide225.xml"/><Relationship Id="rId304" Type="http://schemas.openxmlformats.org/officeDocument/2006/relationships/slide" Target="slides/slide239.xml"/><Relationship Id="rId346" Type="http://schemas.openxmlformats.org/officeDocument/2006/relationships/slide" Target="slides/slide281.xml"/><Relationship Id="rId388" Type="http://schemas.openxmlformats.org/officeDocument/2006/relationships/presProps" Target="presProps.xml"/><Relationship Id="rId85" Type="http://schemas.openxmlformats.org/officeDocument/2006/relationships/slide" Target="slides/slide20.xml"/><Relationship Id="rId150" Type="http://schemas.openxmlformats.org/officeDocument/2006/relationships/slide" Target="slides/slide85.xml"/><Relationship Id="rId192" Type="http://schemas.openxmlformats.org/officeDocument/2006/relationships/slide" Target="slides/slide127.xml"/><Relationship Id="rId206" Type="http://schemas.openxmlformats.org/officeDocument/2006/relationships/slide" Target="slides/slide141.xml"/><Relationship Id="rId248" Type="http://schemas.openxmlformats.org/officeDocument/2006/relationships/slide" Target="slides/slide183.xml"/><Relationship Id="rId12" Type="http://schemas.openxmlformats.org/officeDocument/2006/relationships/slideMaster" Target="slideMasters/slideMaster12.xml"/><Relationship Id="rId108" Type="http://schemas.openxmlformats.org/officeDocument/2006/relationships/slide" Target="slides/slide43.xml"/><Relationship Id="rId315" Type="http://schemas.openxmlformats.org/officeDocument/2006/relationships/slide" Target="slides/slide250.xml"/><Relationship Id="rId357" Type="http://schemas.openxmlformats.org/officeDocument/2006/relationships/slide" Target="slides/slide292.xml"/><Relationship Id="rId54" Type="http://schemas.openxmlformats.org/officeDocument/2006/relationships/slideMaster" Target="slideMasters/slideMaster54.xml"/><Relationship Id="rId96" Type="http://schemas.openxmlformats.org/officeDocument/2006/relationships/slide" Target="slides/slide31.xml"/><Relationship Id="rId161" Type="http://schemas.openxmlformats.org/officeDocument/2006/relationships/slide" Target="slides/slide96.xml"/><Relationship Id="rId217" Type="http://schemas.openxmlformats.org/officeDocument/2006/relationships/slide" Target="slides/slide152.xml"/><Relationship Id="rId259" Type="http://schemas.openxmlformats.org/officeDocument/2006/relationships/slide" Target="slides/slide194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54.xml"/><Relationship Id="rId270" Type="http://schemas.openxmlformats.org/officeDocument/2006/relationships/slide" Target="slides/slide205.xml"/><Relationship Id="rId326" Type="http://schemas.openxmlformats.org/officeDocument/2006/relationships/slide" Target="slides/slide261.xml"/><Relationship Id="rId65" Type="http://schemas.openxmlformats.org/officeDocument/2006/relationships/slideMaster" Target="slideMasters/slideMaster65.xml"/><Relationship Id="rId130" Type="http://schemas.openxmlformats.org/officeDocument/2006/relationships/slide" Target="slides/slide65.xml"/><Relationship Id="rId368" Type="http://schemas.openxmlformats.org/officeDocument/2006/relationships/slide" Target="slides/slide303.xml"/><Relationship Id="rId172" Type="http://schemas.openxmlformats.org/officeDocument/2006/relationships/slide" Target="slides/slide107.xml"/><Relationship Id="rId228" Type="http://schemas.openxmlformats.org/officeDocument/2006/relationships/slide" Target="slides/slide163.xml"/><Relationship Id="rId281" Type="http://schemas.openxmlformats.org/officeDocument/2006/relationships/slide" Target="slides/slide216.xml"/><Relationship Id="rId337" Type="http://schemas.openxmlformats.org/officeDocument/2006/relationships/slide" Target="slides/slide272.xml"/><Relationship Id="rId34" Type="http://schemas.openxmlformats.org/officeDocument/2006/relationships/slideMaster" Target="slideMasters/slideMaster34.xml"/><Relationship Id="rId76" Type="http://schemas.openxmlformats.org/officeDocument/2006/relationships/slide" Target="slides/slide11.xml"/><Relationship Id="rId141" Type="http://schemas.openxmlformats.org/officeDocument/2006/relationships/slide" Target="slides/slide76.xml"/><Relationship Id="rId379" Type="http://schemas.openxmlformats.org/officeDocument/2006/relationships/slide" Target="slides/slide314.xml"/><Relationship Id="rId7" Type="http://schemas.openxmlformats.org/officeDocument/2006/relationships/slideMaster" Target="slideMasters/slideMaster7.xml"/><Relationship Id="rId183" Type="http://schemas.openxmlformats.org/officeDocument/2006/relationships/slide" Target="slides/slide118.xml"/><Relationship Id="rId239" Type="http://schemas.openxmlformats.org/officeDocument/2006/relationships/slide" Target="slides/slide174.xml"/><Relationship Id="rId390" Type="http://schemas.openxmlformats.org/officeDocument/2006/relationships/theme" Target="theme/theme1.xml"/><Relationship Id="rId250" Type="http://schemas.openxmlformats.org/officeDocument/2006/relationships/slide" Target="slides/slide185.xml"/><Relationship Id="rId292" Type="http://schemas.openxmlformats.org/officeDocument/2006/relationships/slide" Target="slides/slide227.xml"/><Relationship Id="rId306" Type="http://schemas.openxmlformats.org/officeDocument/2006/relationships/slide" Target="slides/slide241.xml"/><Relationship Id="rId45" Type="http://schemas.openxmlformats.org/officeDocument/2006/relationships/slideMaster" Target="slideMasters/slideMaster45.xml"/><Relationship Id="rId87" Type="http://schemas.openxmlformats.org/officeDocument/2006/relationships/slide" Target="slides/slide22.xml"/><Relationship Id="rId110" Type="http://schemas.openxmlformats.org/officeDocument/2006/relationships/slide" Target="slides/slide45.xml"/><Relationship Id="rId348" Type="http://schemas.openxmlformats.org/officeDocument/2006/relationships/slide" Target="slides/slide283.xml"/><Relationship Id="rId152" Type="http://schemas.openxmlformats.org/officeDocument/2006/relationships/slide" Target="slides/slide87.xml"/><Relationship Id="rId194" Type="http://schemas.openxmlformats.org/officeDocument/2006/relationships/slide" Target="slides/slide129.xml"/><Relationship Id="rId208" Type="http://schemas.openxmlformats.org/officeDocument/2006/relationships/slide" Target="slides/slide143.xml"/><Relationship Id="rId261" Type="http://schemas.openxmlformats.org/officeDocument/2006/relationships/slide" Target="slides/slide196.xml"/><Relationship Id="rId14" Type="http://schemas.openxmlformats.org/officeDocument/2006/relationships/slideMaster" Target="slideMasters/slideMaster14.xml"/><Relationship Id="rId56" Type="http://schemas.openxmlformats.org/officeDocument/2006/relationships/slideMaster" Target="slideMasters/slideMaster56.xml"/><Relationship Id="rId317" Type="http://schemas.openxmlformats.org/officeDocument/2006/relationships/slide" Target="slides/slide252.xml"/><Relationship Id="rId359" Type="http://schemas.openxmlformats.org/officeDocument/2006/relationships/slide" Target="slides/slide294.xml"/><Relationship Id="rId98" Type="http://schemas.openxmlformats.org/officeDocument/2006/relationships/slide" Target="slides/slide33.xml"/><Relationship Id="rId121" Type="http://schemas.openxmlformats.org/officeDocument/2006/relationships/slide" Target="slides/slide56.xml"/><Relationship Id="rId163" Type="http://schemas.openxmlformats.org/officeDocument/2006/relationships/slide" Target="slides/slide98.xml"/><Relationship Id="rId219" Type="http://schemas.openxmlformats.org/officeDocument/2006/relationships/slide" Target="slides/slide154.xml"/><Relationship Id="rId370" Type="http://schemas.openxmlformats.org/officeDocument/2006/relationships/slide" Target="slides/slide305.xml"/><Relationship Id="rId230" Type="http://schemas.openxmlformats.org/officeDocument/2006/relationships/slide" Target="slides/slide165.xml"/><Relationship Id="rId25" Type="http://schemas.openxmlformats.org/officeDocument/2006/relationships/slideMaster" Target="slideMasters/slideMaster25.xml"/><Relationship Id="rId67" Type="http://schemas.openxmlformats.org/officeDocument/2006/relationships/slide" Target="slides/slide2.xml"/><Relationship Id="rId272" Type="http://schemas.openxmlformats.org/officeDocument/2006/relationships/slide" Target="slides/slide207.xml"/><Relationship Id="rId328" Type="http://schemas.openxmlformats.org/officeDocument/2006/relationships/slide" Target="slides/slide263.xml"/><Relationship Id="rId132" Type="http://schemas.openxmlformats.org/officeDocument/2006/relationships/slide" Target="slides/slide67.xml"/><Relationship Id="rId174" Type="http://schemas.openxmlformats.org/officeDocument/2006/relationships/slide" Target="slides/slide109.xml"/><Relationship Id="rId381" Type="http://schemas.openxmlformats.org/officeDocument/2006/relationships/slide" Target="slides/slide316.xml"/><Relationship Id="rId241" Type="http://schemas.openxmlformats.org/officeDocument/2006/relationships/slide" Target="slides/slide176.xml"/><Relationship Id="rId36" Type="http://schemas.openxmlformats.org/officeDocument/2006/relationships/slideMaster" Target="slideMasters/slideMaster36.xml"/><Relationship Id="rId283" Type="http://schemas.openxmlformats.org/officeDocument/2006/relationships/slide" Target="slides/slide218.xml"/><Relationship Id="rId339" Type="http://schemas.openxmlformats.org/officeDocument/2006/relationships/slide" Target="slides/slide274.xml"/><Relationship Id="rId78" Type="http://schemas.openxmlformats.org/officeDocument/2006/relationships/slide" Target="slides/slide13.xml"/><Relationship Id="rId101" Type="http://schemas.openxmlformats.org/officeDocument/2006/relationships/slide" Target="slides/slide36.xml"/><Relationship Id="rId143" Type="http://schemas.openxmlformats.org/officeDocument/2006/relationships/slide" Target="slides/slide78.xml"/><Relationship Id="rId185" Type="http://schemas.openxmlformats.org/officeDocument/2006/relationships/slide" Target="slides/slide120.xml"/><Relationship Id="rId350" Type="http://schemas.openxmlformats.org/officeDocument/2006/relationships/slide" Target="slides/slide285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45.xml"/><Relationship Id="rId252" Type="http://schemas.openxmlformats.org/officeDocument/2006/relationships/slide" Target="slides/slide187.xml"/><Relationship Id="rId294" Type="http://schemas.openxmlformats.org/officeDocument/2006/relationships/slide" Target="slides/slide229.xml"/><Relationship Id="rId308" Type="http://schemas.openxmlformats.org/officeDocument/2006/relationships/slide" Target="slides/slide243.xml"/><Relationship Id="rId47" Type="http://schemas.openxmlformats.org/officeDocument/2006/relationships/slideMaster" Target="slideMasters/slideMaster47.xml"/><Relationship Id="rId89" Type="http://schemas.openxmlformats.org/officeDocument/2006/relationships/slide" Target="slides/slide24.xml"/><Relationship Id="rId112" Type="http://schemas.openxmlformats.org/officeDocument/2006/relationships/slide" Target="slides/slide47.xml"/><Relationship Id="rId154" Type="http://schemas.openxmlformats.org/officeDocument/2006/relationships/slide" Target="slides/slide89.xml"/><Relationship Id="rId361" Type="http://schemas.openxmlformats.org/officeDocument/2006/relationships/slide" Target="slides/slide296.xml"/><Relationship Id="rId196" Type="http://schemas.openxmlformats.org/officeDocument/2006/relationships/slide" Target="slides/slide131.xml"/><Relationship Id="rId200" Type="http://schemas.openxmlformats.org/officeDocument/2006/relationships/slide" Target="slides/slide135.xml"/><Relationship Id="rId382" Type="http://schemas.openxmlformats.org/officeDocument/2006/relationships/slide" Target="slides/slide317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156.xml"/><Relationship Id="rId242" Type="http://schemas.openxmlformats.org/officeDocument/2006/relationships/slide" Target="slides/slide177.xml"/><Relationship Id="rId263" Type="http://schemas.openxmlformats.org/officeDocument/2006/relationships/slide" Target="slides/slide198.xml"/><Relationship Id="rId284" Type="http://schemas.openxmlformats.org/officeDocument/2006/relationships/slide" Target="slides/slide219.xml"/><Relationship Id="rId319" Type="http://schemas.openxmlformats.org/officeDocument/2006/relationships/slide" Target="slides/slide254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" Target="slides/slide14.xml"/><Relationship Id="rId102" Type="http://schemas.openxmlformats.org/officeDocument/2006/relationships/slide" Target="slides/slide37.xml"/><Relationship Id="rId123" Type="http://schemas.openxmlformats.org/officeDocument/2006/relationships/slide" Target="slides/slide58.xml"/><Relationship Id="rId144" Type="http://schemas.openxmlformats.org/officeDocument/2006/relationships/slide" Target="slides/slide79.xml"/><Relationship Id="rId330" Type="http://schemas.openxmlformats.org/officeDocument/2006/relationships/slide" Target="slides/slide265.xml"/><Relationship Id="rId90" Type="http://schemas.openxmlformats.org/officeDocument/2006/relationships/slide" Target="slides/slide25.xml"/><Relationship Id="rId165" Type="http://schemas.openxmlformats.org/officeDocument/2006/relationships/slide" Target="slides/slide100.xml"/><Relationship Id="rId186" Type="http://schemas.openxmlformats.org/officeDocument/2006/relationships/slide" Target="slides/slide121.xml"/><Relationship Id="rId351" Type="http://schemas.openxmlformats.org/officeDocument/2006/relationships/slide" Target="slides/slide286.xml"/><Relationship Id="rId372" Type="http://schemas.openxmlformats.org/officeDocument/2006/relationships/slide" Target="slides/slide307.xml"/><Relationship Id="rId211" Type="http://schemas.openxmlformats.org/officeDocument/2006/relationships/slide" Target="slides/slide146.xml"/><Relationship Id="rId232" Type="http://schemas.openxmlformats.org/officeDocument/2006/relationships/slide" Target="slides/slide167.xml"/><Relationship Id="rId253" Type="http://schemas.openxmlformats.org/officeDocument/2006/relationships/slide" Target="slides/slide188.xml"/><Relationship Id="rId274" Type="http://schemas.openxmlformats.org/officeDocument/2006/relationships/slide" Target="slides/slide209.xml"/><Relationship Id="rId295" Type="http://schemas.openxmlformats.org/officeDocument/2006/relationships/slide" Target="slides/slide230.xml"/><Relationship Id="rId309" Type="http://schemas.openxmlformats.org/officeDocument/2006/relationships/slide" Target="slides/slide244.xml"/><Relationship Id="rId27" Type="http://schemas.openxmlformats.org/officeDocument/2006/relationships/slideMaster" Target="slideMasters/slideMaster27.xml"/><Relationship Id="rId48" Type="http://schemas.openxmlformats.org/officeDocument/2006/relationships/slideMaster" Target="slideMasters/slideMaster48.xml"/><Relationship Id="rId69" Type="http://schemas.openxmlformats.org/officeDocument/2006/relationships/slide" Target="slides/slide4.xml"/><Relationship Id="rId113" Type="http://schemas.openxmlformats.org/officeDocument/2006/relationships/slide" Target="slides/slide48.xml"/><Relationship Id="rId134" Type="http://schemas.openxmlformats.org/officeDocument/2006/relationships/slide" Target="slides/slide69.xml"/><Relationship Id="rId320" Type="http://schemas.openxmlformats.org/officeDocument/2006/relationships/slide" Target="slides/slide255.xml"/><Relationship Id="rId80" Type="http://schemas.openxmlformats.org/officeDocument/2006/relationships/slide" Target="slides/slide15.xml"/><Relationship Id="rId155" Type="http://schemas.openxmlformats.org/officeDocument/2006/relationships/slide" Target="slides/slide90.xml"/><Relationship Id="rId176" Type="http://schemas.openxmlformats.org/officeDocument/2006/relationships/slide" Target="slides/slide111.xml"/><Relationship Id="rId197" Type="http://schemas.openxmlformats.org/officeDocument/2006/relationships/slide" Target="slides/slide132.xml"/><Relationship Id="rId341" Type="http://schemas.openxmlformats.org/officeDocument/2006/relationships/slide" Target="slides/slide276.xml"/><Relationship Id="rId362" Type="http://schemas.openxmlformats.org/officeDocument/2006/relationships/slide" Target="slides/slide297.xml"/><Relationship Id="rId383" Type="http://schemas.openxmlformats.org/officeDocument/2006/relationships/slide" Target="slides/slide318.xml"/><Relationship Id="rId201" Type="http://schemas.openxmlformats.org/officeDocument/2006/relationships/slide" Target="slides/slide136.xml"/><Relationship Id="rId222" Type="http://schemas.openxmlformats.org/officeDocument/2006/relationships/slide" Target="slides/slide157.xml"/><Relationship Id="rId243" Type="http://schemas.openxmlformats.org/officeDocument/2006/relationships/slide" Target="slides/slide178.xml"/><Relationship Id="rId264" Type="http://schemas.openxmlformats.org/officeDocument/2006/relationships/slide" Target="slides/slide199.xml"/><Relationship Id="rId285" Type="http://schemas.openxmlformats.org/officeDocument/2006/relationships/slide" Target="slides/slide220.xml"/><Relationship Id="rId17" Type="http://schemas.openxmlformats.org/officeDocument/2006/relationships/slideMaster" Target="slideMasters/slideMaster17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38.xml"/><Relationship Id="rId124" Type="http://schemas.openxmlformats.org/officeDocument/2006/relationships/slide" Target="slides/slide59.xml"/><Relationship Id="rId310" Type="http://schemas.openxmlformats.org/officeDocument/2006/relationships/slide" Target="slides/slide245.xml"/><Relationship Id="rId70" Type="http://schemas.openxmlformats.org/officeDocument/2006/relationships/slide" Target="slides/slide5.xml"/><Relationship Id="rId91" Type="http://schemas.openxmlformats.org/officeDocument/2006/relationships/slide" Target="slides/slide26.xml"/><Relationship Id="rId145" Type="http://schemas.openxmlformats.org/officeDocument/2006/relationships/slide" Target="slides/slide80.xml"/><Relationship Id="rId166" Type="http://schemas.openxmlformats.org/officeDocument/2006/relationships/slide" Target="slides/slide101.xml"/><Relationship Id="rId187" Type="http://schemas.openxmlformats.org/officeDocument/2006/relationships/slide" Target="slides/slide122.xml"/><Relationship Id="rId331" Type="http://schemas.openxmlformats.org/officeDocument/2006/relationships/slide" Target="slides/slide266.xml"/><Relationship Id="rId352" Type="http://schemas.openxmlformats.org/officeDocument/2006/relationships/slide" Target="slides/slide287.xml"/><Relationship Id="rId373" Type="http://schemas.openxmlformats.org/officeDocument/2006/relationships/slide" Target="slides/slide30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47.xml"/><Relationship Id="rId233" Type="http://schemas.openxmlformats.org/officeDocument/2006/relationships/slide" Target="slides/slide168.xml"/><Relationship Id="rId254" Type="http://schemas.openxmlformats.org/officeDocument/2006/relationships/slide" Target="slides/slide189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49.xml"/><Relationship Id="rId275" Type="http://schemas.openxmlformats.org/officeDocument/2006/relationships/slide" Target="slides/slide210.xml"/><Relationship Id="rId296" Type="http://schemas.openxmlformats.org/officeDocument/2006/relationships/slide" Target="slides/slide231.xml"/><Relationship Id="rId300" Type="http://schemas.openxmlformats.org/officeDocument/2006/relationships/slide" Target="slides/slide235.xml"/><Relationship Id="rId60" Type="http://schemas.openxmlformats.org/officeDocument/2006/relationships/slideMaster" Target="slideMasters/slideMaster60.xml"/><Relationship Id="rId81" Type="http://schemas.openxmlformats.org/officeDocument/2006/relationships/slide" Target="slides/slide16.xml"/><Relationship Id="rId135" Type="http://schemas.openxmlformats.org/officeDocument/2006/relationships/slide" Target="slides/slide70.xml"/><Relationship Id="rId156" Type="http://schemas.openxmlformats.org/officeDocument/2006/relationships/slide" Target="slides/slide91.xml"/><Relationship Id="rId177" Type="http://schemas.openxmlformats.org/officeDocument/2006/relationships/slide" Target="slides/slide112.xml"/><Relationship Id="rId198" Type="http://schemas.openxmlformats.org/officeDocument/2006/relationships/slide" Target="slides/slide133.xml"/><Relationship Id="rId321" Type="http://schemas.openxmlformats.org/officeDocument/2006/relationships/slide" Target="slides/slide256.xml"/><Relationship Id="rId342" Type="http://schemas.openxmlformats.org/officeDocument/2006/relationships/slide" Target="slides/slide277.xml"/><Relationship Id="rId363" Type="http://schemas.openxmlformats.org/officeDocument/2006/relationships/slide" Target="slides/slide298.xml"/><Relationship Id="rId384" Type="http://schemas.openxmlformats.org/officeDocument/2006/relationships/slide" Target="slides/slide319.xml"/><Relationship Id="rId202" Type="http://schemas.openxmlformats.org/officeDocument/2006/relationships/slide" Target="slides/slide137.xml"/><Relationship Id="rId223" Type="http://schemas.openxmlformats.org/officeDocument/2006/relationships/slide" Target="slides/slide158.xml"/><Relationship Id="rId244" Type="http://schemas.openxmlformats.org/officeDocument/2006/relationships/slide" Target="slides/slide179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265" Type="http://schemas.openxmlformats.org/officeDocument/2006/relationships/slide" Target="slides/slide200.xml"/><Relationship Id="rId286" Type="http://schemas.openxmlformats.org/officeDocument/2006/relationships/slide" Target="slides/slide221.xml"/><Relationship Id="rId50" Type="http://schemas.openxmlformats.org/officeDocument/2006/relationships/slideMaster" Target="slideMasters/slideMaster50.xml"/><Relationship Id="rId104" Type="http://schemas.openxmlformats.org/officeDocument/2006/relationships/slide" Target="slides/slide39.xml"/><Relationship Id="rId125" Type="http://schemas.openxmlformats.org/officeDocument/2006/relationships/slide" Target="slides/slide60.xml"/><Relationship Id="rId146" Type="http://schemas.openxmlformats.org/officeDocument/2006/relationships/slide" Target="slides/slide81.xml"/><Relationship Id="rId167" Type="http://schemas.openxmlformats.org/officeDocument/2006/relationships/slide" Target="slides/slide102.xml"/><Relationship Id="rId188" Type="http://schemas.openxmlformats.org/officeDocument/2006/relationships/slide" Target="slides/slide123.xml"/><Relationship Id="rId311" Type="http://schemas.openxmlformats.org/officeDocument/2006/relationships/slide" Target="slides/slide246.xml"/><Relationship Id="rId332" Type="http://schemas.openxmlformats.org/officeDocument/2006/relationships/slide" Target="slides/slide267.xml"/><Relationship Id="rId353" Type="http://schemas.openxmlformats.org/officeDocument/2006/relationships/slide" Target="slides/slide288.xml"/><Relationship Id="rId374" Type="http://schemas.openxmlformats.org/officeDocument/2006/relationships/slide" Target="slides/slide309.xml"/><Relationship Id="rId71" Type="http://schemas.openxmlformats.org/officeDocument/2006/relationships/slide" Target="slides/slide6.xml"/><Relationship Id="rId92" Type="http://schemas.openxmlformats.org/officeDocument/2006/relationships/slide" Target="slides/slide27.xml"/><Relationship Id="rId213" Type="http://schemas.openxmlformats.org/officeDocument/2006/relationships/slide" Target="slides/slide148.xml"/><Relationship Id="rId234" Type="http://schemas.openxmlformats.org/officeDocument/2006/relationships/slide" Target="slides/slide169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55" Type="http://schemas.openxmlformats.org/officeDocument/2006/relationships/slide" Target="slides/slide190.xml"/><Relationship Id="rId276" Type="http://schemas.openxmlformats.org/officeDocument/2006/relationships/slide" Target="slides/slide211.xml"/><Relationship Id="rId297" Type="http://schemas.openxmlformats.org/officeDocument/2006/relationships/slide" Target="slides/slide232.xml"/><Relationship Id="rId40" Type="http://schemas.openxmlformats.org/officeDocument/2006/relationships/slideMaster" Target="slideMasters/slideMaster40.xml"/><Relationship Id="rId115" Type="http://schemas.openxmlformats.org/officeDocument/2006/relationships/slide" Target="slides/slide50.xml"/><Relationship Id="rId136" Type="http://schemas.openxmlformats.org/officeDocument/2006/relationships/slide" Target="slides/slide71.xml"/><Relationship Id="rId157" Type="http://schemas.openxmlformats.org/officeDocument/2006/relationships/slide" Target="slides/slide92.xml"/><Relationship Id="rId178" Type="http://schemas.openxmlformats.org/officeDocument/2006/relationships/slide" Target="slides/slide113.xml"/><Relationship Id="rId301" Type="http://schemas.openxmlformats.org/officeDocument/2006/relationships/slide" Target="slides/slide236.xml"/><Relationship Id="rId322" Type="http://schemas.openxmlformats.org/officeDocument/2006/relationships/slide" Target="slides/slide257.xml"/><Relationship Id="rId343" Type="http://schemas.openxmlformats.org/officeDocument/2006/relationships/slide" Target="slides/slide278.xml"/><Relationship Id="rId364" Type="http://schemas.openxmlformats.org/officeDocument/2006/relationships/slide" Target="slides/slide299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7.xml"/><Relationship Id="rId199" Type="http://schemas.openxmlformats.org/officeDocument/2006/relationships/slide" Target="slides/slide134.xml"/><Relationship Id="rId203" Type="http://schemas.openxmlformats.org/officeDocument/2006/relationships/slide" Target="slides/slide138.xml"/><Relationship Id="rId385" Type="http://schemas.openxmlformats.org/officeDocument/2006/relationships/slide" Target="slides/slide320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159.xml"/><Relationship Id="rId245" Type="http://schemas.openxmlformats.org/officeDocument/2006/relationships/slide" Target="slides/slide180.xml"/><Relationship Id="rId266" Type="http://schemas.openxmlformats.org/officeDocument/2006/relationships/slide" Target="slides/slide201.xml"/><Relationship Id="rId287" Type="http://schemas.openxmlformats.org/officeDocument/2006/relationships/slide" Target="slides/slide222.xml"/><Relationship Id="rId30" Type="http://schemas.openxmlformats.org/officeDocument/2006/relationships/slideMaster" Target="slideMasters/slideMaster30.xml"/><Relationship Id="rId105" Type="http://schemas.openxmlformats.org/officeDocument/2006/relationships/slide" Target="slides/slide40.xml"/><Relationship Id="rId126" Type="http://schemas.openxmlformats.org/officeDocument/2006/relationships/slide" Target="slides/slide61.xml"/><Relationship Id="rId147" Type="http://schemas.openxmlformats.org/officeDocument/2006/relationships/slide" Target="slides/slide82.xml"/><Relationship Id="rId168" Type="http://schemas.openxmlformats.org/officeDocument/2006/relationships/slide" Target="slides/slide103.xml"/><Relationship Id="rId312" Type="http://schemas.openxmlformats.org/officeDocument/2006/relationships/slide" Target="slides/slide247.xml"/><Relationship Id="rId333" Type="http://schemas.openxmlformats.org/officeDocument/2006/relationships/slide" Target="slides/slide268.xml"/><Relationship Id="rId354" Type="http://schemas.openxmlformats.org/officeDocument/2006/relationships/slide" Target="slides/slide289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7.xml"/><Relationship Id="rId93" Type="http://schemas.openxmlformats.org/officeDocument/2006/relationships/slide" Target="slides/slide28.xml"/><Relationship Id="rId189" Type="http://schemas.openxmlformats.org/officeDocument/2006/relationships/slide" Target="slides/slide124.xml"/><Relationship Id="rId375" Type="http://schemas.openxmlformats.org/officeDocument/2006/relationships/slide" Target="slides/slide310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49.xml"/><Relationship Id="rId235" Type="http://schemas.openxmlformats.org/officeDocument/2006/relationships/slide" Target="slides/slide170.xml"/><Relationship Id="rId256" Type="http://schemas.openxmlformats.org/officeDocument/2006/relationships/slide" Target="slides/slide191.xml"/><Relationship Id="rId277" Type="http://schemas.openxmlformats.org/officeDocument/2006/relationships/slide" Target="slides/slide212.xml"/><Relationship Id="rId298" Type="http://schemas.openxmlformats.org/officeDocument/2006/relationships/slide" Target="slides/slide233.xml"/><Relationship Id="rId116" Type="http://schemas.openxmlformats.org/officeDocument/2006/relationships/slide" Target="slides/slide51.xml"/><Relationship Id="rId137" Type="http://schemas.openxmlformats.org/officeDocument/2006/relationships/slide" Target="slides/slide72.xml"/><Relationship Id="rId158" Type="http://schemas.openxmlformats.org/officeDocument/2006/relationships/slide" Target="slides/slide93.xml"/><Relationship Id="rId302" Type="http://schemas.openxmlformats.org/officeDocument/2006/relationships/slide" Target="slides/slide237.xml"/><Relationship Id="rId323" Type="http://schemas.openxmlformats.org/officeDocument/2006/relationships/slide" Target="slides/slide258.xml"/><Relationship Id="rId344" Type="http://schemas.openxmlformats.org/officeDocument/2006/relationships/slide" Target="slides/slide279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" Target="slides/slide18.xml"/><Relationship Id="rId179" Type="http://schemas.openxmlformats.org/officeDocument/2006/relationships/slide" Target="slides/slide114.xml"/><Relationship Id="rId365" Type="http://schemas.openxmlformats.org/officeDocument/2006/relationships/slide" Target="slides/slide300.xml"/><Relationship Id="rId386" Type="http://schemas.openxmlformats.org/officeDocument/2006/relationships/notesMaster" Target="notesMasters/notesMaster1.xml"/><Relationship Id="rId190" Type="http://schemas.openxmlformats.org/officeDocument/2006/relationships/slide" Target="slides/slide125.xml"/><Relationship Id="rId204" Type="http://schemas.openxmlformats.org/officeDocument/2006/relationships/slide" Target="slides/slide139.xml"/><Relationship Id="rId225" Type="http://schemas.openxmlformats.org/officeDocument/2006/relationships/slide" Target="slides/slide160.xml"/><Relationship Id="rId246" Type="http://schemas.openxmlformats.org/officeDocument/2006/relationships/slide" Target="slides/slide181.xml"/><Relationship Id="rId267" Type="http://schemas.openxmlformats.org/officeDocument/2006/relationships/slide" Target="slides/slide202.xml"/><Relationship Id="rId288" Type="http://schemas.openxmlformats.org/officeDocument/2006/relationships/slide" Target="slides/slide223.xml"/><Relationship Id="rId106" Type="http://schemas.openxmlformats.org/officeDocument/2006/relationships/slide" Target="slides/slide41.xml"/><Relationship Id="rId127" Type="http://schemas.openxmlformats.org/officeDocument/2006/relationships/slide" Target="slides/slide62.xml"/><Relationship Id="rId313" Type="http://schemas.openxmlformats.org/officeDocument/2006/relationships/slide" Target="slides/slide248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" Target="slides/slide8.xml"/><Relationship Id="rId94" Type="http://schemas.openxmlformats.org/officeDocument/2006/relationships/slide" Target="slides/slide29.xml"/><Relationship Id="rId148" Type="http://schemas.openxmlformats.org/officeDocument/2006/relationships/slide" Target="slides/slide83.xml"/><Relationship Id="rId169" Type="http://schemas.openxmlformats.org/officeDocument/2006/relationships/slide" Target="slides/slide104.xml"/><Relationship Id="rId334" Type="http://schemas.openxmlformats.org/officeDocument/2006/relationships/slide" Target="slides/slide269.xml"/><Relationship Id="rId355" Type="http://schemas.openxmlformats.org/officeDocument/2006/relationships/slide" Target="slides/slide290.xml"/><Relationship Id="rId376" Type="http://schemas.openxmlformats.org/officeDocument/2006/relationships/slide" Target="slides/slide311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15.xml"/><Relationship Id="rId215" Type="http://schemas.openxmlformats.org/officeDocument/2006/relationships/slide" Target="slides/slide150.xml"/><Relationship Id="rId236" Type="http://schemas.openxmlformats.org/officeDocument/2006/relationships/slide" Target="slides/slide171.xml"/><Relationship Id="rId257" Type="http://schemas.openxmlformats.org/officeDocument/2006/relationships/slide" Target="slides/slide192.xml"/><Relationship Id="rId278" Type="http://schemas.openxmlformats.org/officeDocument/2006/relationships/slide" Target="slides/slide213.xml"/><Relationship Id="rId303" Type="http://schemas.openxmlformats.org/officeDocument/2006/relationships/slide" Target="slides/slide238.xml"/><Relationship Id="rId42" Type="http://schemas.openxmlformats.org/officeDocument/2006/relationships/slideMaster" Target="slideMasters/slideMaster42.xml"/><Relationship Id="rId84" Type="http://schemas.openxmlformats.org/officeDocument/2006/relationships/slide" Target="slides/slide19.xml"/><Relationship Id="rId138" Type="http://schemas.openxmlformats.org/officeDocument/2006/relationships/slide" Target="slides/slide73.xml"/><Relationship Id="rId345" Type="http://schemas.openxmlformats.org/officeDocument/2006/relationships/slide" Target="slides/slide280.xml"/><Relationship Id="rId387" Type="http://schemas.openxmlformats.org/officeDocument/2006/relationships/handoutMaster" Target="handoutMasters/handoutMaster1.xml"/><Relationship Id="rId191" Type="http://schemas.openxmlformats.org/officeDocument/2006/relationships/slide" Target="slides/slide126.xml"/><Relationship Id="rId205" Type="http://schemas.openxmlformats.org/officeDocument/2006/relationships/slide" Target="slides/slide140.xml"/><Relationship Id="rId247" Type="http://schemas.openxmlformats.org/officeDocument/2006/relationships/slide" Target="slides/slide182.xml"/><Relationship Id="rId107" Type="http://schemas.openxmlformats.org/officeDocument/2006/relationships/slide" Target="slides/slide42.xml"/><Relationship Id="rId289" Type="http://schemas.openxmlformats.org/officeDocument/2006/relationships/slide" Target="slides/slide224.xml"/><Relationship Id="rId11" Type="http://schemas.openxmlformats.org/officeDocument/2006/relationships/slideMaster" Target="slideMasters/slideMaster11.xml"/><Relationship Id="rId53" Type="http://schemas.openxmlformats.org/officeDocument/2006/relationships/slideMaster" Target="slideMasters/slideMaster53.xml"/><Relationship Id="rId149" Type="http://schemas.openxmlformats.org/officeDocument/2006/relationships/slide" Target="slides/slide84.xml"/><Relationship Id="rId314" Type="http://schemas.openxmlformats.org/officeDocument/2006/relationships/slide" Target="slides/slide249.xml"/><Relationship Id="rId356" Type="http://schemas.openxmlformats.org/officeDocument/2006/relationships/slide" Target="slides/slide291.xml"/><Relationship Id="rId95" Type="http://schemas.openxmlformats.org/officeDocument/2006/relationships/slide" Target="slides/slide30.xml"/><Relationship Id="rId160" Type="http://schemas.openxmlformats.org/officeDocument/2006/relationships/slide" Target="slides/slide95.xml"/><Relationship Id="rId216" Type="http://schemas.openxmlformats.org/officeDocument/2006/relationships/slide" Target="slides/slide151.xml"/><Relationship Id="rId258" Type="http://schemas.openxmlformats.org/officeDocument/2006/relationships/slide" Target="slides/slide193.xml"/><Relationship Id="rId22" Type="http://schemas.openxmlformats.org/officeDocument/2006/relationships/slideMaster" Target="slideMasters/slideMaster22.xml"/><Relationship Id="rId64" Type="http://schemas.openxmlformats.org/officeDocument/2006/relationships/slideMaster" Target="slideMasters/slideMaster64.xml"/><Relationship Id="rId118" Type="http://schemas.openxmlformats.org/officeDocument/2006/relationships/slide" Target="slides/slide53.xml"/><Relationship Id="rId325" Type="http://schemas.openxmlformats.org/officeDocument/2006/relationships/slide" Target="slides/slide260.xml"/><Relationship Id="rId367" Type="http://schemas.openxmlformats.org/officeDocument/2006/relationships/slide" Target="slides/slide302.xml"/><Relationship Id="rId171" Type="http://schemas.openxmlformats.org/officeDocument/2006/relationships/slide" Target="slides/slide106.xml"/><Relationship Id="rId227" Type="http://schemas.openxmlformats.org/officeDocument/2006/relationships/slide" Target="slides/slide162.xml"/><Relationship Id="rId269" Type="http://schemas.openxmlformats.org/officeDocument/2006/relationships/slide" Target="slides/slide204.xml"/><Relationship Id="rId33" Type="http://schemas.openxmlformats.org/officeDocument/2006/relationships/slideMaster" Target="slideMasters/slideMaster33.xml"/><Relationship Id="rId129" Type="http://schemas.openxmlformats.org/officeDocument/2006/relationships/slide" Target="slides/slide64.xml"/><Relationship Id="rId280" Type="http://schemas.openxmlformats.org/officeDocument/2006/relationships/slide" Target="slides/slide215.xml"/><Relationship Id="rId336" Type="http://schemas.openxmlformats.org/officeDocument/2006/relationships/slide" Target="slides/slide271.xml"/><Relationship Id="rId75" Type="http://schemas.openxmlformats.org/officeDocument/2006/relationships/slide" Target="slides/slide10.xml"/><Relationship Id="rId140" Type="http://schemas.openxmlformats.org/officeDocument/2006/relationships/slide" Target="slides/slide75.xml"/><Relationship Id="rId182" Type="http://schemas.openxmlformats.org/officeDocument/2006/relationships/slide" Target="slides/slide117.xml"/><Relationship Id="rId378" Type="http://schemas.openxmlformats.org/officeDocument/2006/relationships/slide" Target="slides/slide313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173.xml"/><Relationship Id="rId291" Type="http://schemas.openxmlformats.org/officeDocument/2006/relationships/slide" Target="slides/slide226.xml"/><Relationship Id="rId305" Type="http://schemas.openxmlformats.org/officeDocument/2006/relationships/slide" Target="slides/slide240.xml"/><Relationship Id="rId347" Type="http://schemas.openxmlformats.org/officeDocument/2006/relationships/slide" Target="slides/slide282.xml"/><Relationship Id="rId44" Type="http://schemas.openxmlformats.org/officeDocument/2006/relationships/slideMaster" Target="slideMasters/slideMaster44.xml"/><Relationship Id="rId86" Type="http://schemas.openxmlformats.org/officeDocument/2006/relationships/slide" Target="slides/slide21.xml"/><Relationship Id="rId151" Type="http://schemas.openxmlformats.org/officeDocument/2006/relationships/slide" Target="slides/slide86.xml"/><Relationship Id="rId389" Type="http://schemas.openxmlformats.org/officeDocument/2006/relationships/viewProps" Target="viewProps.xml"/><Relationship Id="rId193" Type="http://schemas.openxmlformats.org/officeDocument/2006/relationships/slide" Target="slides/slide128.xml"/><Relationship Id="rId207" Type="http://schemas.openxmlformats.org/officeDocument/2006/relationships/slide" Target="slides/slide142.xml"/><Relationship Id="rId249" Type="http://schemas.openxmlformats.org/officeDocument/2006/relationships/slide" Target="slides/slide184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44.xml"/><Relationship Id="rId260" Type="http://schemas.openxmlformats.org/officeDocument/2006/relationships/slide" Target="slides/slide195.xml"/><Relationship Id="rId316" Type="http://schemas.openxmlformats.org/officeDocument/2006/relationships/slide" Target="slides/slide251.xml"/><Relationship Id="rId55" Type="http://schemas.openxmlformats.org/officeDocument/2006/relationships/slideMaster" Target="slideMasters/slideMaster55.xml"/><Relationship Id="rId97" Type="http://schemas.openxmlformats.org/officeDocument/2006/relationships/slide" Target="slides/slide32.xml"/><Relationship Id="rId120" Type="http://schemas.openxmlformats.org/officeDocument/2006/relationships/slide" Target="slides/slide55.xml"/><Relationship Id="rId358" Type="http://schemas.openxmlformats.org/officeDocument/2006/relationships/slide" Target="slides/slide293.xml"/><Relationship Id="rId162" Type="http://schemas.openxmlformats.org/officeDocument/2006/relationships/slide" Target="slides/slide97.xml"/><Relationship Id="rId218" Type="http://schemas.openxmlformats.org/officeDocument/2006/relationships/slide" Target="slides/slide153.xml"/><Relationship Id="rId271" Type="http://schemas.openxmlformats.org/officeDocument/2006/relationships/slide" Target="slides/slide206.xml"/><Relationship Id="rId24" Type="http://schemas.openxmlformats.org/officeDocument/2006/relationships/slideMaster" Target="slideMasters/slideMaster24.xml"/><Relationship Id="rId66" Type="http://schemas.openxmlformats.org/officeDocument/2006/relationships/slide" Target="slides/slide1.xml"/><Relationship Id="rId131" Type="http://schemas.openxmlformats.org/officeDocument/2006/relationships/slide" Target="slides/slide66.xml"/><Relationship Id="rId327" Type="http://schemas.openxmlformats.org/officeDocument/2006/relationships/slide" Target="slides/slide262.xml"/><Relationship Id="rId369" Type="http://schemas.openxmlformats.org/officeDocument/2006/relationships/slide" Target="slides/slide304.xml"/><Relationship Id="rId173" Type="http://schemas.openxmlformats.org/officeDocument/2006/relationships/slide" Target="slides/slide108.xml"/><Relationship Id="rId229" Type="http://schemas.openxmlformats.org/officeDocument/2006/relationships/slide" Target="slides/slide164.xml"/><Relationship Id="rId380" Type="http://schemas.openxmlformats.org/officeDocument/2006/relationships/slide" Target="slides/slide315.xml"/><Relationship Id="rId240" Type="http://schemas.openxmlformats.org/officeDocument/2006/relationships/slide" Target="slides/slide175.xml"/><Relationship Id="rId35" Type="http://schemas.openxmlformats.org/officeDocument/2006/relationships/slideMaster" Target="slideMasters/slideMaster35.xml"/><Relationship Id="rId77" Type="http://schemas.openxmlformats.org/officeDocument/2006/relationships/slide" Target="slides/slide12.xml"/><Relationship Id="rId100" Type="http://schemas.openxmlformats.org/officeDocument/2006/relationships/slide" Target="slides/slide35.xml"/><Relationship Id="rId282" Type="http://schemas.openxmlformats.org/officeDocument/2006/relationships/slide" Target="slides/slide217.xml"/><Relationship Id="rId338" Type="http://schemas.openxmlformats.org/officeDocument/2006/relationships/slide" Target="slides/slide273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77.xml"/><Relationship Id="rId184" Type="http://schemas.openxmlformats.org/officeDocument/2006/relationships/slide" Target="slides/slide119.xml"/><Relationship Id="rId391" Type="http://schemas.openxmlformats.org/officeDocument/2006/relationships/tableStyles" Target="tableStyles.xml"/><Relationship Id="rId251" Type="http://schemas.openxmlformats.org/officeDocument/2006/relationships/slide" Target="slides/slide186.xml"/><Relationship Id="rId46" Type="http://schemas.openxmlformats.org/officeDocument/2006/relationships/slideMaster" Target="slideMasters/slideMaster46.xml"/><Relationship Id="rId293" Type="http://schemas.openxmlformats.org/officeDocument/2006/relationships/slide" Target="slides/slide228.xml"/><Relationship Id="rId307" Type="http://schemas.openxmlformats.org/officeDocument/2006/relationships/slide" Target="slides/slide242.xml"/><Relationship Id="rId349" Type="http://schemas.openxmlformats.org/officeDocument/2006/relationships/slide" Target="slides/slide284.xml"/><Relationship Id="rId88" Type="http://schemas.openxmlformats.org/officeDocument/2006/relationships/slide" Target="slides/slide23.xml"/><Relationship Id="rId111" Type="http://schemas.openxmlformats.org/officeDocument/2006/relationships/slide" Target="slides/slide46.xml"/><Relationship Id="rId153" Type="http://schemas.openxmlformats.org/officeDocument/2006/relationships/slide" Target="slides/slide88.xml"/><Relationship Id="rId195" Type="http://schemas.openxmlformats.org/officeDocument/2006/relationships/slide" Target="slides/slide130.xml"/><Relationship Id="rId209" Type="http://schemas.openxmlformats.org/officeDocument/2006/relationships/slide" Target="slides/slide144.xml"/><Relationship Id="rId360" Type="http://schemas.openxmlformats.org/officeDocument/2006/relationships/slide" Target="slides/slide295.xml"/><Relationship Id="rId220" Type="http://schemas.openxmlformats.org/officeDocument/2006/relationships/slide" Target="slides/slide155.xml"/><Relationship Id="rId15" Type="http://schemas.openxmlformats.org/officeDocument/2006/relationships/slideMaster" Target="slideMasters/slideMaster15.xml"/><Relationship Id="rId57" Type="http://schemas.openxmlformats.org/officeDocument/2006/relationships/slideMaster" Target="slideMasters/slideMaster57.xml"/><Relationship Id="rId262" Type="http://schemas.openxmlformats.org/officeDocument/2006/relationships/slide" Target="slides/slide197.xml"/><Relationship Id="rId318" Type="http://schemas.openxmlformats.org/officeDocument/2006/relationships/slide" Target="slides/slide253.xml"/><Relationship Id="rId99" Type="http://schemas.openxmlformats.org/officeDocument/2006/relationships/slide" Target="slides/slide34.xml"/><Relationship Id="rId122" Type="http://schemas.openxmlformats.org/officeDocument/2006/relationships/slide" Target="slides/slide57.xml"/><Relationship Id="rId164" Type="http://schemas.openxmlformats.org/officeDocument/2006/relationships/slide" Target="slides/slide99.xml"/><Relationship Id="rId371" Type="http://schemas.openxmlformats.org/officeDocument/2006/relationships/slide" Target="slides/slide306.xml"/><Relationship Id="rId26" Type="http://schemas.openxmlformats.org/officeDocument/2006/relationships/slideMaster" Target="slideMasters/slideMaster26.xml"/><Relationship Id="rId231" Type="http://schemas.openxmlformats.org/officeDocument/2006/relationships/slide" Target="slides/slide166.xml"/><Relationship Id="rId273" Type="http://schemas.openxmlformats.org/officeDocument/2006/relationships/slide" Target="slides/slide208.xml"/><Relationship Id="rId329" Type="http://schemas.openxmlformats.org/officeDocument/2006/relationships/slide" Target="slides/slide264.xml"/><Relationship Id="rId68" Type="http://schemas.openxmlformats.org/officeDocument/2006/relationships/slide" Target="slides/slide3.xml"/><Relationship Id="rId133" Type="http://schemas.openxmlformats.org/officeDocument/2006/relationships/slide" Target="slides/slide68.xml"/><Relationship Id="rId175" Type="http://schemas.openxmlformats.org/officeDocument/2006/relationships/slide" Target="slides/slide110.xml"/><Relationship Id="rId340" Type="http://schemas.openxmlformats.org/officeDocument/2006/relationships/slide" Target="slides/slide27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Workbook5" TargetMode="External"/><Relationship Id="rId1" Type="http://schemas.openxmlformats.org/officeDocument/2006/relationships/themeOverride" Target="../theme/themeOverride4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.xlsx" TargetMode="External"/><Relationship Id="rId1" Type="http://schemas.openxmlformats.org/officeDocument/2006/relationships/themeOverride" Target="../theme/themeOverride13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_v2.xlsx" TargetMode="External"/><Relationship Id="rId1" Type="http://schemas.openxmlformats.org/officeDocument/2006/relationships/themeOverride" Target="../theme/themeOverride14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_v2.xlsx" TargetMode="External"/><Relationship Id="rId1" Type="http://schemas.openxmlformats.org/officeDocument/2006/relationships/themeOverride" Target="../theme/themeOverride15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5.xml"/><Relationship Id="rId2" Type="http://schemas.openxmlformats.org/officeDocument/2006/relationships/oleObject" Target="file:////vboxsvr\cfallin\Research\MinBD\conf\conf-may2012\minbd-poster-data.xlsx" TargetMode="External"/><Relationship Id="rId1" Type="http://schemas.openxmlformats.org/officeDocument/2006/relationships/themeOverride" Target="../theme/themeOverride16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MinBD\conf\poster-mar2012\minbd-poster-data.xlsx" TargetMode="External"/><Relationship Id="rId1" Type="http://schemas.openxmlformats.org/officeDocument/2006/relationships/themeOverride" Target="../theme/themeOverride17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oleObject" Target="pax:Users:cfallin:Documents:minbd-conf:conf-may2012:data:minbd-poster-data.xlsx" TargetMode="External"/><Relationship Id="rId1" Type="http://schemas.openxmlformats.org/officeDocument/2006/relationships/themeOverride" Target="../theme/themeOverride18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oleObject" Target="pax:Users:cfallin:Documents:minbd-conf:conf-may2012:data:minbd-poster-data.xlsx" TargetMode="External"/><Relationship Id="rId1" Type="http://schemas.openxmlformats.org/officeDocument/2006/relationships/themeOverride" Target="../theme/themeOverride19.xm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oleObject" Target="pax:Users:cfallin:Documents:minbd-conf:conf-may2012:data:minbd-poster-data.xlsx" TargetMode="External"/><Relationship Id="rId1" Type="http://schemas.openxmlformats.org/officeDocument/2006/relationships/themeOverride" Target="../theme/themeOverride20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MinBD\conf\poster-mar2012\minbd-poster-data.xlsx" TargetMode="External"/><Relationship Id="rId1" Type="http://schemas.openxmlformats.org/officeDocument/2006/relationships/themeOverride" Target="../theme/themeOverride21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oleObject" Target="pax:Users:cfallin:Documents:minbd-conf:conf-may2012:data:minbd-poster-data.xlsx" TargetMode="External"/><Relationship Id="rId1" Type="http://schemas.openxmlformats.org/officeDocument/2006/relationships/themeOverride" Target="../theme/themeOverride22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Users\moscitho\Desktop\Papers\ISCA_2009\FinalVersion\Excel\SYNTH_Standard_Comparison.xlsx" TargetMode="External"/><Relationship Id="rId1" Type="http://schemas.openxmlformats.org/officeDocument/2006/relationships/themeOverride" Target="../theme/themeOverride5.xm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oleObject" Target="pax:Users:cfallin:Documents:minbd-conf:conf-may2012:data:minbd-poster-data.xlsx" TargetMode="External"/><Relationship Id="rId1" Type="http://schemas.openxmlformats.org/officeDocument/2006/relationships/themeOverride" Target="../theme/themeOverride23.xm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throttle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oleObject" Target="file:////CIFS\HPCL\rdas\amazon%20backup\fairness-Noc\results\SlackBucket.xlsx" TargetMode="External"/><Relationship Id="rId1" Type="http://schemas.openxmlformats.org/officeDocument/2006/relationships/themeOverride" Target="../theme/themeOverride24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oleObject" Target="file:////CIFS\HPCL\rdas\amazon%20backup\fairness-Noc\results\SlackBucket.xlsx" TargetMode="External"/><Relationship Id="rId1" Type="http://schemas.openxmlformats.org/officeDocument/2006/relationships/themeOverride" Target="../theme/themeOverrid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/C:\Users\moscitho\Desktop\Papers\ISCA_2009\FinalVersion\Excel\Homo-milc-noMEMLat.xlsx" TargetMode="External"/><Relationship Id="rId1" Type="http://schemas.openxmlformats.org/officeDocument/2006/relationships/themeOverride" Target="../theme/themeOverride6.xml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oleObject" Target="file:////CIFS\HPCL\rdas\amazon%20backup\fairness-Noc\results\SlackBucket.xlsx" TargetMode="External"/><Relationship Id="rId1" Type="http://schemas.openxmlformats.org/officeDocument/2006/relationships/themeOverride" Target="../theme/themeOverride26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oleObject" Target="file:////CIFS\HPCL\rdas\amazon%20backup\fairness-Noc\results\SlackBucket.xlsx" TargetMode="External"/><Relationship Id="rId1" Type="http://schemas.openxmlformats.org/officeDocument/2006/relationships/themeOverride" Target="../theme/themeOverride27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Documents%20and%20Settings\Reetuparna%20Das\Desktop\job-talk\aergia\formatted-case-studies.xlsx" TargetMode="External"/><Relationship Id="rId1" Type="http://schemas.openxmlformats.org/officeDocument/2006/relationships/themeOverride" Target="../theme/themeOverride28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Documents%20and%20Settings\Reetuparna%20Das\Desktop\job-talk\aergia\formatted-case-studies.xlsx" TargetMode="External"/><Relationship Id="rId1" Type="http://schemas.openxmlformats.org/officeDocument/2006/relationships/themeOverride" Target="../theme/themeOverride2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file:////C:\Users\moscitho\Desktop\Papers\ISCA_2009\FinalVersion\Excel\Homo-milc-noMEMLat.xlsx" TargetMode="External"/><Relationship Id="rId1" Type="http://schemas.openxmlformats.org/officeDocument/2006/relationships/themeOverride" Target="../theme/themeOverride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oleObject" Target="file:////C:\Users\moscitho\Desktop\Papers\ISCA_2009\FinalVersion\Excel\Homo-milc-noMEMLat.xlsx" TargetMode="External"/><Relationship Id="rId1" Type="http://schemas.openxmlformats.org/officeDocument/2006/relationships/themeOverride" Target="../theme/themeOverrid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4.xml"/><Relationship Id="rId2" Type="http://schemas.openxmlformats.org/officeDocument/2006/relationships/oleObject" Target="file:////C:\Users\moscitho\Desktop\Papers\ISCA_2009\FinalVersion\Excel\Homo-milc-noMEMLat.xlsx" TargetMode="External"/><Relationship Id="rId1" Type="http://schemas.openxmlformats.org/officeDocument/2006/relationships/themeOverride" Target="../theme/themeOverride9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_v2.xlsx" TargetMode="External"/><Relationship Id="rId1" Type="http://schemas.openxmlformats.org/officeDocument/2006/relationships/themeOverride" Target="../theme/themeOverride10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_v2.xlsx" TargetMode="External"/><Relationship Id="rId1" Type="http://schemas.openxmlformats.org/officeDocument/2006/relationships/themeOverride" Target="../theme/themeOverride11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_v2.xlsx" TargetMode="External"/><Relationship Id="rId1" Type="http://schemas.openxmlformats.org/officeDocument/2006/relationships/themeOverride" Target="../theme/themeOverride1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3156905246394801"/>
          <c:y val="3.7435897435897501E-2"/>
          <c:w val="0.78971379279837295"/>
          <c:h val="0.6696432465172630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Ideal</c:v>
                </c:pt>
              </c:strCache>
            </c:strRef>
          </c:tx>
          <c:marker>
            <c:symbol val="none"/>
          </c:marker>
          <c:xVal>
            <c:numRef>
              <c:f>Sheet1!$B$1:$X$1</c:f>
              <c:numCache>
                <c:formatCode>General</c:formatCode>
                <c:ptCount val="23"/>
                <c:pt idx="0">
                  <c:v>0.01</c:v>
                </c:pt>
                <c:pt idx="1">
                  <c:v>0.02</c:v>
                </c:pt>
                <c:pt idx="2">
                  <c:v>0.05</c:v>
                </c:pt>
                <c:pt idx="3">
                  <c:v>0.1</c:v>
                </c:pt>
                <c:pt idx="4">
                  <c:v>0.12</c:v>
                </c:pt>
                <c:pt idx="5">
                  <c:v>0.15</c:v>
                </c:pt>
                <c:pt idx="6">
                  <c:v>0.2</c:v>
                </c:pt>
                <c:pt idx="7">
                  <c:v>0.25</c:v>
                </c:pt>
                <c:pt idx="8">
                  <c:v>0.3</c:v>
                </c:pt>
                <c:pt idx="9">
                  <c:v>0.35</c:v>
                </c:pt>
                <c:pt idx="10">
                  <c:v>0.4</c:v>
                </c:pt>
                <c:pt idx="11">
                  <c:v>0.45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0.60000000000000098</c:v>
                </c:pt>
                <c:pt idx="15">
                  <c:v>0.65000000000000102</c:v>
                </c:pt>
                <c:pt idx="16">
                  <c:v>0.70000000000000095</c:v>
                </c:pt>
                <c:pt idx="17">
                  <c:v>0.750000000000001</c:v>
                </c:pt>
                <c:pt idx="18">
                  <c:v>0.76000000000000101</c:v>
                </c:pt>
                <c:pt idx="19">
                  <c:v>0.85000000000000098</c:v>
                </c:pt>
                <c:pt idx="20">
                  <c:v>0.9</c:v>
                </c:pt>
                <c:pt idx="21">
                  <c:v>0.95000000000000095</c:v>
                </c:pt>
                <c:pt idx="22">
                  <c:v>1</c:v>
                </c:pt>
              </c:numCache>
            </c:numRef>
          </c:xVal>
          <c:yVal>
            <c:numRef>
              <c:f>Sheet1!$B$2:$X$2</c:f>
              <c:numCache>
                <c:formatCode>General</c:formatCode>
                <c:ptCount val="23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83C-BD46-944E-8AD2A017A34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On-chip Network</c:v>
                </c:pt>
              </c:strCache>
            </c:strRef>
          </c:tx>
          <c:marker>
            <c:symbol val="none"/>
          </c:marker>
          <c:xVal>
            <c:numRef>
              <c:f>Sheet1!$B$1:$X$1</c:f>
              <c:numCache>
                <c:formatCode>General</c:formatCode>
                <c:ptCount val="23"/>
                <c:pt idx="0">
                  <c:v>0.01</c:v>
                </c:pt>
                <c:pt idx="1">
                  <c:v>0.02</c:v>
                </c:pt>
                <c:pt idx="2">
                  <c:v>0.05</c:v>
                </c:pt>
                <c:pt idx="3">
                  <c:v>0.1</c:v>
                </c:pt>
                <c:pt idx="4">
                  <c:v>0.12</c:v>
                </c:pt>
                <c:pt idx="5">
                  <c:v>0.15</c:v>
                </c:pt>
                <c:pt idx="6">
                  <c:v>0.2</c:v>
                </c:pt>
                <c:pt idx="7">
                  <c:v>0.25</c:v>
                </c:pt>
                <c:pt idx="8">
                  <c:v>0.3</c:v>
                </c:pt>
                <c:pt idx="9">
                  <c:v>0.35</c:v>
                </c:pt>
                <c:pt idx="10">
                  <c:v>0.4</c:v>
                </c:pt>
                <c:pt idx="11">
                  <c:v>0.45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0.60000000000000098</c:v>
                </c:pt>
                <c:pt idx="15">
                  <c:v>0.65000000000000102</c:v>
                </c:pt>
                <c:pt idx="16">
                  <c:v>0.70000000000000095</c:v>
                </c:pt>
                <c:pt idx="17">
                  <c:v>0.750000000000001</c:v>
                </c:pt>
                <c:pt idx="18">
                  <c:v>0.76000000000000101</c:v>
                </c:pt>
                <c:pt idx="19">
                  <c:v>0.85000000000000098</c:v>
                </c:pt>
                <c:pt idx="20">
                  <c:v>0.9</c:v>
                </c:pt>
                <c:pt idx="21">
                  <c:v>0.95000000000000095</c:v>
                </c:pt>
                <c:pt idx="22">
                  <c:v>1</c:v>
                </c:pt>
              </c:numCache>
            </c:numRef>
          </c:xVal>
          <c:yVal>
            <c:numRef>
              <c:f>Sheet1!$B$3:$X$3</c:f>
              <c:numCache>
                <c:formatCode>General</c:formatCode>
                <c:ptCount val="2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20.100000000000001</c:v>
                </c:pt>
                <c:pt idx="5">
                  <c:v>20.3</c:v>
                </c:pt>
                <c:pt idx="6">
                  <c:v>20.399999999999999</c:v>
                </c:pt>
                <c:pt idx="7">
                  <c:v>20.7</c:v>
                </c:pt>
                <c:pt idx="8">
                  <c:v>21</c:v>
                </c:pt>
                <c:pt idx="9">
                  <c:v>21.6</c:v>
                </c:pt>
                <c:pt idx="10">
                  <c:v>22.5</c:v>
                </c:pt>
                <c:pt idx="11">
                  <c:v>23.8</c:v>
                </c:pt>
                <c:pt idx="12">
                  <c:v>25</c:v>
                </c:pt>
                <c:pt idx="13">
                  <c:v>27</c:v>
                </c:pt>
                <c:pt idx="14">
                  <c:v>29</c:v>
                </c:pt>
                <c:pt idx="15">
                  <c:v>33</c:v>
                </c:pt>
                <c:pt idx="16">
                  <c:v>39</c:v>
                </c:pt>
                <c:pt idx="17">
                  <c:v>50</c:v>
                </c:pt>
                <c:pt idx="18">
                  <c:v>60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83C-BD46-944E-8AD2A017A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99098800"/>
        <c:axId val="-1099091616"/>
      </c:scatterChart>
      <c:valAx>
        <c:axId val="-1099098800"/>
        <c:scaling>
          <c:orientation val="minMax"/>
          <c:max val="1.05"/>
          <c:min val="0.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Injected load (fraction of capacity)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099091616"/>
        <c:crosses val="autoZero"/>
        <c:crossBetween val="midCat"/>
      </c:valAx>
      <c:valAx>
        <c:axId val="-1099091616"/>
        <c:scaling>
          <c:orientation val="minMax"/>
          <c:max val="6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Latency (cycles)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09909880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62921348314607"/>
          <c:y val="0.87864163133454798"/>
          <c:w val="0.66104868913857895"/>
          <c:h val="9.1434686048859307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Multithreaded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2200291630212901"/>
          <c:y val="0.100184664416948"/>
          <c:w val="0.83725634295713003"/>
          <c:h val="0.641783652043501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Sheet1!$G$36</c:f>
              <c:strCache>
                <c:ptCount val="1"/>
                <c:pt idx="0">
                  <c:v>Buffered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Sheet1!$G$37:$G$42</c:f>
              <c:numCache>
                <c:formatCode>General</c:formatCode>
                <c:ptCount val="6"/>
                <c:pt idx="0">
                  <c:v>1.5231361490499951</c:v>
                </c:pt>
                <c:pt idx="1">
                  <c:v>1.49741690586</c:v>
                </c:pt>
                <c:pt idx="2">
                  <c:v>1.652043438630008</c:v>
                </c:pt>
                <c:pt idx="3">
                  <c:v>1.6945224895600051</c:v>
                </c:pt>
                <c:pt idx="4">
                  <c:v>2.0545191145100001</c:v>
                </c:pt>
                <c:pt idx="5">
                  <c:v>1.6843276195200001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B-8549-8D1B-4D3D4B373DFA}"/>
            </c:ext>
          </c:extLst>
        </c:ser>
        <c:ser>
          <c:idx val="1"/>
          <c:order val="1"/>
          <c:tx>
            <c:strRef>
              <c:f>Sheet1!$H$36</c:f>
              <c:strCache>
                <c:ptCount val="1"/>
                <c:pt idx="0">
                  <c:v>BLESS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Sheet1!$H$37:$H$42</c:f>
              <c:numCache>
                <c:formatCode>General</c:formatCode>
                <c:ptCount val="6"/>
                <c:pt idx="0">
                  <c:v>0.33073372993900102</c:v>
                </c:pt>
                <c:pt idx="1">
                  <c:v>0.31290542211900102</c:v>
                </c:pt>
                <c:pt idx="2">
                  <c:v>0.51824326768700002</c:v>
                </c:pt>
                <c:pt idx="3">
                  <c:v>0.55498753544300095</c:v>
                </c:pt>
                <c:pt idx="4">
                  <c:v>0.81791373111599996</c:v>
                </c:pt>
                <c:pt idx="5">
                  <c:v>0.50695673726099999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0B-8549-8D1B-4D3D4B373DFA}"/>
            </c:ext>
          </c:extLst>
        </c:ser>
        <c:ser>
          <c:idx val="2"/>
          <c:order val="2"/>
          <c:tx>
            <c:strRef>
              <c:f>Sheet1!$I$36</c:f>
              <c:strCache>
                <c:ptCount val="1"/>
                <c:pt idx="0">
                  <c:v>CHIPPER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Sheet1!$I$37:$I$42</c:f>
              <c:numCache>
                <c:formatCode>General</c:formatCode>
                <c:ptCount val="6"/>
                <c:pt idx="0">
                  <c:v>0.27642737736700401</c:v>
                </c:pt>
                <c:pt idx="1">
                  <c:v>0.25857022351600001</c:v>
                </c:pt>
                <c:pt idx="2">
                  <c:v>0.478969553439</c:v>
                </c:pt>
                <c:pt idx="3">
                  <c:v>0.52078491507400004</c:v>
                </c:pt>
                <c:pt idx="4">
                  <c:v>0.77465678980999997</c:v>
                </c:pt>
                <c:pt idx="5">
                  <c:v>0.46188177184100099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0B-8549-8D1B-4D3D4B373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07109648"/>
        <c:axId val="-107120320"/>
      </c:barChart>
      <c:catAx>
        <c:axId val="-107109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600"/>
            </a:pPr>
            <a:endParaRPr lang="en-US"/>
          </a:p>
        </c:txPr>
        <c:crossAx val="-107120320"/>
        <c:crosses val="autoZero"/>
        <c:auto val="1"/>
        <c:lblAlgn val="ctr"/>
        <c:lblOffset val="100"/>
        <c:noMultiLvlLbl val="0"/>
      </c:catAx>
      <c:valAx>
        <c:axId val="-1071203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0710964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Normalized Router Area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  <c:pt idx="0">
                  <c:v>Area</c:v>
                </c:pt>
              </c:strCache>
            </c:strRef>
          </c:tx>
          <c:invertIfNegative val="0"/>
          <c:cat>
            <c:strRef>
              <c:f>Sheet3!$A$2:$A$4</c:f>
              <c:strCache>
                <c:ptCount val="3"/>
                <c:pt idx="0">
                  <c:v>Buffered</c:v>
                </c:pt>
                <c:pt idx="1">
                  <c:v>BLESS</c:v>
                </c:pt>
                <c:pt idx="2">
                  <c:v>CHIPPER</c:v>
                </c:pt>
              </c:strCache>
            </c:strRef>
          </c:cat>
          <c:val>
            <c:numRef>
              <c:f>Sheet3!$E$2:$E$4</c:f>
              <c:numCache>
                <c:formatCode>General</c:formatCode>
                <c:ptCount val="3"/>
                <c:pt idx="0">
                  <c:v>1</c:v>
                </c:pt>
                <c:pt idx="1">
                  <c:v>0.64780475410996996</c:v>
                </c:pt>
                <c:pt idx="2">
                  <c:v>0.63761261542690895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67-B248-9F09-9CFFBBD6C8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24858672"/>
        <c:axId val="-125443328"/>
      </c:barChart>
      <c:catAx>
        <c:axId val="-1248586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125443328"/>
        <c:crosses val="autoZero"/>
        <c:auto val="1"/>
        <c:lblAlgn val="ctr"/>
        <c:lblOffset val="100"/>
        <c:noMultiLvlLbl val="0"/>
      </c:catAx>
      <c:valAx>
        <c:axId val="-125443328"/>
        <c:scaling>
          <c:orientation val="minMax"/>
          <c:max val="1.5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24858672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Normalized Critical Path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  <c:pt idx="0">
                  <c:v>Critical Path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Sheet3!$A$2:$A$4</c:f>
              <c:strCache>
                <c:ptCount val="3"/>
                <c:pt idx="0">
                  <c:v>Buffered</c:v>
                </c:pt>
                <c:pt idx="1">
                  <c:v>BLESS</c:v>
                </c:pt>
                <c:pt idx="2">
                  <c:v>CHIPPER</c:v>
                </c:pt>
              </c:strCache>
            </c:strRef>
          </c:cat>
          <c:val>
            <c:numRef>
              <c:f>Sheet3!$F$2:$F$4</c:f>
              <c:numCache>
                <c:formatCode>General</c:formatCode>
                <c:ptCount val="3"/>
                <c:pt idx="0">
                  <c:v>1</c:v>
                </c:pt>
                <c:pt idx="1">
                  <c:v>1.425531914893617</c:v>
                </c:pt>
                <c:pt idx="2">
                  <c:v>1.0106382978723321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BF-1A40-849A-18519EAC3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29026944"/>
        <c:axId val="-129022928"/>
      </c:barChart>
      <c:catAx>
        <c:axId val="-129026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129022928"/>
        <c:crosses val="autoZero"/>
        <c:auto val="1"/>
        <c:lblAlgn val="ctr"/>
        <c:lblOffset val="100"/>
        <c:noMultiLvlLbl val="0"/>
      </c:catAx>
      <c:valAx>
        <c:axId val="-129022928"/>
        <c:scaling>
          <c:orientation val="minMax"/>
          <c:max val="1.5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29026944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224179790026201"/>
          <c:y val="4.6747018464797001E-2"/>
          <c:w val="0.65715190288713998"/>
          <c:h val="0.906505963070405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Baseline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Sheet3!$B$7</c:f>
              <c:numCache>
                <c:formatCode>General</c:formatCode>
                <c:ptCount val="1"/>
                <c:pt idx="0">
                  <c:v>13.31044124460001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2A-064A-9467-2E3CBD63B4AC}"/>
            </c:ext>
          </c:extLst>
        </c:ser>
        <c:ser>
          <c:idx val="4"/>
          <c:order val="1"/>
          <c:tx>
            <c:strRef>
              <c:f>Sheet3!$F$1</c:f>
              <c:strCache>
                <c:ptCount val="1"/>
                <c:pt idx="0">
                  <c:v>B (Side-Buf)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Sheet3!$F$7</c:f>
              <c:numCache>
                <c:formatCode>General</c:formatCode>
                <c:ptCount val="1"/>
                <c:pt idx="0">
                  <c:v>12.7311924676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2A-064A-9467-2E3CBD63B4AC}"/>
            </c:ext>
          </c:extLst>
        </c:ser>
        <c:ser>
          <c:idx val="1"/>
          <c:order val="2"/>
          <c:tx>
            <c:strRef>
              <c:f>Sheet3!$C$1</c:f>
              <c:strCache>
                <c:ptCount val="1"/>
                <c:pt idx="0">
                  <c:v>D (Dual-Eject)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Sheet3!$C$7</c:f>
              <c:numCache>
                <c:formatCode>General</c:formatCode>
                <c:ptCount val="1"/>
                <c:pt idx="0">
                  <c:v>13.807541365400001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2A-064A-9467-2E3CBD63B4AC}"/>
            </c:ext>
          </c:extLst>
        </c:ser>
        <c:ser>
          <c:idx val="2"/>
          <c:order val="3"/>
          <c:tx>
            <c:strRef>
              <c:f>Sheet3!$D$1</c:f>
              <c:strCache>
                <c:ptCount val="1"/>
                <c:pt idx="0">
                  <c:v>S (Silver Flits)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Sheet3!$D$7</c:f>
              <c:numCache>
                <c:formatCode>General</c:formatCode>
                <c:ptCount val="1"/>
                <c:pt idx="0">
                  <c:v>13.40200352580001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02A-064A-9467-2E3CBD63B4AC}"/>
            </c:ext>
          </c:extLst>
        </c:ser>
        <c:ser>
          <c:idx val="5"/>
          <c:order val="4"/>
          <c:tx>
            <c:strRef>
              <c:f>Sheet3!$G$1</c:f>
              <c:strCache>
                <c:ptCount val="1"/>
                <c:pt idx="0">
                  <c:v>B+D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Sheet3!$G$7</c:f>
              <c:numCache>
                <c:formatCode>General</c:formatCode>
                <c:ptCount val="1"/>
                <c:pt idx="0">
                  <c:v>14.0867297492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2A-064A-9467-2E3CBD63B4AC}"/>
            </c:ext>
          </c:extLst>
        </c:ser>
        <c:ser>
          <c:idx val="7"/>
          <c:order val="5"/>
          <c:tx>
            <c:strRef>
              <c:f>Sheet3!$I$1</c:f>
              <c:strCache>
                <c:ptCount val="1"/>
                <c:pt idx="0">
                  <c:v>B+S+D (MinBD)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Sheet3!$I$7</c:f>
              <c:numCache>
                <c:formatCode>General</c:formatCode>
                <c:ptCount val="1"/>
                <c:pt idx="0">
                  <c:v>14.184739904500001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2A-064A-9467-2E3CBD63B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92254672"/>
        <c:axId val="-92250656"/>
      </c:barChart>
      <c:catAx>
        <c:axId val="-9225467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-92250656"/>
        <c:crosses val="autoZero"/>
        <c:auto val="1"/>
        <c:lblAlgn val="ctr"/>
        <c:lblOffset val="100"/>
        <c:noMultiLvlLbl val="0"/>
      </c:catAx>
      <c:valAx>
        <c:axId val="-92250656"/>
        <c:scaling>
          <c:orientation val="minMax"/>
          <c:max val="15"/>
          <c:min val="1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Weighted 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92254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405623976490098"/>
          <c:y val="0.38518833172169298"/>
          <c:w val="0.25594376023509902"/>
          <c:h val="0.48693327807708198"/>
        </c:manualLayout>
      </c:layout>
      <c:overlay val="0"/>
      <c:spPr>
        <a:solidFill>
          <a:srgbClr val="FFFFFF"/>
        </a:solidFill>
      </c:spPr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results!$B$1</c:f>
              <c:strCache>
                <c:ptCount val="1"/>
                <c:pt idx="0">
                  <c:v>Buffered (8,8)</c:v>
                </c:pt>
              </c:strCache>
            </c:strRef>
          </c:tx>
          <c:spPr>
            <a:solidFill>
              <a:srgbClr val="004080"/>
            </a:solidFill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results!$B$2:$B$7</c:f>
              <c:numCache>
                <c:formatCode>General</c:formatCode>
                <c:ptCount val="6"/>
                <c:pt idx="0">
                  <c:v>16.005090827</c:v>
                </c:pt>
                <c:pt idx="1">
                  <c:v>15.861708048500001</c:v>
                </c:pt>
                <c:pt idx="2">
                  <c:v>15.191877861</c:v>
                </c:pt>
                <c:pt idx="3">
                  <c:v>14.21184253990001</c:v>
                </c:pt>
                <c:pt idx="4">
                  <c:v>11.87684141470001</c:v>
                </c:pt>
                <c:pt idx="5">
                  <c:v>14.629472138200001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E-6C42-A491-298C1F100367}"/>
            </c:ext>
          </c:extLst>
        </c:ser>
        <c:ser>
          <c:idx val="1"/>
          <c:order val="1"/>
          <c:tx>
            <c:strRef>
              <c:f>results!$C$1</c:f>
              <c:strCache>
                <c:ptCount val="1"/>
                <c:pt idx="0">
                  <c:v>Buffered (4,4)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results!$C$2:$C$7</c:f>
              <c:numCache>
                <c:formatCode>General</c:formatCode>
                <c:ptCount val="6"/>
                <c:pt idx="0">
                  <c:v>16.004866549900001</c:v>
                </c:pt>
                <c:pt idx="1">
                  <c:v>15.860174054100019</c:v>
                </c:pt>
                <c:pt idx="2">
                  <c:v>15.1611856448</c:v>
                </c:pt>
                <c:pt idx="3">
                  <c:v>14.1470600927</c:v>
                </c:pt>
                <c:pt idx="4">
                  <c:v>11.707330478999999</c:v>
                </c:pt>
                <c:pt idx="5">
                  <c:v>14.576123364100001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0E-6C42-A491-298C1F100367}"/>
            </c:ext>
          </c:extLst>
        </c:ser>
        <c:ser>
          <c:idx val="2"/>
          <c:order val="2"/>
          <c:tx>
            <c:strRef>
              <c:f>results!$D$1</c:f>
              <c:strCache>
                <c:ptCount val="1"/>
                <c:pt idx="0">
                  <c:v>Buffered (4,1)</c:v>
                </c:pt>
              </c:strCache>
            </c:strRef>
          </c:tx>
          <c:spPr>
            <a:solidFill>
              <a:srgbClr val="0080FF"/>
            </a:solidFill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results!$D$2:$D$7</c:f>
              <c:numCache>
                <c:formatCode>General</c:formatCode>
                <c:ptCount val="6"/>
                <c:pt idx="0">
                  <c:v>15.99828401830001</c:v>
                </c:pt>
                <c:pt idx="1">
                  <c:v>15.80265534220001</c:v>
                </c:pt>
                <c:pt idx="2">
                  <c:v>14.87479647660003</c:v>
                </c:pt>
                <c:pt idx="3">
                  <c:v>13.5042767368</c:v>
                </c:pt>
                <c:pt idx="4">
                  <c:v>10.4798212496</c:v>
                </c:pt>
                <c:pt idx="5">
                  <c:v>14.1319667647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0E-6C42-A491-298C1F100367}"/>
            </c:ext>
          </c:extLst>
        </c:ser>
        <c:ser>
          <c:idx val="3"/>
          <c:order val="3"/>
          <c:tx>
            <c:strRef>
              <c:f>results!$E$1</c:f>
              <c:strCache>
                <c:ptCount val="1"/>
                <c:pt idx="0">
                  <c:v>CHIPPER</c:v>
                </c:pt>
              </c:strCache>
            </c:strRef>
          </c:tx>
          <c:spPr>
            <a:solidFill>
              <a:srgbClr val="3B812F"/>
            </a:solidFill>
            <a:ln w="25400" cap="flat" cmpd="sng" algn="ctr">
              <a:solidFill>
                <a:srgbClr val="3B812F">
                  <a:shade val="50000"/>
                </a:srgbClr>
              </a:solidFill>
              <a:prstDash val="solid"/>
            </a:ln>
            <a:effectLst/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results!$E$2:$E$7</c:f>
              <c:numCache>
                <c:formatCode>General</c:formatCode>
                <c:ptCount val="6"/>
                <c:pt idx="0">
                  <c:v>15.9451410113</c:v>
                </c:pt>
                <c:pt idx="1">
                  <c:v>15.4841257901</c:v>
                </c:pt>
                <c:pt idx="2">
                  <c:v>14.514449587300019</c:v>
                </c:pt>
                <c:pt idx="3">
                  <c:v>13.1601170082</c:v>
                </c:pt>
                <c:pt idx="4">
                  <c:v>9.9338734304099976</c:v>
                </c:pt>
                <c:pt idx="5">
                  <c:v>13.807541365400001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F0E-6C42-A491-298C1F100367}"/>
            </c:ext>
          </c:extLst>
        </c:ser>
        <c:ser>
          <c:idx val="4"/>
          <c:order val="4"/>
          <c:tx>
            <c:strRef>
              <c:f>results!$F$1</c:f>
              <c:strCache>
                <c:ptCount val="1"/>
                <c:pt idx="0">
                  <c:v>AFC (4,4)</c:v>
                </c:pt>
              </c:strCache>
            </c:strRef>
          </c:tx>
          <c:spPr>
            <a:solidFill>
              <a:srgbClr val="5F5F5F">
                <a:lumMod val="60000"/>
                <a:lumOff val="40000"/>
              </a:srgbClr>
            </a:solidFill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results!$F$2:$F$7</c:f>
              <c:numCache>
                <c:formatCode>General</c:formatCode>
                <c:ptCount val="6"/>
                <c:pt idx="0">
                  <c:v>15.99066920490001</c:v>
                </c:pt>
                <c:pt idx="1">
                  <c:v>15.82486689260001</c:v>
                </c:pt>
                <c:pt idx="2">
                  <c:v>15.13735374749999</c:v>
                </c:pt>
                <c:pt idx="3">
                  <c:v>14.1131858652</c:v>
                </c:pt>
                <c:pt idx="4">
                  <c:v>10.87198786670001</c:v>
                </c:pt>
                <c:pt idx="5">
                  <c:v>14.38761271540001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F0E-6C42-A491-298C1F100367}"/>
            </c:ext>
          </c:extLst>
        </c:ser>
        <c:ser>
          <c:idx val="5"/>
          <c:order val="5"/>
          <c:tx>
            <c:strRef>
              <c:f>results!$G$1</c:f>
              <c:strCache>
                <c:ptCount val="1"/>
                <c:pt idx="0">
                  <c:v>MinBD-4</c:v>
                </c:pt>
              </c:strCache>
            </c:strRef>
          </c:tx>
          <c:spPr>
            <a:solidFill>
              <a:srgbClr val="8C0000"/>
            </a:solidFill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results!$G$2:$G$7</c:f>
              <c:numCache>
                <c:formatCode>General</c:formatCode>
                <c:ptCount val="6"/>
                <c:pt idx="0">
                  <c:v>15.9189943278</c:v>
                </c:pt>
                <c:pt idx="1">
                  <c:v>15.589847406900001</c:v>
                </c:pt>
                <c:pt idx="2">
                  <c:v>14.8930133078</c:v>
                </c:pt>
                <c:pt idx="3">
                  <c:v>13.7517954806</c:v>
                </c:pt>
                <c:pt idx="4">
                  <c:v>10.7398830548</c:v>
                </c:pt>
                <c:pt idx="5">
                  <c:v>14.178706715600001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F0E-6C42-A491-298C1F1003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5536032"/>
        <c:axId val="-75528816"/>
      </c:barChart>
      <c:catAx>
        <c:axId val="-755360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Injection Rate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sz="1800"/>
            </a:pPr>
            <a:endParaRPr lang="en-US"/>
          </a:p>
        </c:txPr>
        <c:crossAx val="-75528816"/>
        <c:crosses val="autoZero"/>
        <c:auto val="1"/>
        <c:lblAlgn val="ctr"/>
        <c:lblOffset val="100"/>
        <c:noMultiLvlLbl val="0"/>
      </c:catAx>
      <c:valAx>
        <c:axId val="-75528816"/>
        <c:scaling>
          <c:orientation val="minMax"/>
          <c:max val="16"/>
          <c:min val="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Weighted 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5536032"/>
        <c:crosses val="autoZero"/>
        <c:crossBetween val="between"/>
        <c:majorUnit val="2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884872345502299"/>
          <c:y val="3.02564102564102E-2"/>
          <c:w val="0.86324494045682398"/>
          <c:h val="0.768513224308501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results!$H$9</c:f>
              <c:strCache>
                <c:ptCount val="1"/>
                <c:pt idx="0">
                  <c:v>static</c:v>
                </c:pt>
              </c:strCache>
            </c:strRef>
          </c:tx>
          <c:spPr>
            <a:solidFill>
              <a:srgbClr val="C0504D"/>
            </a:solidFill>
          </c:spPr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results!$H$46:$H$51</c:f>
              <c:numCache>
                <c:formatCode>General</c:formatCode>
                <c:ptCount val="6"/>
                <c:pt idx="0">
                  <c:v>1.62906</c:v>
                </c:pt>
                <c:pt idx="1">
                  <c:v>1.04702096</c:v>
                </c:pt>
                <c:pt idx="2">
                  <c:v>0.74594320000000103</c:v>
                </c:pt>
                <c:pt idx="3">
                  <c:v>0.52767136000000003</c:v>
                </c:pt>
                <c:pt idx="4">
                  <c:v>0.86901841926800105</c:v>
                </c:pt>
                <c:pt idx="5">
                  <c:v>0.55325904000000004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29-F64B-9704-5D8E22333199}"/>
            </c:ext>
          </c:extLst>
        </c:ser>
        <c:ser>
          <c:idx val="3"/>
          <c:order val="1"/>
          <c:tx>
            <c:strRef>
              <c:f>results!$I$9</c:f>
              <c:strCache>
                <c:ptCount val="1"/>
                <c:pt idx="0">
                  <c:v>dynamic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results!$I$46:$I$51</c:f>
              <c:numCache>
                <c:formatCode>General</c:formatCode>
                <c:ptCount val="6"/>
                <c:pt idx="0">
                  <c:v>0.92052415000400001</c:v>
                </c:pt>
                <c:pt idx="1">
                  <c:v>0.79869331509270003</c:v>
                </c:pt>
                <c:pt idx="2">
                  <c:v>0.70840740728020002</c:v>
                </c:pt>
                <c:pt idx="3">
                  <c:v>0.92607066441900099</c:v>
                </c:pt>
                <c:pt idx="4">
                  <c:v>0.847450182542</c:v>
                </c:pt>
                <c:pt idx="5">
                  <c:v>0.70553405094940003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29-F64B-9704-5D8E22333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24979200"/>
        <c:axId val="-124975024"/>
      </c:barChart>
      <c:catAx>
        <c:axId val="-1249792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800">
                <a:solidFill>
                  <a:schemeClr val="tx1"/>
                </a:solidFill>
              </a:defRPr>
            </a:pPr>
            <a:endParaRPr lang="en-US"/>
          </a:p>
        </c:txPr>
        <c:crossAx val="-124975024"/>
        <c:crosses val="autoZero"/>
        <c:auto val="1"/>
        <c:lblAlgn val="ctr"/>
        <c:lblOffset val="100"/>
        <c:noMultiLvlLbl val="0"/>
      </c:catAx>
      <c:valAx>
        <c:axId val="-1249750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Network</a:t>
                </a:r>
                <a:r>
                  <a:rPr lang="en-US" sz="2400" baseline="0"/>
                  <a:t> Power (W)</a:t>
                </a:r>
                <a:endParaRPr lang="en-US" sz="24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2497920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8619491976968896"/>
          <c:y val="3.8447924123121001E-2"/>
          <c:w val="0.35915702047029102"/>
          <c:h val="0.12992233357194"/>
        </c:manualLayout>
      </c:layout>
      <c:overlay val="1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190364634173"/>
          <c:y val="2.95454545454545E-2"/>
          <c:w val="0.86538404806837299"/>
          <c:h val="0.74713009754377901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results!$J$9</c:f>
              <c:strCache>
                <c:ptCount val="1"/>
                <c:pt idx="0">
                  <c:v>buffer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results!$J$46:$J$51</c:f>
              <c:numCache>
                <c:formatCode>General</c:formatCode>
                <c:ptCount val="6"/>
                <c:pt idx="0">
                  <c:v>1.0993550299000041</c:v>
                </c:pt>
                <c:pt idx="1">
                  <c:v>0.40037008120670098</c:v>
                </c:pt>
                <c:pt idx="2">
                  <c:v>4.9309506398199997E-2</c:v>
                </c:pt>
                <c:pt idx="3">
                  <c:v>0</c:v>
                </c:pt>
                <c:pt idx="4">
                  <c:v>0.24432166625499999</c:v>
                </c:pt>
                <c:pt idx="5">
                  <c:v>2.3553112195399999E-2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2B-9441-8F06-D56F8FAA6627}"/>
            </c:ext>
          </c:extLst>
        </c:ser>
        <c:ser>
          <c:idx val="3"/>
          <c:order val="1"/>
          <c:tx>
            <c:strRef>
              <c:f>results!$K$9</c:f>
              <c:strCache>
                <c:ptCount val="1"/>
                <c:pt idx="0">
                  <c:v>non-buffer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results!$K$46:$K$51</c:f>
              <c:numCache>
                <c:formatCode>General</c:formatCode>
                <c:ptCount val="6"/>
                <c:pt idx="0">
                  <c:v>1.4502291201040001</c:v>
                </c:pt>
                <c:pt idx="1">
                  <c:v>1.445344193885999</c:v>
                </c:pt>
                <c:pt idx="2">
                  <c:v>1.4050411008820001</c:v>
                </c:pt>
                <c:pt idx="3">
                  <c:v>1.453742024419</c:v>
                </c:pt>
                <c:pt idx="4">
                  <c:v>1.4721469355550001</c:v>
                </c:pt>
                <c:pt idx="5">
                  <c:v>1.235239978754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2B-9441-8F06-D56F8FAA6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25095936"/>
        <c:axId val="-125127360"/>
      </c:barChart>
      <c:catAx>
        <c:axId val="-125095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800">
                <a:solidFill>
                  <a:schemeClr val="tx1"/>
                </a:solidFill>
              </a:defRPr>
            </a:pPr>
            <a:endParaRPr lang="en-US"/>
          </a:p>
        </c:txPr>
        <c:crossAx val="-125127360"/>
        <c:crosses val="autoZero"/>
        <c:auto val="1"/>
        <c:lblAlgn val="ctr"/>
        <c:lblOffset val="100"/>
        <c:noMultiLvlLbl val="0"/>
      </c:catAx>
      <c:valAx>
        <c:axId val="-1251273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Network</a:t>
                </a:r>
                <a:r>
                  <a:rPr lang="en-US" sz="2400" baseline="0"/>
                  <a:t> Power (W)</a:t>
                </a:r>
                <a:endParaRPr lang="en-US" sz="24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250959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4339558794820098"/>
          <c:y val="6.14578681396169E-2"/>
          <c:w val="0.32311792531194999"/>
          <c:h val="9.1285969935576194E-2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839129483815"/>
          <c:y val="3.28205128205128E-2"/>
          <c:w val="0.87184908136482997"/>
          <c:h val="0.7674363012315770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results!$B$9</c:f>
              <c:strCache>
                <c:ptCount val="1"/>
                <c:pt idx="0">
                  <c:v>static buffer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results!$B$46:$B$51</c:f>
              <c:numCache>
                <c:formatCode>General</c:formatCode>
                <c:ptCount val="6"/>
                <c:pt idx="0">
                  <c:v>0.91433471999999905</c:v>
                </c:pt>
                <c:pt idx="1">
                  <c:v>0.33229567999999998</c:v>
                </c:pt>
                <c:pt idx="2">
                  <c:v>3.121792E-2</c:v>
                </c:pt>
                <c:pt idx="3">
                  <c:v>0</c:v>
                </c:pt>
                <c:pt idx="4">
                  <c:v>0.13325153926800001</c:v>
                </c:pt>
                <c:pt idx="5">
                  <c:v>2.0768479999999999E-2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EF-074A-A7D5-6C0CAF1CF446}"/>
            </c:ext>
          </c:extLst>
        </c:ser>
        <c:ser>
          <c:idx val="1"/>
          <c:order val="1"/>
          <c:tx>
            <c:strRef>
              <c:f>results!$C$9</c:f>
              <c:strCache>
                <c:ptCount val="1"/>
                <c:pt idx="0">
                  <c:v>static link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results!$C$46:$C$51</c:f>
              <c:numCache>
                <c:formatCode>General</c:formatCode>
                <c:ptCount val="6"/>
                <c:pt idx="0">
                  <c:v>0.11149728</c:v>
                </c:pt>
                <c:pt idx="1">
                  <c:v>0.11149728</c:v>
                </c:pt>
                <c:pt idx="2">
                  <c:v>0.11149728</c:v>
                </c:pt>
                <c:pt idx="3">
                  <c:v>0.11149728</c:v>
                </c:pt>
                <c:pt idx="4">
                  <c:v>0.11149728</c:v>
                </c:pt>
                <c:pt idx="5">
                  <c:v>0.11149728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EF-074A-A7D5-6C0CAF1CF446}"/>
            </c:ext>
          </c:extLst>
        </c:ser>
        <c:ser>
          <c:idx val="2"/>
          <c:order val="2"/>
          <c:tx>
            <c:strRef>
              <c:f>results!$D$9</c:f>
              <c:strCache>
                <c:ptCount val="1"/>
                <c:pt idx="0">
                  <c:v>static other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results!$D$46:$D$51</c:f>
              <c:numCache>
                <c:formatCode>General</c:formatCode>
                <c:ptCount val="6"/>
                <c:pt idx="0">
                  <c:v>0.60322800000000099</c:v>
                </c:pt>
                <c:pt idx="1">
                  <c:v>0.60322800000000099</c:v>
                </c:pt>
                <c:pt idx="2">
                  <c:v>0.60322800000000099</c:v>
                </c:pt>
                <c:pt idx="3">
                  <c:v>0.41617408</c:v>
                </c:pt>
                <c:pt idx="4">
                  <c:v>0.62426960000000098</c:v>
                </c:pt>
                <c:pt idx="5">
                  <c:v>0.42099328000000003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EF-074A-A7D5-6C0CAF1CF446}"/>
            </c:ext>
          </c:extLst>
        </c:ser>
        <c:ser>
          <c:idx val="3"/>
          <c:order val="3"/>
          <c:tx>
            <c:strRef>
              <c:f>results!$E$9</c:f>
              <c:strCache>
                <c:ptCount val="1"/>
                <c:pt idx="0">
                  <c:v>dynamic buffer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results!$E$46:$E$51</c:f>
              <c:numCache>
                <c:formatCode>General</c:formatCode>
                <c:ptCount val="6"/>
                <c:pt idx="0">
                  <c:v>0.18502030990000001</c:v>
                </c:pt>
                <c:pt idx="1">
                  <c:v>6.8074401206699997E-2</c:v>
                </c:pt>
                <c:pt idx="2">
                  <c:v>1.8091586398200001E-2</c:v>
                </c:pt>
                <c:pt idx="3">
                  <c:v>0</c:v>
                </c:pt>
                <c:pt idx="4">
                  <c:v>0.111070126987</c:v>
                </c:pt>
                <c:pt idx="5">
                  <c:v>2.7846321954E-3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EF-074A-A7D5-6C0CAF1CF446}"/>
            </c:ext>
          </c:extLst>
        </c:ser>
        <c:ser>
          <c:idx val="4"/>
          <c:order val="4"/>
          <c:tx>
            <c:strRef>
              <c:f>results!$F$9</c:f>
              <c:strCache>
                <c:ptCount val="1"/>
                <c:pt idx="0">
                  <c:v>dynamic link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results!$F$46:$F$51</c:f>
              <c:numCache>
                <c:formatCode>General</c:formatCode>
                <c:ptCount val="6"/>
                <c:pt idx="0">
                  <c:v>0.59768845031100004</c:v>
                </c:pt>
                <c:pt idx="1">
                  <c:v>0.59371883951900095</c:v>
                </c:pt>
                <c:pt idx="2">
                  <c:v>0.56096755817099997</c:v>
                </c:pt>
                <c:pt idx="3">
                  <c:v>0.71132099719300101</c:v>
                </c:pt>
                <c:pt idx="4">
                  <c:v>0.59768737018200002</c:v>
                </c:pt>
                <c:pt idx="5">
                  <c:v>0.53926810718999996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EF-074A-A7D5-6C0CAF1CF446}"/>
            </c:ext>
          </c:extLst>
        </c:ser>
        <c:ser>
          <c:idx val="5"/>
          <c:order val="5"/>
          <c:tx>
            <c:strRef>
              <c:f>results!$G$9</c:f>
              <c:strCache>
                <c:ptCount val="1"/>
                <c:pt idx="0">
                  <c:v>dynamic other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results!$G$46:$G$51</c:f>
              <c:numCache>
                <c:formatCode>General</c:formatCode>
                <c:ptCount val="6"/>
                <c:pt idx="0">
                  <c:v>0.13781538979300001</c:v>
                </c:pt>
                <c:pt idx="1">
                  <c:v>0.136900074367</c:v>
                </c:pt>
                <c:pt idx="2">
                  <c:v>0.129348262711</c:v>
                </c:pt>
                <c:pt idx="3">
                  <c:v>0.214749667226</c:v>
                </c:pt>
                <c:pt idx="4">
                  <c:v>0.138692685373</c:v>
                </c:pt>
                <c:pt idx="5">
                  <c:v>0.163481311564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8EF-074A-A7D5-6C0CAF1CF4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25314112"/>
        <c:axId val="-125321024"/>
      </c:barChart>
      <c:catAx>
        <c:axId val="-1253141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800">
                <a:solidFill>
                  <a:schemeClr val="tx1"/>
                </a:solidFill>
              </a:defRPr>
            </a:pPr>
            <a:endParaRPr lang="en-US"/>
          </a:p>
        </c:txPr>
        <c:crossAx val="-125321024"/>
        <c:crosses val="autoZero"/>
        <c:auto val="1"/>
        <c:lblAlgn val="ctr"/>
        <c:lblOffset val="100"/>
        <c:noMultiLvlLbl val="0"/>
      </c:catAx>
      <c:valAx>
        <c:axId val="-1253210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Network</a:t>
                </a:r>
                <a:r>
                  <a:rPr lang="en-US" sz="2400" baseline="0"/>
                  <a:t> Power (W)</a:t>
                </a:r>
                <a:endParaRPr lang="en-US" sz="24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253141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0696598862642199"/>
          <c:y val="1.73109226731274E-2"/>
          <c:w val="0.79164512248468999"/>
          <c:h val="0.15255764183323201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diamond"/>
            <c:size val="11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D82-D64C-872B-492B133E5EE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82-D64C-872B-492B133E5EE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D82-D64C-872B-492B133E5EE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82-D64C-872B-492B133E5EE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82-D64C-872B-492B133E5EE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82-D64C-872B-492B133E5EE5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D82-D64C-872B-492B133E5EE5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D82-D64C-872B-492B133E5EE5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D82-D64C-872B-492B133E5EE5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D82-D64C-872B-492B133E5EE5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D82-D64C-872B-492B133E5EE5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D82-D64C-872B-492B133E5EE5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D82-D64C-872B-492B133E5EE5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D82-D64C-872B-492B133E5EE5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D82-D64C-872B-492B133E5EE5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r>
                      <a:rPr lang="de-DE" sz="2400" dirty="0" err="1">
                        <a:solidFill>
                          <a:srgbClr val="0080FF"/>
                        </a:solidFill>
                      </a:rPr>
                      <a:t>Buf</a:t>
                    </a:r>
                    <a:r>
                      <a:rPr lang="de-DE" sz="2400" baseline="0" dirty="0">
                        <a:solidFill>
                          <a:srgbClr val="0080FF"/>
                        </a:solidFill>
                      </a:rPr>
                      <a:t> (1,1)</a:t>
                    </a:r>
                    <a:endParaRPr lang="de-DE" sz="2400" dirty="0">
                      <a:solidFill>
                        <a:srgbClr val="0080FF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D82-D64C-872B-492B133E5E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'perf-power'!$C$4:$C$19</c:f>
              <c:numCache>
                <c:formatCode>General</c:formatCode>
                <c:ptCount val="16"/>
                <c:pt idx="0">
                  <c:v>2.5495840000000012</c:v>
                </c:pt>
                <c:pt idx="1">
                  <c:v>2.2484410000000001</c:v>
                </c:pt>
                <c:pt idx="2">
                  <c:v>2.0851260000000011</c:v>
                </c:pt>
                <c:pt idx="3">
                  <c:v>1.522975</c:v>
                </c:pt>
                <c:pt idx="4">
                  <c:v>2.0001210000000058</c:v>
                </c:pt>
                <c:pt idx="5">
                  <c:v>1.8457140000000001</c:v>
                </c:pt>
                <c:pt idx="6">
                  <c:v>1.753193</c:v>
                </c:pt>
                <c:pt idx="7">
                  <c:v>1.4543509999999999</c:v>
                </c:pt>
                <c:pt idx="8">
                  <c:v>1.723579</c:v>
                </c:pt>
                <c:pt idx="9">
                  <c:v>1.6376170000000001</c:v>
                </c:pt>
                <c:pt idx="10">
                  <c:v>1.5749899999999999</c:v>
                </c:pt>
                <c:pt idx="11">
                  <c:v>1.401160999999997</c:v>
                </c:pt>
                <c:pt idx="12">
                  <c:v>1.5788709999999999</c:v>
                </c:pt>
                <c:pt idx="13">
                  <c:v>1.463406</c:v>
                </c:pt>
                <c:pt idx="14">
                  <c:v>1.520311</c:v>
                </c:pt>
                <c:pt idx="15">
                  <c:v>1.3443639999999999</c:v>
                </c:pt>
              </c:numCache>
            </c:numRef>
          </c:xVal>
          <c:yVal>
            <c:numRef>
              <c:f>'perf-power'!$D$4:$D$19</c:f>
              <c:numCache>
                <c:formatCode>General</c:formatCode>
                <c:ptCount val="16"/>
                <c:pt idx="0">
                  <c:v>14.629472</c:v>
                </c:pt>
                <c:pt idx="1">
                  <c:v>14.61204</c:v>
                </c:pt>
                <c:pt idx="2">
                  <c:v>14.528802000000001</c:v>
                </c:pt>
                <c:pt idx="3">
                  <c:v>14.311728</c:v>
                </c:pt>
                <c:pt idx="4">
                  <c:v>14.625888</c:v>
                </c:pt>
                <c:pt idx="5">
                  <c:v>14.576123000000001</c:v>
                </c:pt>
                <c:pt idx="6">
                  <c:v>14.43040600000001</c:v>
                </c:pt>
                <c:pt idx="7">
                  <c:v>14.131967</c:v>
                </c:pt>
                <c:pt idx="8">
                  <c:v>14.604488</c:v>
                </c:pt>
                <c:pt idx="9">
                  <c:v>14.488269000000001</c:v>
                </c:pt>
                <c:pt idx="10">
                  <c:v>14.247009</c:v>
                </c:pt>
                <c:pt idx="11">
                  <c:v>13.830292999999999</c:v>
                </c:pt>
                <c:pt idx="12">
                  <c:v>14.522999</c:v>
                </c:pt>
                <c:pt idx="13">
                  <c:v>13.90623400000001</c:v>
                </c:pt>
                <c:pt idx="14">
                  <c:v>14.303971000000001</c:v>
                </c:pt>
                <c:pt idx="15">
                  <c:v>13.326879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0-8D82-D64C-872B-492B133E5EE5}"/>
            </c:ext>
          </c:extLst>
        </c:ser>
        <c:ser>
          <c:idx val="1"/>
          <c:order val="1"/>
          <c:spPr>
            <a:ln w="28575">
              <a:solidFill>
                <a:srgbClr val="FFFFFF">
                  <a:lumMod val="75000"/>
                </a:srgbClr>
              </a:solidFill>
            </a:ln>
          </c:spPr>
          <c:marker>
            <c:symbol val="square"/>
            <c:size val="13"/>
            <c:spPr>
              <a:solidFill>
                <a:srgbClr val="FFFFFF">
                  <a:lumMod val="50000"/>
                </a:srgbClr>
              </a:solidFill>
              <a:ln>
                <a:solidFill>
                  <a:srgbClr val="FFFFFF">
                    <a:lumMod val="75000"/>
                  </a:srgbClr>
                </a:solidFill>
              </a:ln>
            </c:spPr>
          </c:marker>
          <c:dPt>
            <c:idx val="0"/>
            <c:marker>
              <c:spPr>
                <a:solidFill>
                  <a:srgbClr val="FFFFFF">
                    <a:lumMod val="50000"/>
                  </a:srgbClr>
                </a:solidFill>
                <a:ln>
                  <a:solidFill>
                    <a:srgbClr val="7F7F7F"/>
                  </a:solidFill>
                </a:ln>
              </c:spPr>
            </c:marker>
            <c:bubble3D val="0"/>
            <c:spPr>
              <a:ln w="28575">
                <a:solidFill>
                  <a:srgbClr val="7F7F7F"/>
                </a:solidFill>
              </a:ln>
            </c:spPr>
            <c:extLst>
              <c:ext xmlns:c16="http://schemas.microsoft.com/office/drawing/2014/chart" uri="{C3380CC4-5D6E-409C-BE32-E72D297353CC}">
                <c16:uniqueId val="{00000012-8D82-D64C-872B-492B133E5EE5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D82-D64C-872B-492B133E5EE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'perf-power'!$C$3</c:f>
              <c:numCache>
                <c:formatCode>General</c:formatCode>
                <c:ptCount val="1"/>
                <c:pt idx="0">
                  <c:v>1.716469</c:v>
                </c:pt>
              </c:numCache>
            </c:numRef>
          </c:xVal>
          <c:yVal>
            <c:numRef>
              <c:f>'perf-power'!$D$3</c:f>
              <c:numCache>
                <c:formatCode>General</c:formatCode>
                <c:ptCount val="1"/>
                <c:pt idx="0">
                  <c:v>14.387613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3-8D82-D64C-872B-492B133E5EE5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triangle"/>
            <c:size val="13"/>
            <c:spPr>
              <a:solidFill>
                <a:srgbClr val="008000"/>
              </a:solidFill>
            </c:spPr>
          </c:marker>
          <c:dLbls>
            <c:delete val="1"/>
          </c:dLbls>
          <c:xVal>
            <c:numRef>
              <c:f>'perf-power'!$C$2</c:f>
              <c:numCache>
                <c:formatCode>General</c:formatCode>
                <c:ptCount val="1"/>
                <c:pt idx="0">
                  <c:v>1.453741999999997</c:v>
                </c:pt>
              </c:numCache>
            </c:numRef>
          </c:xVal>
          <c:yVal>
            <c:numRef>
              <c:f>'perf-power'!$D$2</c:f>
              <c:numCache>
                <c:formatCode>General</c:formatCode>
                <c:ptCount val="1"/>
                <c:pt idx="0">
                  <c:v>13.807541000000001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4-8D82-D64C-872B-492B133E5EE5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square"/>
            <c:size val="12"/>
            <c:spPr>
              <a:solidFill>
                <a:srgbClr val="800000"/>
              </a:solidFill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D82-D64C-872B-492B133E5EE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>
                <a:solidFill>
                  <a:schemeClr val="tx1"/>
                </a:solidFill>
              </a:ln>
            </c:spPr>
            <c:trendlineType val="linear"/>
            <c:forward val="0.2"/>
            <c:backward val="0.2"/>
            <c:intercept val="0"/>
            <c:dispRSqr val="0"/>
            <c:dispEq val="0"/>
          </c:trendline>
          <c:xVal>
            <c:numRef>
              <c:f>'perf-power'!$C$1</c:f>
              <c:numCache>
                <c:formatCode>General</c:formatCode>
                <c:ptCount val="1"/>
                <c:pt idx="0">
                  <c:v>1.2587930000000001</c:v>
                </c:pt>
              </c:numCache>
            </c:numRef>
          </c:xVal>
          <c:yVal>
            <c:numRef>
              <c:f>'perf-power'!$D$1</c:f>
              <c:numCache>
                <c:formatCode>General</c:formatCode>
                <c:ptCount val="1"/>
                <c:pt idx="0">
                  <c:v>14.178706999999999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8D82-D64C-872B-492B133E5EE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25383984"/>
        <c:axId val="-125447728"/>
      </c:scatterChart>
      <c:valAx>
        <c:axId val="-125383984"/>
        <c:scaling>
          <c:orientation val="minMax"/>
          <c:max val="3"/>
          <c:min val="0.5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Network Power (W)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125447728"/>
        <c:crosses val="autoZero"/>
        <c:crossBetween val="midCat"/>
      </c:valAx>
      <c:valAx>
        <c:axId val="-125447728"/>
        <c:scaling>
          <c:orientation val="minMax"/>
          <c:max val="15"/>
          <c:min val="1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Weighted Speedup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12538398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Normalized Die Area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Area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4080"/>
              </a:solidFill>
            </c:spPr>
            <c:extLst>
              <c:ext xmlns:c16="http://schemas.microsoft.com/office/drawing/2014/chart" uri="{C3380CC4-5D6E-409C-BE32-E72D297353CC}">
                <c16:uniqueId val="{00000001-6EFB-E44A-835D-162AECF0C307}"/>
              </c:ext>
            </c:extLst>
          </c:dPt>
          <c:dPt>
            <c:idx val="1"/>
            <c:invertIfNegative val="0"/>
            <c:bubble3D val="0"/>
            <c:spPr>
              <a:solidFill>
                <a:srgbClr val="0000FF"/>
              </a:solidFill>
            </c:spPr>
            <c:extLst>
              <c:ext xmlns:c16="http://schemas.microsoft.com/office/drawing/2014/chart" uri="{C3380CC4-5D6E-409C-BE32-E72D297353CC}">
                <c16:uniqueId val="{00000003-6EFB-E44A-835D-162AECF0C307}"/>
              </c:ext>
            </c:extLst>
          </c:dPt>
          <c:dPt>
            <c:idx val="2"/>
            <c:invertIfNegative val="0"/>
            <c:bubble3D val="0"/>
            <c:spPr>
              <a:solidFill>
                <a:srgbClr val="0080FF"/>
              </a:solidFill>
            </c:spPr>
            <c:extLst>
              <c:ext xmlns:c16="http://schemas.microsoft.com/office/drawing/2014/chart" uri="{C3380CC4-5D6E-409C-BE32-E72D297353CC}">
                <c16:uniqueId val="{00000005-6EFB-E44A-835D-162AECF0C307}"/>
              </c:ext>
            </c:extLst>
          </c:dPt>
          <c:dPt>
            <c:idx val="3"/>
            <c:invertIfNegative val="0"/>
            <c:bubble3D val="0"/>
            <c:spPr>
              <a:solidFill>
                <a:srgbClr val="3B812F"/>
              </a:solidFill>
              <a:ln w="25400" cap="flat" cmpd="sng" algn="ctr">
                <a:solidFill>
                  <a:srgbClr val="3B812F">
                    <a:shade val="50000"/>
                  </a:srgb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EFB-E44A-835D-162AECF0C307}"/>
              </c:ext>
            </c:extLst>
          </c:dPt>
          <c:dPt>
            <c:idx val="4"/>
            <c:invertIfNegative val="0"/>
            <c:bubble3D val="0"/>
            <c:spPr>
              <a:solidFill>
                <a:srgbClr val="8C0000"/>
              </a:solidFill>
            </c:spPr>
            <c:extLst>
              <c:ext xmlns:c16="http://schemas.microsoft.com/office/drawing/2014/chart" uri="{C3380CC4-5D6E-409C-BE32-E72D297353CC}">
                <c16:uniqueId val="{00000009-6EFB-E44A-835D-162AECF0C307}"/>
              </c:ext>
            </c:extLst>
          </c:dPt>
          <c:cat>
            <c:strRef>
              <c:f>Sheet1!$A$8:$A$12</c:f>
              <c:strCache>
                <c:ptCount val="5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MinBD</c:v>
                </c:pt>
              </c:strCache>
            </c:strRef>
          </c:cat>
          <c:val>
            <c:numRef>
              <c:f>Sheet1!$B$8:$B$12</c:f>
              <c:numCache>
                <c:formatCode>General</c:formatCode>
                <c:ptCount val="5"/>
                <c:pt idx="0">
                  <c:v>2.06</c:v>
                </c:pt>
                <c:pt idx="1">
                  <c:v>1.6900000000000011</c:v>
                </c:pt>
                <c:pt idx="2">
                  <c:v>1.6</c:v>
                </c:pt>
                <c:pt idx="3">
                  <c:v>1</c:v>
                </c:pt>
                <c:pt idx="4">
                  <c:v>1.03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EFB-E44A-835D-162AECF0C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5699936"/>
        <c:axId val="-84611904"/>
      </c:barChart>
      <c:catAx>
        <c:axId val="-75699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2400"/>
            </a:pPr>
            <a:endParaRPr lang="en-US"/>
          </a:p>
        </c:txPr>
        <c:crossAx val="-84611904"/>
        <c:crosses val="autoZero"/>
        <c:auto val="1"/>
        <c:lblAlgn val="ctr"/>
        <c:lblOffset val="100"/>
        <c:noMultiLvlLbl val="0"/>
      </c:catAx>
      <c:valAx>
        <c:axId val="-846119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569993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3102013796947901"/>
          <c:y val="4.2141294838145403E-2"/>
          <c:w val="0.83391029661115501"/>
          <c:h val="0.69973875833614196"/>
        </c:manualLayout>
      </c:layout>
      <c:lineChart>
        <c:grouping val="standard"/>
        <c:varyColors val="0"/>
        <c:ser>
          <c:idx val="0"/>
          <c:order val="0"/>
          <c:tx>
            <c:strRef>
              <c:f>'Comparison-uni'!$N$5</c:f>
              <c:strCache>
                <c:ptCount val="1"/>
                <c:pt idx="0">
                  <c:v>FLIT-2</c:v>
                </c:pt>
              </c:strCache>
            </c:strRef>
          </c:tx>
          <c:spPr>
            <a:ln>
              <a:solidFill>
                <a:schemeClr val="accent1">
                  <a:lumMod val="40000"/>
                  <a:lumOff val="60000"/>
                </a:schemeClr>
              </a:solidFill>
            </a:ln>
          </c:spPr>
          <c:marker>
            <c:symbol val="none"/>
          </c:marker>
          <c:cat>
            <c:numRef>
              <c:f>'Comparison-uni'!$J$6:$J$51</c:f>
              <c:numCache>
                <c:formatCode>General</c:formatCode>
                <c:ptCount val="46"/>
                <c:pt idx="0">
                  <c:v>0</c:v>
                </c:pt>
                <c:pt idx="1">
                  <c:v>0.08</c:v>
                </c:pt>
                <c:pt idx="2">
                  <c:v>0.16</c:v>
                </c:pt>
                <c:pt idx="3">
                  <c:v>7.0000000000000007E-2</c:v>
                </c:pt>
                <c:pt idx="4">
                  <c:v>0.08</c:v>
                </c:pt>
                <c:pt idx="5">
                  <c:v>0.09</c:v>
                </c:pt>
                <c:pt idx="6">
                  <c:v>0.1</c:v>
                </c:pt>
                <c:pt idx="7">
                  <c:v>0.11</c:v>
                </c:pt>
                <c:pt idx="8">
                  <c:v>0.12</c:v>
                </c:pt>
                <c:pt idx="9">
                  <c:v>0.13</c:v>
                </c:pt>
                <c:pt idx="10">
                  <c:v>0.14000000000000001</c:v>
                </c:pt>
                <c:pt idx="11">
                  <c:v>0.15</c:v>
                </c:pt>
                <c:pt idx="12">
                  <c:v>0.16</c:v>
                </c:pt>
                <c:pt idx="13">
                  <c:v>0.17</c:v>
                </c:pt>
                <c:pt idx="14">
                  <c:v>0.18</c:v>
                </c:pt>
                <c:pt idx="15">
                  <c:v>0.19</c:v>
                </c:pt>
                <c:pt idx="16">
                  <c:v>0.2</c:v>
                </c:pt>
                <c:pt idx="17">
                  <c:v>0.21</c:v>
                </c:pt>
                <c:pt idx="18">
                  <c:v>0.22</c:v>
                </c:pt>
                <c:pt idx="19">
                  <c:v>0.23</c:v>
                </c:pt>
                <c:pt idx="20">
                  <c:v>0.24</c:v>
                </c:pt>
                <c:pt idx="21">
                  <c:v>0.25</c:v>
                </c:pt>
                <c:pt idx="22">
                  <c:v>0.26</c:v>
                </c:pt>
                <c:pt idx="23">
                  <c:v>0.27</c:v>
                </c:pt>
                <c:pt idx="24">
                  <c:v>0.28000000000000003</c:v>
                </c:pt>
                <c:pt idx="25">
                  <c:v>0.28999999999999998</c:v>
                </c:pt>
                <c:pt idx="26">
                  <c:v>0.3</c:v>
                </c:pt>
                <c:pt idx="27">
                  <c:v>0.31</c:v>
                </c:pt>
                <c:pt idx="28">
                  <c:v>0.32</c:v>
                </c:pt>
                <c:pt idx="29">
                  <c:v>0.33</c:v>
                </c:pt>
                <c:pt idx="30">
                  <c:v>0.34</c:v>
                </c:pt>
                <c:pt idx="31">
                  <c:v>0.35</c:v>
                </c:pt>
                <c:pt idx="32">
                  <c:v>0.36</c:v>
                </c:pt>
                <c:pt idx="33">
                  <c:v>0.37</c:v>
                </c:pt>
                <c:pt idx="34">
                  <c:v>0.38</c:v>
                </c:pt>
                <c:pt idx="35">
                  <c:v>0.39</c:v>
                </c:pt>
                <c:pt idx="36">
                  <c:v>0.4</c:v>
                </c:pt>
                <c:pt idx="37">
                  <c:v>0.41</c:v>
                </c:pt>
                <c:pt idx="38">
                  <c:v>0.42</c:v>
                </c:pt>
                <c:pt idx="39">
                  <c:v>0.43</c:v>
                </c:pt>
                <c:pt idx="40">
                  <c:v>0.44</c:v>
                </c:pt>
                <c:pt idx="41">
                  <c:v>0.45</c:v>
                </c:pt>
                <c:pt idx="42">
                  <c:v>0.46</c:v>
                </c:pt>
                <c:pt idx="43">
                  <c:v>0.47</c:v>
                </c:pt>
                <c:pt idx="44">
                  <c:v>0.48</c:v>
                </c:pt>
                <c:pt idx="45">
                  <c:v>0.49</c:v>
                </c:pt>
              </c:numCache>
            </c:numRef>
          </c:cat>
          <c:val>
            <c:numRef>
              <c:f>'Comparison-uni'!$N$6:$N$51</c:f>
              <c:numCache>
                <c:formatCode>General</c:formatCode>
                <c:ptCount val="46"/>
                <c:pt idx="0">
                  <c:v>29.0346716041281</c:v>
                </c:pt>
                <c:pt idx="1">
                  <c:v>29.0346716041281</c:v>
                </c:pt>
                <c:pt idx="2">
                  <c:v>29.0346716041281</c:v>
                </c:pt>
                <c:pt idx="3">
                  <c:v>29.0346716041281</c:v>
                </c:pt>
                <c:pt idx="4">
                  <c:v>29.0346716041281</c:v>
                </c:pt>
                <c:pt idx="5">
                  <c:v>29.314199206950001</c:v>
                </c:pt>
                <c:pt idx="6">
                  <c:v>29.584773940325679</c:v>
                </c:pt>
                <c:pt idx="7">
                  <c:v>29.882875665479201</c:v>
                </c:pt>
                <c:pt idx="8">
                  <c:v>30.264137873563492</c:v>
                </c:pt>
                <c:pt idx="9">
                  <c:v>30.647817307692321</c:v>
                </c:pt>
                <c:pt idx="10">
                  <c:v>31.03713839285712</c:v>
                </c:pt>
                <c:pt idx="11">
                  <c:v>31.52908309097419</c:v>
                </c:pt>
                <c:pt idx="12">
                  <c:v>32.048507433535697</c:v>
                </c:pt>
                <c:pt idx="13">
                  <c:v>32.514036558285888</c:v>
                </c:pt>
                <c:pt idx="14">
                  <c:v>33.042409427711988</c:v>
                </c:pt>
                <c:pt idx="15">
                  <c:v>33.621374201485501</c:v>
                </c:pt>
                <c:pt idx="16">
                  <c:v>34.245392983146928</c:v>
                </c:pt>
                <c:pt idx="17">
                  <c:v>34.864675997988101</c:v>
                </c:pt>
                <c:pt idx="18">
                  <c:v>35.534907571284982</c:v>
                </c:pt>
                <c:pt idx="19">
                  <c:v>36.3327418478261</c:v>
                </c:pt>
                <c:pt idx="20">
                  <c:v>37.187382812500012</c:v>
                </c:pt>
                <c:pt idx="21">
                  <c:v>38.054469455304812</c:v>
                </c:pt>
                <c:pt idx="22">
                  <c:v>39.13274391592396</c:v>
                </c:pt>
                <c:pt idx="23">
                  <c:v>40.268643967750201</c:v>
                </c:pt>
                <c:pt idx="24">
                  <c:v>41.859507323627987</c:v>
                </c:pt>
                <c:pt idx="25">
                  <c:v>43.841797754745791</c:v>
                </c:pt>
                <c:pt idx="26">
                  <c:v>48.211160740327202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</c:v>
                </c:pt>
                <c:pt idx="33">
                  <c:v>101</c:v>
                </c:pt>
                <c:pt idx="34">
                  <c:v>101</c:v>
                </c:pt>
                <c:pt idx="35">
                  <c:v>101</c:v>
                </c:pt>
                <c:pt idx="36">
                  <c:v>101</c:v>
                </c:pt>
                <c:pt idx="37">
                  <c:v>101</c:v>
                </c:pt>
                <c:pt idx="38">
                  <c:v>101</c:v>
                </c:pt>
                <c:pt idx="39">
                  <c:v>101</c:v>
                </c:pt>
                <c:pt idx="40">
                  <c:v>101</c:v>
                </c:pt>
                <c:pt idx="41">
                  <c:v>101</c:v>
                </c:pt>
                <c:pt idx="42">
                  <c:v>101</c:v>
                </c:pt>
                <c:pt idx="43">
                  <c:v>101</c:v>
                </c:pt>
                <c:pt idx="44">
                  <c:v>101</c:v>
                </c:pt>
                <c:pt idx="45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B6-9E4D-825A-697E0B3DDCA5}"/>
            </c:ext>
          </c:extLst>
        </c:ser>
        <c:ser>
          <c:idx val="1"/>
          <c:order val="1"/>
          <c:tx>
            <c:strRef>
              <c:f>'Comparison-uni'!$O$5</c:f>
              <c:strCache>
                <c:ptCount val="1"/>
                <c:pt idx="0">
                  <c:v>WORM-2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'Comparison-uni'!$J$6:$J$51</c:f>
              <c:numCache>
                <c:formatCode>General</c:formatCode>
                <c:ptCount val="46"/>
                <c:pt idx="0">
                  <c:v>0</c:v>
                </c:pt>
                <c:pt idx="1">
                  <c:v>0.08</c:v>
                </c:pt>
                <c:pt idx="2">
                  <c:v>0.16</c:v>
                </c:pt>
                <c:pt idx="3">
                  <c:v>7.0000000000000007E-2</c:v>
                </c:pt>
                <c:pt idx="4">
                  <c:v>0.08</c:v>
                </c:pt>
                <c:pt idx="5">
                  <c:v>0.09</c:v>
                </c:pt>
                <c:pt idx="6">
                  <c:v>0.1</c:v>
                </c:pt>
                <c:pt idx="7">
                  <c:v>0.11</c:v>
                </c:pt>
                <c:pt idx="8">
                  <c:v>0.12</c:v>
                </c:pt>
                <c:pt idx="9">
                  <c:v>0.13</c:v>
                </c:pt>
                <c:pt idx="10">
                  <c:v>0.14000000000000001</c:v>
                </c:pt>
                <c:pt idx="11">
                  <c:v>0.15</c:v>
                </c:pt>
                <c:pt idx="12">
                  <c:v>0.16</c:v>
                </c:pt>
                <c:pt idx="13">
                  <c:v>0.17</c:v>
                </c:pt>
                <c:pt idx="14">
                  <c:v>0.18</c:v>
                </c:pt>
                <c:pt idx="15">
                  <c:v>0.19</c:v>
                </c:pt>
                <c:pt idx="16">
                  <c:v>0.2</c:v>
                </c:pt>
                <c:pt idx="17">
                  <c:v>0.21</c:v>
                </c:pt>
                <c:pt idx="18">
                  <c:v>0.22</c:v>
                </c:pt>
                <c:pt idx="19">
                  <c:v>0.23</c:v>
                </c:pt>
                <c:pt idx="20">
                  <c:v>0.24</c:v>
                </c:pt>
                <c:pt idx="21">
                  <c:v>0.25</c:v>
                </c:pt>
                <c:pt idx="22">
                  <c:v>0.26</c:v>
                </c:pt>
                <c:pt idx="23">
                  <c:v>0.27</c:v>
                </c:pt>
                <c:pt idx="24">
                  <c:v>0.28000000000000003</c:v>
                </c:pt>
                <c:pt idx="25">
                  <c:v>0.28999999999999998</c:v>
                </c:pt>
                <c:pt idx="26">
                  <c:v>0.3</c:v>
                </c:pt>
                <c:pt idx="27">
                  <c:v>0.31</c:v>
                </c:pt>
                <c:pt idx="28">
                  <c:v>0.32</c:v>
                </c:pt>
                <c:pt idx="29">
                  <c:v>0.33</c:v>
                </c:pt>
                <c:pt idx="30">
                  <c:v>0.34</c:v>
                </c:pt>
                <c:pt idx="31">
                  <c:v>0.35</c:v>
                </c:pt>
                <c:pt idx="32">
                  <c:v>0.36</c:v>
                </c:pt>
                <c:pt idx="33">
                  <c:v>0.37</c:v>
                </c:pt>
                <c:pt idx="34">
                  <c:v>0.38</c:v>
                </c:pt>
                <c:pt idx="35">
                  <c:v>0.39</c:v>
                </c:pt>
                <c:pt idx="36">
                  <c:v>0.4</c:v>
                </c:pt>
                <c:pt idx="37">
                  <c:v>0.41</c:v>
                </c:pt>
                <c:pt idx="38">
                  <c:v>0.42</c:v>
                </c:pt>
                <c:pt idx="39">
                  <c:v>0.43</c:v>
                </c:pt>
                <c:pt idx="40">
                  <c:v>0.44</c:v>
                </c:pt>
                <c:pt idx="41">
                  <c:v>0.45</c:v>
                </c:pt>
                <c:pt idx="42">
                  <c:v>0.46</c:v>
                </c:pt>
                <c:pt idx="43">
                  <c:v>0.47</c:v>
                </c:pt>
                <c:pt idx="44">
                  <c:v>0.48</c:v>
                </c:pt>
                <c:pt idx="45">
                  <c:v>0.49</c:v>
                </c:pt>
              </c:numCache>
            </c:numRef>
          </c:cat>
          <c:val>
            <c:numRef>
              <c:f>'Comparison-uni'!$O$6:$O$51</c:f>
              <c:numCache>
                <c:formatCode>General</c:formatCode>
                <c:ptCount val="46"/>
                <c:pt idx="0">
                  <c:v>29.113514738166099</c:v>
                </c:pt>
                <c:pt idx="1">
                  <c:v>29.113514738166099</c:v>
                </c:pt>
                <c:pt idx="2">
                  <c:v>29.113514738166099</c:v>
                </c:pt>
                <c:pt idx="3">
                  <c:v>29.113514738166099</c:v>
                </c:pt>
                <c:pt idx="4">
                  <c:v>29.113514738166099</c:v>
                </c:pt>
                <c:pt idx="5">
                  <c:v>29.388886188290421</c:v>
                </c:pt>
                <c:pt idx="6">
                  <c:v>29.660704241196981</c:v>
                </c:pt>
                <c:pt idx="7">
                  <c:v>29.960210453349681</c:v>
                </c:pt>
                <c:pt idx="8">
                  <c:v>30.329368076207899</c:v>
                </c:pt>
                <c:pt idx="9">
                  <c:v>30.70910576923082</c:v>
                </c:pt>
                <c:pt idx="10">
                  <c:v>31.106828449492031</c:v>
                </c:pt>
                <c:pt idx="11">
                  <c:v>31.610053249556309</c:v>
                </c:pt>
                <c:pt idx="12">
                  <c:v>32.166473311068103</c:v>
                </c:pt>
                <c:pt idx="13">
                  <c:v>32.645296725759401</c:v>
                </c:pt>
                <c:pt idx="14">
                  <c:v>33.312335721056499</c:v>
                </c:pt>
                <c:pt idx="15">
                  <c:v>33.941141834593203</c:v>
                </c:pt>
                <c:pt idx="16">
                  <c:v>34.7541359116506</c:v>
                </c:pt>
                <c:pt idx="17">
                  <c:v>35.530060922437698</c:v>
                </c:pt>
                <c:pt idx="18">
                  <c:v>36.508025568181829</c:v>
                </c:pt>
                <c:pt idx="19">
                  <c:v>37.664865041127598</c:v>
                </c:pt>
                <c:pt idx="20">
                  <c:v>38.947526724912343</c:v>
                </c:pt>
                <c:pt idx="21">
                  <c:v>40.364007269945191</c:v>
                </c:pt>
                <c:pt idx="22">
                  <c:v>42.0964748019856</c:v>
                </c:pt>
                <c:pt idx="23">
                  <c:v>44.246945044363102</c:v>
                </c:pt>
                <c:pt idx="24">
                  <c:v>47.751872197284342</c:v>
                </c:pt>
                <c:pt idx="25">
                  <c:v>57.84508902978839</c:v>
                </c:pt>
                <c:pt idx="26">
                  <c:v>101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</c:v>
                </c:pt>
                <c:pt idx="33">
                  <c:v>101</c:v>
                </c:pt>
                <c:pt idx="34">
                  <c:v>101</c:v>
                </c:pt>
                <c:pt idx="35">
                  <c:v>101</c:v>
                </c:pt>
                <c:pt idx="36">
                  <c:v>101</c:v>
                </c:pt>
                <c:pt idx="37">
                  <c:v>101</c:v>
                </c:pt>
                <c:pt idx="38">
                  <c:v>101</c:v>
                </c:pt>
                <c:pt idx="39">
                  <c:v>101</c:v>
                </c:pt>
                <c:pt idx="40">
                  <c:v>101</c:v>
                </c:pt>
                <c:pt idx="41">
                  <c:v>101</c:v>
                </c:pt>
                <c:pt idx="42">
                  <c:v>101</c:v>
                </c:pt>
                <c:pt idx="43">
                  <c:v>101</c:v>
                </c:pt>
                <c:pt idx="44">
                  <c:v>101</c:v>
                </c:pt>
                <c:pt idx="45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B6-9E4D-825A-697E0B3DDCA5}"/>
            </c:ext>
          </c:extLst>
        </c:ser>
        <c:ser>
          <c:idx val="2"/>
          <c:order val="2"/>
          <c:tx>
            <c:strRef>
              <c:f>'Comparison-uni'!$P$5</c:f>
              <c:strCache>
                <c:ptCount val="1"/>
                <c:pt idx="0">
                  <c:v>FLIT-1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none"/>
          </c:marker>
          <c:cat>
            <c:numRef>
              <c:f>'Comparison-uni'!$J$6:$J$51</c:f>
              <c:numCache>
                <c:formatCode>General</c:formatCode>
                <c:ptCount val="46"/>
                <c:pt idx="0">
                  <c:v>0</c:v>
                </c:pt>
                <c:pt idx="1">
                  <c:v>0.08</c:v>
                </c:pt>
                <c:pt idx="2">
                  <c:v>0.16</c:v>
                </c:pt>
                <c:pt idx="3">
                  <c:v>7.0000000000000007E-2</c:v>
                </c:pt>
                <c:pt idx="4">
                  <c:v>0.08</c:v>
                </c:pt>
                <c:pt idx="5">
                  <c:v>0.09</c:v>
                </c:pt>
                <c:pt idx="6">
                  <c:v>0.1</c:v>
                </c:pt>
                <c:pt idx="7">
                  <c:v>0.11</c:v>
                </c:pt>
                <c:pt idx="8">
                  <c:v>0.12</c:v>
                </c:pt>
                <c:pt idx="9">
                  <c:v>0.13</c:v>
                </c:pt>
                <c:pt idx="10">
                  <c:v>0.14000000000000001</c:v>
                </c:pt>
                <c:pt idx="11">
                  <c:v>0.15</c:v>
                </c:pt>
                <c:pt idx="12">
                  <c:v>0.16</c:v>
                </c:pt>
                <c:pt idx="13">
                  <c:v>0.17</c:v>
                </c:pt>
                <c:pt idx="14">
                  <c:v>0.18</c:v>
                </c:pt>
                <c:pt idx="15">
                  <c:v>0.19</c:v>
                </c:pt>
                <c:pt idx="16">
                  <c:v>0.2</c:v>
                </c:pt>
                <c:pt idx="17">
                  <c:v>0.21</c:v>
                </c:pt>
                <c:pt idx="18">
                  <c:v>0.22</c:v>
                </c:pt>
                <c:pt idx="19">
                  <c:v>0.23</c:v>
                </c:pt>
                <c:pt idx="20">
                  <c:v>0.24</c:v>
                </c:pt>
                <c:pt idx="21">
                  <c:v>0.25</c:v>
                </c:pt>
                <c:pt idx="22">
                  <c:v>0.26</c:v>
                </c:pt>
                <c:pt idx="23">
                  <c:v>0.27</c:v>
                </c:pt>
                <c:pt idx="24">
                  <c:v>0.28000000000000003</c:v>
                </c:pt>
                <c:pt idx="25">
                  <c:v>0.28999999999999998</c:v>
                </c:pt>
                <c:pt idx="26">
                  <c:v>0.3</c:v>
                </c:pt>
                <c:pt idx="27">
                  <c:v>0.31</c:v>
                </c:pt>
                <c:pt idx="28">
                  <c:v>0.32</c:v>
                </c:pt>
                <c:pt idx="29">
                  <c:v>0.33</c:v>
                </c:pt>
                <c:pt idx="30">
                  <c:v>0.34</c:v>
                </c:pt>
                <c:pt idx="31">
                  <c:v>0.35</c:v>
                </c:pt>
                <c:pt idx="32">
                  <c:v>0.36</c:v>
                </c:pt>
                <c:pt idx="33">
                  <c:v>0.37</c:v>
                </c:pt>
                <c:pt idx="34">
                  <c:v>0.38</c:v>
                </c:pt>
                <c:pt idx="35">
                  <c:v>0.39</c:v>
                </c:pt>
                <c:pt idx="36">
                  <c:v>0.4</c:v>
                </c:pt>
                <c:pt idx="37">
                  <c:v>0.41</c:v>
                </c:pt>
                <c:pt idx="38">
                  <c:v>0.42</c:v>
                </c:pt>
                <c:pt idx="39">
                  <c:v>0.43</c:v>
                </c:pt>
                <c:pt idx="40">
                  <c:v>0.44</c:v>
                </c:pt>
                <c:pt idx="41">
                  <c:v>0.45</c:v>
                </c:pt>
                <c:pt idx="42">
                  <c:v>0.46</c:v>
                </c:pt>
                <c:pt idx="43">
                  <c:v>0.47</c:v>
                </c:pt>
                <c:pt idx="44">
                  <c:v>0.48</c:v>
                </c:pt>
                <c:pt idx="45">
                  <c:v>0.49</c:v>
                </c:pt>
              </c:numCache>
            </c:numRef>
          </c:cat>
          <c:val>
            <c:numRef>
              <c:f>'Comparison-uni'!$P$6:$P$51</c:f>
              <c:numCache>
                <c:formatCode>General</c:formatCode>
                <c:ptCount val="46"/>
                <c:pt idx="0">
                  <c:v>22.248115249099602</c:v>
                </c:pt>
                <c:pt idx="1">
                  <c:v>22.248115249099602</c:v>
                </c:pt>
                <c:pt idx="2">
                  <c:v>22.248115249099602</c:v>
                </c:pt>
                <c:pt idx="3">
                  <c:v>22.248115249099602</c:v>
                </c:pt>
                <c:pt idx="4">
                  <c:v>22.248115249099602</c:v>
                </c:pt>
                <c:pt idx="5">
                  <c:v>22.450500000000002</c:v>
                </c:pt>
                <c:pt idx="6">
                  <c:v>22.668218750000001</c:v>
                </c:pt>
                <c:pt idx="7">
                  <c:v>22.883835227272701</c:v>
                </c:pt>
                <c:pt idx="8">
                  <c:v>23.161385416666722</c:v>
                </c:pt>
                <c:pt idx="9">
                  <c:v>23.445923076922799</c:v>
                </c:pt>
                <c:pt idx="10">
                  <c:v>23.73816188320589</c:v>
                </c:pt>
                <c:pt idx="11">
                  <c:v>24.126815609869901</c:v>
                </c:pt>
                <c:pt idx="12">
                  <c:v>24.515458923988621</c:v>
                </c:pt>
                <c:pt idx="13">
                  <c:v>24.859923309105501</c:v>
                </c:pt>
                <c:pt idx="14">
                  <c:v>25.26101388888889</c:v>
                </c:pt>
                <c:pt idx="15">
                  <c:v>25.691465845619419</c:v>
                </c:pt>
                <c:pt idx="16">
                  <c:v>26.145440170499491</c:v>
                </c:pt>
                <c:pt idx="17">
                  <c:v>26.6054494047616</c:v>
                </c:pt>
                <c:pt idx="18">
                  <c:v>27.153393579031981</c:v>
                </c:pt>
                <c:pt idx="19">
                  <c:v>27.790910894263881</c:v>
                </c:pt>
                <c:pt idx="20">
                  <c:v>28.492333373263399</c:v>
                </c:pt>
                <c:pt idx="21">
                  <c:v>29.2032669918325</c:v>
                </c:pt>
                <c:pt idx="22">
                  <c:v>30.041336339728879</c:v>
                </c:pt>
                <c:pt idx="23">
                  <c:v>31.150525462963</c:v>
                </c:pt>
                <c:pt idx="24">
                  <c:v>32.5741648474784</c:v>
                </c:pt>
                <c:pt idx="25">
                  <c:v>34.470155301054753</c:v>
                </c:pt>
                <c:pt idx="26">
                  <c:v>39.804677490254882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</c:v>
                </c:pt>
                <c:pt idx="33">
                  <c:v>101</c:v>
                </c:pt>
                <c:pt idx="34">
                  <c:v>101</c:v>
                </c:pt>
                <c:pt idx="35">
                  <c:v>101</c:v>
                </c:pt>
                <c:pt idx="36">
                  <c:v>101</c:v>
                </c:pt>
                <c:pt idx="37">
                  <c:v>101</c:v>
                </c:pt>
                <c:pt idx="38">
                  <c:v>101</c:v>
                </c:pt>
                <c:pt idx="39">
                  <c:v>101</c:v>
                </c:pt>
                <c:pt idx="40">
                  <c:v>101</c:v>
                </c:pt>
                <c:pt idx="41">
                  <c:v>101</c:v>
                </c:pt>
                <c:pt idx="42">
                  <c:v>101</c:v>
                </c:pt>
                <c:pt idx="43">
                  <c:v>101</c:v>
                </c:pt>
                <c:pt idx="44">
                  <c:v>101</c:v>
                </c:pt>
                <c:pt idx="45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B6-9E4D-825A-697E0B3DDCA5}"/>
            </c:ext>
          </c:extLst>
        </c:ser>
        <c:ser>
          <c:idx val="3"/>
          <c:order val="3"/>
          <c:tx>
            <c:strRef>
              <c:f>'Comparison-uni'!$Q$5</c:f>
              <c:strCache>
                <c:ptCount val="1"/>
                <c:pt idx="0">
                  <c:v>WORM-1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numRef>
              <c:f>'Comparison-uni'!$J$6:$J$51</c:f>
              <c:numCache>
                <c:formatCode>General</c:formatCode>
                <c:ptCount val="46"/>
                <c:pt idx="0">
                  <c:v>0</c:v>
                </c:pt>
                <c:pt idx="1">
                  <c:v>0.08</c:v>
                </c:pt>
                <c:pt idx="2">
                  <c:v>0.16</c:v>
                </c:pt>
                <c:pt idx="3">
                  <c:v>7.0000000000000007E-2</c:v>
                </c:pt>
                <c:pt idx="4">
                  <c:v>0.08</c:v>
                </c:pt>
                <c:pt idx="5">
                  <c:v>0.09</c:v>
                </c:pt>
                <c:pt idx="6">
                  <c:v>0.1</c:v>
                </c:pt>
                <c:pt idx="7">
                  <c:v>0.11</c:v>
                </c:pt>
                <c:pt idx="8">
                  <c:v>0.12</c:v>
                </c:pt>
                <c:pt idx="9">
                  <c:v>0.13</c:v>
                </c:pt>
                <c:pt idx="10">
                  <c:v>0.14000000000000001</c:v>
                </c:pt>
                <c:pt idx="11">
                  <c:v>0.15</c:v>
                </c:pt>
                <c:pt idx="12">
                  <c:v>0.16</c:v>
                </c:pt>
                <c:pt idx="13">
                  <c:v>0.17</c:v>
                </c:pt>
                <c:pt idx="14">
                  <c:v>0.18</c:v>
                </c:pt>
                <c:pt idx="15">
                  <c:v>0.19</c:v>
                </c:pt>
                <c:pt idx="16">
                  <c:v>0.2</c:v>
                </c:pt>
                <c:pt idx="17">
                  <c:v>0.21</c:v>
                </c:pt>
                <c:pt idx="18">
                  <c:v>0.22</c:v>
                </c:pt>
                <c:pt idx="19">
                  <c:v>0.23</c:v>
                </c:pt>
                <c:pt idx="20">
                  <c:v>0.24</c:v>
                </c:pt>
                <c:pt idx="21">
                  <c:v>0.25</c:v>
                </c:pt>
                <c:pt idx="22">
                  <c:v>0.26</c:v>
                </c:pt>
                <c:pt idx="23">
                  <c:v>0.27</c:v>
                </c:pt>
                <c:pt idx="24">
                  <c:v>0.28000000000000003</c:v>
                </c:pt>
                <c:pt idx="25">
                  <c:v>0.28999999999999998</c:v>
                </c:pt>
                <c:pt idx="26">
                  <c:v>0.3</c:v>
                </c:pt>
                <c:pt idx="27">
                  <c:v>0.31</c:v>
                </c:pt>
                <c:pt idx="28">
                  <c:v>0.32</c:v>
                </c:pt>
                <c:pt idx="29">
                  <c:v>0.33</c:v>
                </c:pt>
                <c:pt idx="30">
                  <c:v>0.34</c:v>
                </c:pt>
                <c:pt idx="31">
                  <c:v>0.35</c:v>
                </c:pt>
                <c:pt idx="32">
                  <c:v>0.36</c:v>
                </c:pt>
                <c:pt idx="33">
                  <c:v>0.37</c:v>
                </c:pt>
                <c:pt idx="34">
                  <c:v>0.38</c:v>
                </c:pt>
                <c:pt idx="35">
                  <c:v>0.39</c:v>
                </c:pt>
                <c:pt idx="36">
                  <c:v>0.4</c:v>
                </c:pt>
                <c:pt idx="37">
                  <c:v>0.41</c:v>
                </c:pt>
                <c:pt idx="38">
                  <c:v>0.42</c:v>
                </c:pt>
                <c:pt idx="39">
                  <c:v>0.43</c:v>
                </c:pt>
                <c:pt idx="40">
                  <c:v>0.44</c:v>
                </c:pt>
                <c:pt idx="41">
                  <c:v>0.45</c:v>
                </c:pt>
                <c:pt idx="42">
                  <c:v>0.46</c:v>
                </c:pt>
                <c:pt idx="43">
                  <c:v>0.47</c:v>
                </c:pt>
                <c:pt idx="44">
                  <c:v>0.48</c:v>
                </c:pt>
                <c:pt idx="45">
                  <c:v>0.49</c:v>
                </c:pt>
              </c:numCache>
            </c:numRef>
          </c:cat>
          <c:val>
            <c:numRef>
              <c:f>'Comparison-uni'!$Q$6:$Q$51</c:f>
              <c:numCache>
                <c:formatCode>General</c:formatCode>
                <c:ptCount val="46"/>
                <c:pt idx="0">
                  <c:v>22.364705238980591</c:v>
                </c:pt>
                <c:pt idx="1">
                  <c:v>22.364705238980591</c:v>
                </c:pt>
                <c:pt idx="2">
                  <c:v>22.364705238980591</c:v>
                </c:pt>
                <c:pt idx="3">
                  <c:v>22.364705238980591</c:v>
                </c:pt>
                <c:pt idx="4">
                  <c:v>22.364705238980591</c:v>
                </c:pt>
                <c:pt idx="5">
                  <c:v>22.585006944444402</c:v>
                </c:pt>
                <c:pt idx="6">
                  <c:v>22.807901200617518</c:v>
                </c:pt>
                <c:pt idx="7">
                  <c:v>23.030340736700381</c:v>
                </c:pt>
                <c:pt idx="8">
                  <c:v>23.320125000000001</c:v>
                </c:pt>
                <c:pt idx="9">
                  <c:v>23.631384615384619</c:v>
                </c:pt>
                <c:pt idx="10">
                  <c:v>23.937933035714291</c:v>
                </c:pt>
                <c:pt idx="11">
                  <c:v>24.3374985937559</c:v>
                </c:pt>
                <c:pt idx="12">
                  <c:v>24.766340756481402</c:v>
                </c:pt>
                <c:pt idx="13">
                  <c:v>25.139558823529399</c:v>
                </c:pt>
                <c:pt idx="14">
                  <c:v>25.641069444444419</c:v>
                </c:pt>
                <c:pt idx="15">
                  <c:v>26.168638157894701</c:v>
                </c:pt>
                <c:pt idx="16">
                  <c:v>26.783818749999991</c:v>
                </c:pt>
                <c:pt idx="17">
                  <c:v>27.443883928571381</c:v>
                </c:pt>
                <c:pt idx="18">
                  <c:v>28.22362720560449</c:v>
                </c:pt>
                <c:pt idx="19">
                  <c:v>29.158387295755691</c:v>
                </c:pt>
                <c:pt idx="20">
                  <c:v>30.24414977005328</c:v>
                </c:pt>
                <c:pt idx="21">
                  <c:v>31.45522044779549</c:v>
                </c:pt>
                <c:pt idx="22">
                  <c:v>32.935680597689142</c:v>
                </c:pt>
                <c:pt idx="23">
                  <c:v>35.035036874829331</c:v>
                </c:pt>
                <c:pt idx="24">
                  <c:v>38.700670979147397</c:v>
                </c:pt>
                <c:pt idx="25">
                  <c:v>61.991443983956898</c:v>
                </c:pt>
                <c:pt idx="26">
                  <c:v>101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</c:v>
                </c:pt>
                <c:pt idx="33">
                  <c:v>101</c:v>
                </c:pt>
                <c:pt idx="34">
                  <c:v>101</c:v>
                </c:pt>
                <c:pt idx="35">
                  <c:v>101</c:v>
                </c:pt>
                <c:pt idx="36">
                  <c:v>101</c:v>
                </c:pt>
                <c:pt idx="37">
                  <c:v>101</c:v>
                </c:pt>
                <c:pt idx="38">
                  <c:v>101</c:v>
                </c:pt>
                <c:pt idx="39">
                  <c:v>101</c:v>
                </c:pt>
                <c:pt idx="40">
                  <c:v>101</c:v>
                </c:pt>
                <c:pt idx="41">
                  <c:v>101</c:v>
                </c:pt>
                <c:pt idx="42">
                  <c:v>101</c:v>
                </c:pt>
                <c:pt idx="43">
                  <c:v>101</c:v>
                </c:pt>
                <c:pt idx="44">
                  <c:v>101</c:v>
                </c:pt>
                <c:pt idx="45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4B6-9E4D-825A-697E0B3DDCA5}"/>
            </c:ext>
          </c:extLst>
        </c:ser>
        <c:ser>
          <c:idx val="4"/>
          <c:order val="4"/>
          <c:tx>
            <c:strRef>
              <c:f>'Comparison-uni'!$R$5</c:f>
              <c:strCache>
                <c:ptCount val="1"/>
                <c:pt idx="0">
                  <c:v>MIN-AD</c:v>
                </c:pt>
              </c:strCache>
            </c:strRef>
          </c:tx>
          <c:spPr>
            <a:ln>
              <a:solidFill>
                <a:schemeClr val="tx1"/>
              </a:solidFill>
              <a:prstDash val="sysDash"/>
            </a:ln>
          </c:spPr>
          <c:marker>
            <c:symbol val="none"/>
          </c:marker>
          <c:cat>
            <c:numRef>
              <c:f>'Comparison-uni'!$J$6:$J$51</c:f>
              <c:numCache>
                <c:formatCode>General</c:formatCode>
                <c:ptCount val="46"/>
                <c:pt idx="0">
                  <c:v>0</c:v>
                </c:pt>
                <c:pt idx="1">
                  <c:v>0.08</c:v>
                </c:pt>
                <c:pt idx="2">
                  <c:v>0.16</c:v>
                </c:pt>
                <c:pt idx="3">
                  <c:v>7.0000000000000007E-2</c:v>
                </c:pt>
                <c:pt idx="4">
                  <c:v>0.08</c:v>
                </c:pt>
                <c:pt idx="5">
                  <c:v>0.09</c:v>
                </c:pt>
                <c:pt idx="6">
                  <c:v>0.1</c:v>
                </c:pt>
                <c:pt idx="7">
                  <c:v>0.11</c:v>
                </c:pt>
                <c:pt idx="8">
                  <c:v>0.12</c:v>
                </c:pt>
                <c:pt idx="9">
                  <c:v>0.13</c:v>
                </c:pt>
                <c:pt idx="10">
                  <c:v>0.14000000000000001</c:v>
                </c:pt>
                <c:pt idx="11">
                  <c:v>0.15</c:v>
                </c:pt>
                <c:pt idx="12">
                  <c:v>0.16</c:v>
                </c:pt>
                <c:pt idx="13">
                  <c:v>0.17</c:v>
                </c:pt>
                <c:pt idx="14">
                  <c:v>0.18</c:v>
                </c:pt>
                <c:pt idx="15">
                  <c:v>0.19</c:v>
                </c:pt>
                <c:pt idx="16">
                  <c:v>0.2</c:v>
                </c:pt>
                <c:pt idx="17">
                  <c:v>0.21</c:v>
                </c:pt>
                <c:pt idx="18">
                  <c:v>0.22</c:v>
                </c:pt>
                <c:pt idx="19">
                  <c:v>0.23</c:v>
                </c:pt>
                <c:pt idx="20">
                  <c:v>0.24</c:v>
                </c:pt>
                <c:pt idx="21">
                  <c:v>0.25</c:v>
                </c:pt>
                <c:pt idx="22">
                  <c:v>0.26</c:v>
                </c:pt>
                <c:pt idx="23">
                  <c:v>0.27</c:v>
                </c:pt>
                <c:pt idx="24">
                  <c:v>0.28000000000000003</c:v>
                </c:pt>
                <c:pt idx="25">
                  <c:v>0.28999999999999998</c:v>
                </c:pt>
                <c:pt idx="26">
                  <c:v>0.3</c:v>
                </c:pt>
                <c:pt idx="27">
                  <c:v>0.31</c:v>
                </c:pt>
                <c:pt idx="28">
                  <c:v>0.32</c:v>
                </c:pt>
                <c:pt idx="29">
                  <c:v>0.33</c:v>
                </c:pt>
                <c:pt idx="30">
                  <c:v>0.34</c:v>
                </c:pt>
                <c:pt idx="31">
                  <c:v>0.35</c:v>
                </c:pt>
                <c:pt idx="32">
                  <c:v>0.36</c:v>
                </c:pt>
                <c:pt idx="33">
                  <c:v>0.37</c:v>
                </c:pt>
                <c:pt idx="34">
                  <c:v>0.38</c:v>
                </c:pt>
                <c:pt idx="35">
                  <c:v>0.39</c:v>
                </c:pt>
                <c:pt idx="36">
                  <c:v>0.4</c:v>
                </c:pt>
                <c:pt idx="37">
                  <c:v>0.41</c:v>
                </c:pt>
                <c:pt idx="38">
                  <c:v>0.42</c:v>
                </c:pt>
                <c:pt idx="39">
                  <c:v>0.43</c:v>
                </c:pt>
                <c:pt idx="40">
                  <c:v>0.44</c:v>
                </c:pt>
                <c:pt idx="41">
                  <c:v>0.45</c:v>
                </c:pt>
                <c:pt idx="42">
                  <c:v>0.46</c:v>
                </c:pt>
                <c:pt idx="43">
                  <c:v>0.47</c:v>
                </c:pt>
                <c:pt idx="44">
                  <c:v>0.48</c:v>
                </c:pt>
                <c:pt idx="45">
                  <c:v>0.49</c:v>
                </c:pt>
              </c:numCache>
            </c:numRef>
          </c:cat>
          <c:val>
            <c:numRef>
              <c:f>'Comparison-uni'!$R$6:$R$51</c:f>
              <c:numCache>
                <c:formatCode>General</c:formatCode>
                <c:ptCount val="46"/>
                <c:pt idx="0">
                  <c:v>28.369937499999999</c:v>
                </c:pt>
                <c:pt idx="1">
                  <c:v>28.369937499999999</c:v>
                </c:pt>
                <c:pt idx="2">
                  <c:v>28.369937499999999</c:v>
                </c:pt>
                <c:pt idx="3">
                  <c:v>28.369937499999999</c:v>
                </c:pt>
                <c:pt idx="4">
                  <c:v>28.369937499999999</c:v>
                </c:pt>
                <c:pt idx="5">
                  <c:v>28.53875</c:v>
                </c:pt>
                <c:pt idx="6">
                  <c:v>28.645889713189302</c:v>
                </c:pt>
                <c:pt idx="7">
                  <c:v>28.86399018192979</c:v>
                </c:pt>
                <c:pt idx="8">
                  <c:v>29.026312499999989</c:v>
                </c:pt>
                <c:pt idx="9">
                  <c:v>29.202878832313289</c:v>
                </c:pt>
                <c:pt idx="10">
                  <c:v>29.410571428571401</c:v>
                </c:pt>
                <c:pt idx="11">
                  <c:v>29.60545745452119</c:v>
                </c:pt>
                <c:pt idx="12">
                  <c:v>29.785520369060979</c:v>
                </c:pt>
                <c:pt idx="13">
                  <c:v>30.05677941176469</c:v>
                </c:pt>
                <c:pt idx="14">
                  <c:v>30.296502442699889</c:v>
                </c:pt>
                <c:pt idx="15">
                  <c:v>30.556613300614099</c:v>
                </c:pt>
                <c:pt idx="16">
                  <c:v>30.85373887119809</c:v>
                </c:pt>
                <c:pt idx="17">
                  <c:v>31.066987895869389</c:v>
                </c:pt>
                <c:pt idx="18">
                  <c:v>31.340409030604881</c:v>
                </c:pt>
                <c:pt idx="19">
                  <c:v>31.63286984073499</c:v>
                </c:pt>
                <c:pt idx="20">
                  <c:v>31.969127764959602</c:v>
                </c:pt>
                <c:pt idx="21">
                  <c:v>32.280995392534628</c:v>
                </c:pt>
                <c:pt idx="22">
                  <c:v>32.587300061057192</c:v>
                </c:pt>
                <c:pt idx="23">
                  <c:v>33.022414248082228</c:v>
                </c:pt>
                <c:pt idx="24">
                  <c:v>33.387873768984143</c:v>
                </c:pt>
                <c:pt idx="25">
                  <c:v>33.787160858873811</c:v>
                </c:pt>
                <c:pt idx="26">
                  <c:v>34.2208053299779</c:v>
                </c:pt>
                <c:pt idx="27">
                  <c:v>34.646696989125012</c:v>
                </c:pt>
                <c:pt idx="28">
                  <c:v>35.204152303200203</c:v>
                </c:pt>
                <c:pt idx="29">
                  <c:v>35.849370459314223</c:v>
                </c:pt>
                <c:pt idx="30">
                  <c:v>36.331808213587799</c:v>
                </c:pt>
                <c:pt idx="31">
                  <c:v>36.953398463936743</c:v>
                </c:pt>
                <c:pt idx="32">
                  <c:v>37.788681656171903</c:v>
                </c:pt>
                <c:pt idx="33">
                  <c:v>38.460601484454394</c:v>
                </c:pt>
                <c:pt idx="34">
                  <c:v>39.501754928437698</c:v>
                </c:pt>
                <c:pt idx="35">
                  <c:v>40.469242085762183</c:v>
                </c:pt>
                <c:pt idx="36">
                  <c:v>41.639650126640007</c:v>
                </c:pt>
                <c:pt idx="37">
                  <c:v>43.061205419479201</c:v>
                </c:pt>
                <c:pt idx="38">
                  <c:v>44.615853477062231</c:v>
                </c:pt>
                <c:pt idx="39">
                  <c:v>46.626914417524311</c:v>
                </c:pt>
                <c:pt idx="40">
                  <c:v>49.546243410894292</c:v>
                </c:pt>
                <c:pt idx="41">
                  <c:v>54.278174843473153</c:v>
                </c:pt>
                <c:pt idx="42">
                  <c:v>61.288781823962402</c:v>
                </c:pt>
                <c:pt idx="43">
                  <c:v>82.574799568618701</c:v>
                </c:pt>
                <c:pt idx="44">
                  <c:v>101</c:v>
                </c:pt>
                <c:pt idx="45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B6-9E4D-825A-697E0B3DD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6253536"/>
        <c:axId val="-126246224"/>
      </c:lineChart>
      <c:catAx>
        <c:axId val="-126253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Injection Rate (flits per cycle per node)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26246224"/>
        <c:crosses val="autoZero"/>
        <c:auto val="1"/>
        <c:lblAlgn val="ctr"/>
        <c:lblOffset val="0"/>
        <c:noMultiLvlLbl val="0"/>
      </c:catAx>
      <c:valAx>
        <c:axId val="-126246224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Average Latency 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2625353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39026548672566"/>
          <c:y val="5.79388665910925E-2"/>
          <c:w val="0.26848094209462797"/>
          <c:h val="0.37103873688940697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Normalized Critical Path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Critical Path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4080"/>
              </a:solidFill>
            </c:spPr>
            <c:extLst>
              <c:ext xmlns:c16="http://schemas.microsoft.com/office/drawing/2014/chart" uri="{C3380CC4-5D6E-409C-BE32-E72D297353CC}">
                <c16:uniqueId val="{00000001-5005-804E-AEBE-23C47704F34D}"/>
              </c:ext>
            </c:extLst>
          </c:dPt>
          <c:dPt>
            <c:idx val="1"/>
            <c:invertIfNegative val="0"/>
            <c:bubble3D val="0"/>
            <c:spPr>
              <a:solidFill>
                <a:srgbClr val="0000FF"/>
              </a:solidFill>
            </c:spPr>
            <c:extLst>
              <c:ext xmlns:c16="http://schemas.microsoft.com/office/drawing/2014/chart" uri="{C3380CC4-5D6E-409C-BE32-E72D297353CC}">
                <c16:uniqueId val="{00000003-5005-804E-AEBE-23C47704F34D}"/>
              </c:ext>
            </c:extLst>
          </c:dPt>
          <c:dPt>
            <c:idx val="2"/>
            <c:invertIfNegative val="0"/>
            <c:bubble3D val="0"/>
            <c:spPr>
              <a:solidFill>
                <a:srgbClr val="0080FF"/>
              </a:solidFill>
            </c:spPr>
            <c:extLst>
              <c:ext xmlns:c16="http://schemas.microsoft.com/office/drawing/2014/chart" uri="{C3380CC4-5D6E-409C-BE32-E72D297353CC}">
                <c16:uniqueId val="{00000005-5005-804E-AEBE-23C47704F34D}"/>
              </c:ext>
            </c:extLst>
          </c:dPt>
          <c:dPt>
            <c:idx val="3"/>
            <c:invertIfNegative val="0"/>
            <c:bubble3D val="0"/>
            <c:spPr>
              <a:solidFill>
                <a:srgbClr val="3B812F"/>
              </a:solidFill>
              <a:ln w="25400" cap="flat" cmpd="sng" algn="ctr">
                <a:solidFill>
                  <a:srgbClr val="3B812F">
                    <a:shade val="50000"/>
                  </a:srgb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7-5005-804E-AEBE-23C47704F34D}"/>
              </c:ext>
            </c:extLst>
          </c:dPt>
          <c:dPt>
            <c:idx val="4"/>
            <c:invertIfNegative val="0"/>
            <c:bubble3D val="0"/>
            <c:spPr>
              <a:solidFill>
                <a:srgbClr val="800000"/>
              </a:solidFill>
            </c:spPr>
            <c:extLst>
              <c:ext xmlns:c16="http://schemas.microsoft.com/office/drawing/2014/chart" uri="{C3380CC4-5D6E-409C-BE32-E72D297353CC}">
                <c16:uniqueId val="{00000009-5005-804E-AEBE-23C47704F34D}"/>
              </c:ext>
            </c:extLst>
          </c:dPt>
          <c:cat>
            <c:strRef>
              <c:f>Sheet1!$A$8:$A$12</c:f>
              <c:strCache>
                <c:ptCount val="5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MinBD</c:v>
                </c:pt>
              </c:strCache>
            </c:strRef>
          </c:cat>
          <c:val>
            <c:numRef>
              <c:f>Sheet1!$C$8:$C$12</c:f>
              <c:numCache>
                <c:formatCode>General</c:formatCode>
                <c:ptCount val="5"/>
                <c:pt idx="0">
                  <c:v>0.99</c:v>
                </c:pt>
                <c:pt idx="1">
                  <c:v>0.99</c:v>
                </c:pt>
                <c:pt idx="2">
                  <c:v>0.99</c:v>
                </c:pt>
                <c:pt idx="3">
                  <c:v>1</c:v>
                </c:pt>
                <c:pt idx="4">
                  <c:v>1.07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005-804E-AEBE-23C47704F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20293232"/>
        <c:axId val="-80859712"/>
      </c:barChart>
      <c:catAx>
        <c:axId val="-120293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2400"/>
            </a:pPr>
            <a:endParaRPr lang="en-US"/>
          </a:p>
        </c:txPr>
        <c:crossAx val="-80859712"/>
        <c:crosses val="autoZero"/>
        <c:auto val="1"/>
        <c:lblAlgn val="ctr"/>
        <c:lblOffset val="100"/>
        <c:noMultiLvlLbl val="0"/>
      </c:catAx>
      <c:valAx>
        <c:axId val="-80859712"/>
        <c:scaling>
          <c:orientation val="minMax"/>
          <c:min val="0"/>
        </c:scaling>
        <c:delete val="0"/>
        <c:axPos val="l"/>
        <c:majorGridlines/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202932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010135451818501"/>
          <c:y val="5.0925925925925902E-2"/>
          <c:w val="0.57140958942632203"/>
          <c:h val="0.79327686898916205"/>
        </c:manualLayout>
      </c:layout>
      <c:barChart>
        <c:barDir val="col"/>
        <c:grouping val="clustered"/>
        <c:varyColors val="0"/>
        <c:ser>
          <c:idx val="0"/>
          <c:order val="0"/>
          <c:tx>
            <c:v>Throttle gromacs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Sheet1!$A$12:$C$12</c:f>
              <c:strCache>
                <c:ptCount val="3"/>
                <c:pt idx="0">
                  <c:v>mcf</c:v>
                </c:pt>
                <c:pt idx="1">
                  <c:v>gromacs</c:v>
                </c:pt>
                <c:pt idx="2">
                  <c:v>system</c:v>
                </c:pt>
              </c:strCache>
            </c:strRef>
          </c:cat>
          <c:val>
            <c:numRef>
              <c:f>Sheet1!$A$13:$C$13</c:f>
              <c:numCache>
                <c:formatCode>General</c:formatCode>
                <c:ptCount val="3"/>
                <c:pt idx="0">
                  <c:v>1</c:v>
                </c:pt>
                <c:pt idx="1">
                  <c:v>0.96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06-2540-A5C0-72CC0F395C87}"/>
            </c:ext>
          </c:extLst>
        </c:ser>
        <c:ser>
          <c:idx val="1"/>
          <c:order val="1"/>
          <c:tx>
            <c:v>Throttle mcf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Sheet1!$A$12:$C$12</c:f>
              <c:strCache>
                <c:ptCount val="3"/>
                <c:pt idx="0">
                  <c:v>mcf</c:v>
                </c:pt>
                <c:pt idx="1">
                  <c:v>gromacs</c:v>
                </c:pt>
                <c:pt idx="2">
                  <c:v>system</c:v>
                </c:pt>
              </c:strCache>
            </c:strRef>
          </c:cat>
          <c:val>
            <c:numRef>
              <c:f>Sheet1!$A$14:$C$14</c:f>
              <c:numCache>
                <c:formatCode>General</c:formatCode>
                <c:ptCount val="3"/>
                <c:pt idx="0">
                  <c:v>1.05</c:v>
                </c:pt>
                <c:pt idx="1">
                  <c:v>1.1399999999999999</c:v>
                </c:pt>
                <c:pt idx="2">
                  <c:v>1.0900000000000001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06-2540-A5C0-72CC0F395C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7238640"/>
        <c:axId val="-77234656"/>
      </c:barChart>
      <c:catAx>
        <c:axId val="-772386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7234656"/>
        <c:crosses val="autoZero"/>
        <c:auto val="1"/>
        <c:lblAlgn val="ctr"/>
        <c:lblOffset val="100"/>
        <c:noMultiLvlLbl val="0"/>
      </c:catAx>
      <c:valAx>
        <c:axId val="-77234656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Normalized Performance</a:t>
                </a:r>
              </a:p>
            </c:rich>
          </c:tx>
          <c:layout>
            <c:manualLayout>
              <c:xMode val="edge"/>
              <c:yMode val="edge"/>
              <c:x val="1.14596222347207E-2"/>
              <c:y val="0.141443194600675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72386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912706224222003"/>
          <c:y val="0.28106074240719903"/>
          <c:w val="0.242919704481384"/>
          <c:h val="0.21395356945695401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3903063799717"/>
          <c:y val="4.0475337739973097E-2"/>
          <c:w val="0.80008720221447704"/>
          <c:h val="0.76389799036314499"/>
        </c:manualLayout>
      </c:layout>
      <c:lineChart>
        <c:grouping val="standard"/>
        <c:varyColors val="0"/>
        <c:ser>
          <c:idx val="0"/>
          <c:order val="0"/>
          <c:tx>
            <c:v>Workload 1</c:v>
          </c:tx>
          <c:spPr>
            <a:ln w="44450"/>
          </c:spPr>
          <c:marker>
            <c:symbol val="none"/>
          </c:marker>
          <c:cat>
            <c:numRef>
              <c:f>'throttle_sweep.dat'!$A$1:$A$11</c:f>
              <c:numCache>
                <c:formatCode>General</c:formatCode>
                <c:ptCount val="11"/>
                <c:pt idx="0">
                  <c:v>80</c:v>
                </c:pt>
                <c:pt idx="1">
                  <c:v>82</c:v>
                </c:pt>
                <c:pt idx="2">
                  <c:v>84</c:v>
                </c:pt>
                <c:pt idx="3">
                  <c:v>86</c:v>
                </c:pt>
                <c:pt idx="4">
                  <c:v>88</c:v>
                </c:pt>
                <c:pt idx="5">
                  <c:v>90</c:v>
                </c:pt>
                <c:pt idx="6">
                  <c:v>92</c:v>
                </c:pt>
                <c:pt idx="7">
                  <c:v>94</c:v>
                </c:pt>
                <c:pt idx="8">
                  <c:v>96</c:v>
                </c:pt>
                <c:pt idx="9">
                  <c:v>98</c:v>
                </c:pt>
                <c:pt idx="10">
                  <c:v>100</c:v>
                </c:pt>
              </c:numCache>
            </c:numRef>
          </c:cat>
          <c:val>
            <c:numRef>
              <c:f>'throttle_sweep.dat'!$B$1:$B$11</c:f>
              <c:numCache>
                <c:formatCode>General</c:formatCode>
                <c:ptCount val="11"/>
                <c:pt idx="0">
                  <c:v>9.6783283309999977</c:v>
                </c:pt>
                <c:pt idx="1">
                  <c:v>9.6962072240000001</c:v>
                </c:pt>
                <c:pt idx="2">
                  <c:v>9.7272913639999725</c:v>
                </c:pt>
                <c:pt idx="3">
                  <c:v>9.7829403389999996</c:v>
                </c:pt>
                <c:pt idx="4">
                  <c:v>9.8606895849999994</c:v>
                </c:pt>
                <c:pt idx="5">
                  <c:v>9.9987282729999993</c:v>
                </c:pt>
                <c:pt idx="6">
                  <c:v>10.2860245</c:v>
                </c:pt>
                <c:pt idx="7">
                  <c:v>10.71299647</c:v>
                </c:pt>
                <c:pt idx="8">
                  <c:v>9.5420837590000005</c:v>
                </c:pt>
                <c:pt idx="9">
                  <c:v>7.5360580319999997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D9-4E4A-94B1-4F96C88D9DE9}"/>
            </c:ext>
          </c:extLst>
        </c:ser>
        <c:ser>
          <c:idx val="1"/>
          <c:order val="1"/>
          <c:tx>
            <c:v>Workload 2</c:v>
          </c:tx>
          <c:spPr>
            <a:ln w="44450"/>
          </c:spPr>
          <c:marker>
            <c:symbol val="none"/>
          </c:marker>
          <c:cat>
            <c:numRef>
              <c:f>'throttle_sweep.dat'!$A$1:$A$11</c:f>
              <c:numCache>
                <c:formatCode>General</c:formatCode>
                <c:ptCount val="11"/>
                <c:pt idx="0">
                  <c:v>80</c:v>
                </c:pt>
                <c:pt idx="1">
                  <c:v>82</c:v>
                </c:pt>
                <c:pt idx="2">
                  <c:v>84</c:v>
                </c:pt>
                <c:pt idx="3">
                  <c:v>86</c:v>
                </c:pt>
                <c:pt idx="4">
                  <c:v>88</c:v>
                </c:pt>
                <c:pt idx="5">
                  <c:v>90</c:v>
                </c:pt>
                <c:pt idx="6">
                  <c:v>92</c:v>
                </c:pt>
                <c:pt idx="7">
                  <c:v>94</c:v>
                </c:pt>
                <c:pt idx="8">
                  <c:v>96</c:v>
                </c:pt>
                <c:pt idx="9">
                  <c:v>98</c:v>
                </c:pt>
                <c:pt idx="10">
                  <c:v>100</c:v>
                </c:pt>
              </c:numCache>
            </c:numRef>
          </c:cat>
          <c:val>
            <c:numRef>
              <c:f>'throttle_sweep.dat'!$C$1:$C$11</c:f>
              <c:numCache>
                <c:formatCode>General</c:formatCode>
                <c:ptCount val="11"/>
                <c:pt idx="0">
                  <c:v>10.31981989</c:v>
                </c:pt>
                <c:pt idx="1">
                  <c:v>10.349722890000001</c:v>
                </c:pt>
                <c:pt idx="2">
                  <c:v>10.39352343</c:v>
                </c:pt>
                <c:pt idx="3">
                  <c:v>10.463218400000001</c:v>
                </c:pt>
                <c:pt idx="4">
                  <c:v>10.608771129999999</c:v>
                </c:pt>
                <c:pt idx="5">
                  <c:v>10.843221229999999</c:v>
                </c:pt>
                <c:pt idx="6">
                  <c:v>11.15229991</c:v>
                </c:pt>
                <c:pt idx="7">
                  <c:v>10.98587474</c:v>
                </c:pt>
                <c:pt idx="8">
                  <c:v>9.6724193469999999</c:v>
                </c:pt>
                <c:pt idx="9">
                  <c:v>7.6214267079999853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D9-4E4A-94B1-4F96C88D9DE9}"/>
            </c:ext>
          </c:extLst>
        </c:ser>
        <c:ser>
          <c:idx val="2"/>
          <c:order val="2"/>
          <c:tx>
            <c:v>Workload 3</c:v>
          </c:tx>
          <c:spPr>
            <a:ln w="44450"/>
          </c:spPr>
          <c:marker>
            <c:symbol val="none"/>
          </c:marker>
          <c:cat>
            <c:numRef>
              <c:f>'throttle_sweep.dat'!$A$1:$A$11</c:f>
              <c:numCache>
                <c:formatCode>General</c:formatCode>
                <c:ptCount val="11"/>
                <c:pt idx="0">
                  <c:v>80</c:v>
                </c:pt>
                <c:pt idx="1">
                  <c:v>82</c:v>
                </c:pt>
                <c:pt idx="2">
                  <c:v>84</c:v>
                </c:pt>
                <c:pt idx="3">
                  <c:v>86</c:v>
                </c:pt>
                <c:pt idx="4">
                  <c:v>88</c:v>
                </c:pt>
                <c:pt idx="5">
                  <c:v>90</c:v>
                </c:pt>
                <c:pt idx="6">
                  <c:v>92</c:v>
                </c:pt>
                <c:pt idx="7">
                  <c:v>94</c:v>
                </c:pt>
                <c:pt idx="8">
                  <c:v>96</c:v>
                </c:pt>
                <c:pt idx="9">
                  <c:v>98</c:v>
                </c:pt>
                <c:pt idx="10">
                  <c:v>100</c:v>
                </c:pt>
              </c:numCache>
            </c:numRef>
          </c:cat>
          <c:val>
            <c:numRef>
              <c:f>'throttle_sweep.dat'!$D$1:$D$11</c:f>
              <c:numCache>
                <c:formatCode>General</c:formatCode>
                <c:ptCount val="11"/>
                <c:pt idx="0">
                  <c:v>14.55018911</c:v>
                </c:pt>
                <c:pt idx="1">
                  <c:v>14.583690280000001</c:v>
                </c:pt>
                <c:pt idx="2">
                  <c:v>14.656475260000001</c:v>
                </c:pt>
                <c:pt idx="3">
                  <c:v>14.787207670000001</c:v>
                </c:pt>
                <c:pt idx="4">
                  <c:v>15.007621090000001</c:v>
                </c:pt>
                <c:pt idx="5">
                  <c:v>15.25560971</c:v>
                </c:pt>
                <c:pt idx="6">
                  <c:v>15.192748229999999</c:v>
                </c:pt>
                <c:pt idx="7">
                  <c:v>14.4138926</c:v>
                </c:pt>
                <c:pt idx="8">
                  <c:v>12.87677279</c:v>
                </c:pt>
                <c:pt idx="9">
                  <c:v>10.76846505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D9-4E4A-94B1-4F96C88D9D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7047872"/>
        <c:axId val="-77040432"/>
      </c:lineChart>
      <c:catAx>
        <c:axId val="-7704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Throttling Rate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7040432"/>
        <c:crosses val="autoZero"/>
        <c:auto val="1"/>
        <c:lblAlgn val="ctr"/>
        <c:lblOffset val="100"/>
        <c:noMultiLvlLbl val="0"/>
      </c:catAx>
      <c:valAx>
        <c:axId val="-77040432"/>
        <c:scaling>
          <c:orientation val="minMax"/>
          <c:min val="6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Performance </a:t>
                </a:r>
              </a:p>
              <a:p>
                <a:pPr>
                  <a:defRPr sz="2000"/>
                </a:pPr>
                <a:r>
                  <a:rPr lang="en-US" sz="2000"/>
                  <a:t>(Weighted Speedup)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70478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9018487443168"/>
          <c:y val="0.56484686802209405"/>
          <c:w val="0.24845510164887899"/>
          <c:h val="0.231335762134211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887276548201699"/>
          <c:y val="5.0925925925925902E-2"/>
          <c:w val="0.81426872738880596"/>
          <c:h val="0.74712295578437304"/>
        </c:manualLayout>
      </c:layout>
      <c:barChart>
        <c:barDir val="col"/>
        <c:grouping val="clustered"/>
        <c:varyColors val="0"/>
        <c:ser>
          <c:idx val="0"/>
          <c:order val="0"/>
          <c:tx>
            <c:v>BLESS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39.512310785799997</c:v>
                </c:pt>
                <c:pt idx="1">
                  <c:v>38.9302577132</c:v>
                </c:pt>
                <c:pt idx="2">
                  <c:v>25.2613819655</c:v>
                </c:pt>
                <c:pt idx="3">
                  <c:v>15.094555554599999</c:v>
                </c:pt>
                <c:pt idx="4">
                  <c:v>29.21274738169998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3B-4D41-9BAB-0947545B341E}"/>
            </c:ext>
          </c:extLst>
        </c:ser>
        <c:ser>
          <c:idx val="1"/>
          <c:order val="1"/>
          <c:tx>
            <c:v>Hetero.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Sheet1!$I$2:$I$6</c:f>
              <c:numCache>
                <c:formatCode>General</c:formatCode>
                <c:ptCount val="5"/>
                <c:pt idx="0">
                  <c:v>40.578581886099997</c:v>
                </c:pt>
                <c:pt idx="1">
                  <c:v>40.113458744399999</c:v>
                </c:pt>
                <c:pt idx="2">
                  <c:v>26.125752635200001</c:v>
                </c:pt>
                <c:pt idx="3">
                  <c:v>15.321892765999999</c:v>
                </c:pt>
                <c:pt idx="4">
                  <c:v>30.034349024200001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3B-4D41-9BAB-0947545B341E}"/>
            </c:ext>
          </c:extLst>
        </c:ser>
        <c:ser>
          <c:idx val="2"/>
          <c:order val="2"/>
          <c:tx>
            <c:v>HAT</c:v>
          </c:tx>
          <c:spPr>
            <a:solidFill>
              <a:srgbClr val="55D66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Sheet1!$J$2:$J$6</c:f>
              <c:numCache>
                <c:formatCode>General</c:formatCode>
                <c:ptCount val="5"/>
                <c:pt idx="0">
                  <c:v>43.252224440100001</c:v>
                </c:pt>
                <c:pt idx="1">
                  <c:v>43.397391330700003</c:v>
                </c:pt>
                <c:pt idx="2">
                  <c:v>28.114349810499998</c:v>
                </c:pt>
                <c:pt idx="3">
                  <c:v>16.3916802852</c:v>
                </c:pt>
                <c:pt idx="4">
                  <c:v>32.251388327800001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3B-4D41-9BAB-0947545B34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6639744"/>
        <c:axId val="-76632384"/>
      </c:barChart>
      <c:catAx>
        <c:axId val="-76639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Workload Categories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6632384"/>
        <c:crosses val="autoZero"/>
        <c:auto val="1"/>
        <c:lblAlgn val="ctr"/>
        <c:lblOffset val="100"/>
        <c:noMultiLvlLbl val="0"/>
      </c:catAx>
      <c:valAx>
        <c:axId val="-766323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Weighted</a:t>
                </a:r>
                <a:r>
                  <a:rPr lang="en-US" sz="2000" baseline="0"/>
                  <a:t> Speedup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1.54716664515296E-2"/>
              <c:y val="0.126638885523924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66397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3675728878484805"/>
          <c:y val="5.8643246517262299E-2"/>
          <c:w val="0.13624348265588401"/>
          <c:h val="0.25611096305269498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887276548201699"/>
          <c:y val="5.0925925925925902E-2"/>
          <c:w val="0.81426872738880596"/>
          <c:h val="0.74712295578437304"/>
        </c:manualLayout>
      </c:layout>
      <c:barChart>
        <c:barDir val="col"/>
        <c:grouping val="clustered"/>
        <c:varyColors val="0"/>
        <c:ser>
          <c:idx val="0"/>
          <c:order val="0"/>
          <c:tx>
            <c:v>Buffered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Sheet1!$S$2:$S$6</c:f>
              <c:numCache>
                <c:formatCode>General</c:formatCode>
                <c:ptCount val="5"/>
                <c:pt idx="0">
                  <c:v>43.4324375387</c:v>
                </c:pt>
                <c:pt idx="1">
                  <c:v>42.859888461099757</c:v>
                </c:pt>
                <c:pt idx="2">
                  <c:v>30.7186888329</c:v>
                </c:pt>
                <c:pt idx="3">
                  <c:v>20.707847054599998</c:v>
                </c:pt>
                <c:pt idx="4">
                  <c:v>33.865293906700003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B1-7248-ADBC-1E39DEA52F61}"/>
            </c:ext>
          </c:extLst>
        </c:ser>
        <c:ser>
          <c:idx val="1"/>
          <c:order val="1"/>
          <c:tx>
            <c:v>Self-Tuned</c:v>
          </c:tx>
          <c:spPr>
            <a:solidFill>
              <a:srgbClr val="70CDD7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Sheet1!$T$2:$T$6</c:f>
              <c:numCache>
                <c:formatCode>General</c:formatCode>
                <c:ptCount val="5"/>
                <c:pt idx="0">
                  <c:v>43.317314709100003</c:v>
                </c:pt>
                <c:pt idx="1">
                  <c:v>42.766456463300003</c:v>
                </c:pt>
                <c:pt idx="2">
                  <c:v>29.921291350699999</c:v>
                </c:pt>
                <c:pt idx="3">
                  <c:v>20.453955841599999</c:v>
                </c:pt>
                <c:pt idx="4">
                  <c:v>33.555496319200003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B1-7248-ADBC-1E39DEA52F61}"/>
            </c:ext>
          </c:extLst>
        </c:ser>
        <c:ser>
          <c:idx val="2"/>
          <c:order val="2"/>
          <c:tx>
            <c:v>Hetero.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Sheet1!$V$2:$V$6</c:f>
              <c:numCache>
                <c:formatCode>General</c:formatCode>
                <c:ptCount val="5"/>
                <c:pt idx="0">
                  <c:v>43.704363844</c:v>
                </c:pt>
                <c:pt idx="1">
                  <c:v>43.0610492271</c:v>
                </c:pt>
                <c:pt idx="2">
                  <c:v>30.692753658800001</c:v>
                </c:pt>
                <c:pt idx="3">
                  <c:v>20.957721889199998</c:v>
                </c:pt>
                <c:pt idx="4">
                  <c:v>34.036693922700003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B1-7248-ADBC-1E39DEA52F61}"/>
            </c:ext>
          </c:extLst>
        </c:ser>
        <c:ser>
          <c:idx val="3"/>
          <c:order val="3"/>
          <c:tx>
            <c:v>HAT</c:v>
          </c:tx>
          <c:spPr>
            <a:solidFill>
              <a:srgbClr val="55D660"/>
            </a:solidFill>
            <a:ln>
              <a:solidFill>
                <a:schemeClr val="tx1"/>
              </a:solidFill>
            </a:ln>
          </c:spPr>
          <c:invertIfNegative val="0"/>
          <c:val>
            <c:numRef>
              <c:f>Sheet1!$U$2:$U$6</c:f>
              <c:numCache>
                <c:formatCode>General</c:formatCode>
                <c:ptCount val="5"/>
                <c:pt idx="0">
                  <c:v>44.8544359992</c:v>
                </c:pt>
                <c:pt idx="1">
                  <c:v>44.857136692300003</c:v>
                </c:pt>
                <c:pt idx="2">
                  <c:v>32.387396767299862</c:v>
                </c:pt>
                <c:pt idx="3">
                  <c:v>20.994552536800001</c:v>
                </c:pt>
                <c:pt idx="4">
                  <c:v>35.186931638200001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B1-7248-ADBC-1E39DEA52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8003648"/>
        <c:axId val="-76572784"/>
      </c:barChart>
      <c:catAx>
        <c:axId val="-1180036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Workload Categories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6572784"/>
        <c:crosses val="autoZero"/>
        <c:auto val="1"/>
        <c:lblAlgn val="ctr"/>
        <c:lblOffset val="100"/>
        <c:noMultiLvlLbl val="0"/>
      </c:catAx>
      <c:valAx>
        <c:axId val="-765727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Weighted</a:t>
                </a:r>
                <a:r>
                  <a:rPr lang="en-US" sz="2000" baseline="0"/>
                  <a:t> Speedup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1.54716664515296E-2"/>
              <c:y val="0.126638885523924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180036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2155458608214498"/>
          <c:y val="6.1720169594185303E-2"/>
          <c:w val="0.17335949138114501"/>
          <c:h val="0.34148128407026002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5186707593754198"/>
          <c:y val="0.14168770570345399"/>
          <c:w val="0.68446976349162902"/>
          <c:h val="0.74113194184060305"/>
        </c:manualLayout>
      </c:layout>
      <c:barChart>
        <c:barDir val="col"/>
        <c:grouping val="clustered"/>
        <c:varyColors val="0"/>
        <c:ser>
          <c:idx val="0"/>
          <c:order val="0"/>
          <c:tx>
            <c:v>BLESS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Sheet1!$N$108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25-DE4B-A5ED-1EC09E293627}"/>
            </c:ext>
          </c:extLst>
        </c:ser>
        <c:ser>
          <c:idx val="2"/>
          <c:order val="1"/>
          <c:tx>
            <c:v>Hetero.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Sheet1!$P$108</c:f>
              <c:numCache>
                <c:formatCode>General</c:formatCode>
                <c:ptCount val="1"/>
                <c:pt idx="0">
                  <c:v>1.117588057320164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25-DE4B-A5ED-1EC09E293627}"/>
            </c:ext>
          </c:extLst>
        </c:ser>
        <c:ser>
          <c:idx val="3"/>
          <c:order val="2"/>
          <c:tx>
            <c:v>HAT</c:v>
          </c:tx>
          <c:spPr>
            <a:solidFill>
              <a:srgbClr val="55D66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Sheet1!$O$108</c:f>
              <c:numCache>
                <c:formatCode>General</c:formatCode>
                <c:ptCount val="1"/>
                <c:pt idx="0">
                  <c:v>0.85144062519574304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25-DE4B-A5ED-1EC09E293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7906528"/>
        <c:axId val="-117902352"/>
      </c:barChart>
      <c:catAx>
        <c:axId val="-1179065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17902352"/>
        <c:crosses val="autoZero"/>
        <c:auto val="1"/>
        <c:lblAlgn val="ctr"/>
        <c:lblOffset val="100"/>
        <c:noMultiLvlLbl val="0"/>
      </c:catAx>
      <c:valAx>
        <c:axId val="-11790235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Normalized Maximum</a:t>
                </a:r>
                <a:r>
                  <a:rPr lang="en-US" sz="2000" baseline="0"/>
                  <a:t> Slowdwon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1.54716664515296E-2"/>
              <c:y val="0.12663888552392499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179065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1889686583294701"/>
          <c:y val="1.5710536182977099E-3"/>
          <c:w val="0.55840273143823105"/>
          <c:h val="0.124250718660167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5885946074922"/>
          <c:y val="0.165524337866858"/>
          <c:w val="0.65706218238677605"/>
          <c:h val="0.70828680505845898"/>
        </c:manualLayout>
      </c:layout>
      <c:barChart>
        <c:barDir val="col"/>
        <c:grouping val="clustered"/>
        <c:varyColors val="0"/>
        <c:ser>
          <c:idx val="0"/>
          <c:order val="0"/>
          <c:tx>
            <c:v>Buffered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Sheet1!$Q$109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1-BC49-8C1A-AEBA0E8B5E13}"/>
            </c:ext>
          </c:extLst>
        </c:ser>
        <c:ser>
          <c:idx val="1"/>
          <c:order val="1"/>
          <c:tx>
            <c:v>Self-Tuned</c:v>
          </c:tx>
          <c:spPr>
            <a:solidFill>
              <a:srgbClr val="70CDD7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Sheet1!$T$109</c:f>
              <c:numCache>
                <c:formatCode>General</c:formatCode>
                <c:ptCount val="1"/>
                <c:pt idx="0">
                  <c:v>1.006587086152043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01-BC49-8C1A-AEBA0E8B5E13}"/>
            </c:ext>
          </c:extLst>
        </c:ser>
        <c:ser>
          <c:idx val="2"/>
          <c:order val="2"/>
          <c:tx>
            <c:v>Hetero.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Sheet1!$S$109</c:f>
              <c:numCache>
                <c:formatCode>General</c:formatCode>
                <c:ptCount val="1"/>
                <c:pt idx="0">
                  <c:v>0.99669714039593604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01-BC49-8C1A-AEBA0E8B5E13}"/>
            </c:ext>
          </c:extLst>
        </c:ser>
        <c:ser>
          <c:idx val="3"/>
          <c:order val="3"/>
          <c:tx>
            <c:v>HAT</c:v>
          </c:tx>
          <c:spPr>
            <a:solidFill>
              <a:srgbClr val="55D66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Sheet1!$R$109</c:f>
              <c:numCache>
                <c:formatCode>General</c:formatCode>
                <c:ptCount val="1"/>
                <c:pt idx="0">
                  <c:v>0.95261438180293501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B01-BC49-8C1A-AEBA0E8B5E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7706592"/>
        <c:axId val="-64929344"/>
      </c:barChart>
      <c:catAx>
        <c:axId val="-117706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64929344"/>
        <c:crosses val="autoZero"/>
        <c:auto val="1"/>
        <c:lblAlgn val="ctr"/>
        <c:lblOffset val="100"/>
        <c:noMultiLvlLbl val="0"/>
      </c:catAx>
      <c:valAx>
        <c:axId val="-64929344"/>
        <c:scaling>
          <c:orientation val="minMax"/>
          <c:min val="0"/>
        </c:scaling>
        <c:delete val="0"/>
        <c:axPos val="l"/>
        <c:majorGridlines/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177065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4342018611310001"/>
          <c:y val="1.6144231971003599E-2"/>
          <c:w val="0.69154139823431104"/>
          <c:h val="0.127195558888472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850858179244401"/>
          <c:y val="0.123374313850455"/>
          <c:w val="0.61337477552148101"/>
          <c:h val="0.75593306058674803"/>
        </c:manualLayout>
      </c:layout>
      <c:barChart>
        <c:barDir val="col"/>
        <c:grouping val="clustered"/>
        <c:varyColors val="0"/>
        <c:ser>
          <c:idx val="0"/>
          <c:order val="0"/>
          <c:tx>
            <c:v>Baseline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Sheet1!$Y$78:$Z$78</c:f>
              <c:strCache>
                <c:ptCount val="2"/>
                <c:pt idx="0">
                  <c:v>BLESS</c:v>
                </c:pt>
                <c:pt idx="1">
                  <c:v>Buffered</c:v>
                </c:pt>
              </c:strCache>
            </c:strRef>
          </c:cat>
          <c:val>
            <c:numRef>
              <c:f>Sheet1!$Y$73:$Y$74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B9-A54B-B828-A194D718C409}"/>
            </c:ext>
          </c:extLst>
        </c:ser>
        <c:ser>
          <c:idx val="1"/>
          <c:order val="1"/>
          <c:tx>
            <c:v>HAT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Sheet1!$Y$78:$Z$78</c:f>
              <c:strCache>
                <c:ptCount val="2"/>
                <c:pt idx="0">
                  <c:v>BLESS</c:v>
                </c:pt>
                <c:pt idx="1">
                  <c:v>Buffered</c:v>
                </c:pt>
              </c:strCache>
            </c:strRef>
          </c:cat>
          <c:val>
            <c:numRef>
              <c:f>Sheet1!$Z$73:$Z$74</c:f>
              <c:numCache>
                <c:formatCode>General</c:formatCode>
                <c:ptCount val="2"/>
                <c:pt idx="0">
                  <c:v>1.085</c:v>
                </c:pt>
                <c:pt idx="1">
                  <c:v>1.05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B9-A54B-B828-A194D718C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64933552"/>
        <c:axId val="-117758176"/>
      </c:barChart>
      <c:catAx>
        <c:axId val="-64933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17758176"/>
        <c:crosses val="autoZero"/>
        <c:auto val="1"/>
        <c:lblAlgn val="ctr"/>
        <c:lblOffset val="100"/>
        <c:noMultiLvlLbl val="0"/>
      </c:catAx>
      <c:valAx>
        <c:axId val="-117758176"/>
        <c:scaling>
          <c:orientation val="minMax"/>
          <c:max val="1.2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200"/>
                </a:pPr>
                <a:r>
                  <a:rPr lang="en-US" sz="2200"/>
                  <a:t>Normalized Perf.</a:t>
                </a:r>
                <a:r>
                  <a:rPr lang="en-US" sz="2200" baseline="0"/>
                  <a:t> per Wat</a:t>
                </a:r>
                <a:endParaRPr lang="en-US" sz="2200"/>
              </a:p>
            </c:rich>
          </c:tx>
          <c:layout>
            <c:manualLayout>
              <c:xMode val="edge"/>
              <c:yMode val="edge"/>
              <c:x val="5.5594557259290002E-2"/>
              <c:y val="0.180103524663874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64933552"/>
        <c:crosses val="autoZero"/>
        <c:crossBetween val="between"/>
        <c:majorUnit val="0.2"/>
      </c:valAx>
    </c:plotArea>
    <c:legend>
      <c:legendPos val="r"/>
      <c:layout>
        <c:manualLayout>
          <c:xMode val="edge"/>
          <c:yMode val="edge"/>
          <c:x val="0.83942795966293704"/>
          <c:y val="0.34837124119930701"/>
          <c:w val="0.14829824561403501"/>
          <c:h val="0.20116377514092099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9889022024421"/>
          <c:y val="5.7003062117235402E-2"/>
          <c:w val="0.67399146795897602"/>
          <c:h val="0.83250612423447101"/>
        </c:manualLayout>
      </c:layout>
      <c:lineChart>
        <c:grouping val="standard"/>
        <c:varyColors val="0"/>
        <c:ser>
          <c:idx val="1"/>
          <c:order val="0"/>
          <c:tx>
            <c:strRef>
              <c:f>Data!$A$21</c:f>
              <c:strCache>
                <c:ptCount val="1"/>
                <c:pt idx="0">
                  <c:v>Gems</c:v>
                </c:pt>
              </c:strCache>
            </c:strRef>
          </c:tx>
          <c:marker>
            <c:symbol val="squar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Data!$B$21:$L$21</c:f>
              <c:numCache>
                <c:formatCode>0.00</c:formatCode>
                <c:ptCount val="11"/>
                <c:pt idx="0">
                  <c:v>7.7700000000000014</c:v>
                </c:pt>
                <c:pt idx="1">
                  <c:v>11.03</c:v>
                </c:pt>
                <c:pt idx="2">
                  <c:v>17.64</c:v>
                </c:pt>
                <c:pt idx="3">
                  <c:v>26.5</c:v>
                </c:pt>
                <c:pt idx="4">
                  <c:v>33.620000000000012</c:v>
                </c:pt>
                <c:pt idx="5">
                  <c:v>40.14</c:v>
                </c:pt>
                <c:pt idx="6">
                  <c:v>45.64</c:v>
                </c:pt>
                <c:pt idx="7">
                  <c:v>50.6</c:v>
                </c:pt>
                <c:pt idx="8">
                  <c:v>55.660000000000011</c:v>
                </c:pt>
                <c:pt idx="9">
                  <c:v>60.53</c:v>
                </c:pt>
                <c:pt idx="10">
                  <c:v>64.679999999999978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66-1E4B-A25D-AC839DA5B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78322016"/>
        <c:axId val="-1578314192"/>
      </c:lineChart>
      <c:catAx>
        <c:axId val="-1578322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b="0">
                    <a:latin typeface="Arial" pitchFamily="34" charset="0"/>
                    <a:cs typeface="Arial" pitchFamily="34" charset="0"/>
                  </a:rPr>
                  <a:t>Slack</a:t>
                </a:r>
                <a:r>
                  <a:rPr lang="en-US" sz="1600" b="0" baseline="0">
                    <a:latin typeface="Arial" pitchFamily="34" charset="0"/>
                    <a:cs typeface="Arial" pitchFamily="34" charset="0"/>
                  </a:rPr>
                  <a:t> in cycles</a:t>
                </a:r>
                <a:endParaRPr lang="en-US" sz="1600" b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78314192"/>
        <c:crosses val="autoZero"/>
        <c:auto val="1"/>
        <c:lblAlgn val="ctr"/>
        <c:lblOffset val="100"/>
        <c:noMultiLvlLbl val="0"/>
      </c:catAx>
      <c:valAx>
        <c:axId val="-1578314192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 b="0">
                    <a:latin typeface="Arial" pitchFamily="34" charset="0"/>
                    <a:cs typeface="Arial" pitchFamily="34" charset="0"/>
                  </a:defRPr>
                </a:pPr>
                <a:r>
                  <a:rPr lang="en-US" sz="1600" b="0" baseline="0" dirty="0">
                    <a:latin typeface="Arial" pitchFamily="34" charset="0"/>
                    <a:cs typeface="Arial" pitchFamily="34" charset="0"/>
                  </a:rPr>
                  <a:t>Percentage of all Packets (%)</a:t>
                </a:r>
                <a:endParaRPr lang="en-US" sz="1600" b="0" dirty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78322016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81409715089961598"/>
          <c:y val="2.0953193350831099E-2"/>
          <c:w val="0.18158932163028699"/>
          <c:h val="0.96646126911980601"/>
        </c:manualLayout>
      </c:layout>
      <c:overlay val="0"/>
      <c:txPr>
        <a:bodyPr/>
        <a:lstStyle/>
        <a:p>
          <a:pPr>
            <a:defRPr sz="13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787617483643301"/>
          <c:y val="3.4780937357465402E-2"/>
          <c:w val="0.67399146795897602"/>
          <c:h val="0.83250612423447101"/>
        </c:manualLayout>
      </c:layout>
      <c:lineChart>
        <c:grouping val="standard"/>
        <c:varyColors val="0"/>
        <c:ser>
          <c:idx val="1"/>
          <c:order val="0"/>
          <c:tx>
            <c:strRef>
              <c:f>Data!$A$21</c:f>
              <c:strCache>
                <c:ptCount val="1"/>
                <c:pt idx="0">
                  <c:v>Gems</c:v>
                </c:pt>
              </c:strCache>
            </c:strRef>
          </c:tx>
          <c:marker>
            <c:symbol val="squar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Data!$B$21:$L$21</c:f>
              <c:numCache>
                <c:formatCode>0.00</c:formatCode>
                <c:ptCount val="11"/>
                <c:pt idx="0">
                  <c:v>7.7700000000000014</c:v>
                </c:pt>
                <c:pt idx="1">
                  <c:v>11.03</c:v>
                </c:pt>
                <c:pt idx="2">
                  <c:v>17.64</c:v>
                </c:pt>
                <c:pt idx="3">
                  <c:v>26.5</c:v>
                </c:pt>
                <c:pt idx="4">
                  <c:v>33.620000000000012</c:v>
                </c:pt>
                <c:pt idx="5">
                  <c:v>40.14</c:v>
                </c:pt>
                <c:pt idx="6">
                  <c:v>45.64</c:v>
                </c:pt>
                <c:pt idx="7">
                  <c:v>50.6</c:v>
                </c:pt>
                <c:pt idx="8">
                  <c:v>55.660000000000011</c:v>
                </c:pt>
                <c:pt idx="9">
                  <c:v>60.53</c:v>
                </c:pt>
                <c:pt idx="10">
                  <c:v>64.679999999999978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6-6648-8AEC-27F02EC102E9}"/>
            </c:ext>
          </c:extLst>
        </c:ser>
        <c:ser>
          <c:idx val="12"/>
          <c:order val="1"/>
          <c:tx>
            <c:strRef>
              <c:f>Data!$A$33</c:f>
              <c:strCache>
                <c:ptCount val="1"/>
                <c:pt idx="0">
                  <c:v>art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Data!$B$33:$L$33</c:f>
              <c:numCache>
                <c:formatCode>0.00</c:formatCode>
                <c:ptCount val="11"/>
                <c:pt idx="0">
                  <c:v>67.34</c:v>
                </c:pt>
                <c:pt idx="1">
                  <c:v>78.350000000000009</c:v>
                </c:pt>
                <c:pt idx="2">
                  <c:v>86.470000000000013</c:v>
                </c:pt>
                <c:pt idx="3">
                  <c:v>91.15</c:v>
                </c:pt>
                <c:pt idx="4">
                  <c:v>93.690000000000012</c:v>
                </c:pt>
                <c:pt idx="5">
                  <c:v>95.300000000000011</c:v>
                </c:pt>
                <c:pt idx="6">
                  <c:v>96.4</c:v>
                </c:pt>
                <c:pt idx="7">
                  <c:v>97.210000000000022</c:v>
                </c:pt>
                <c:pt idx="8">
                  <c:v>97.890000000000015</c:v>
                </c:pt>
                <c:pt idx="9">
                  <c:v>98.490000000000023</c:v>
                </c:pt>
                <c:pt idx="10">
                  <c:v>98.960000000000022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A6-6648-8AEC-27F02EC102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78181312"/>
        <c:axId val="-1578173360"/>
      </c:lineChart>
      <c:catAx>
        <c:axId val="-1578181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b="0" dirty="0">
                    <a:latin typeface="Arial" pitchFamily="34" charset="0"/>
                    <a:cs typeface="Arial" pitchFamily="34" charset="0"/>
                  </a:rPr>
                  <a:t>Slack</a:t>
                </a:r>
                <a:r>
                  <a:rPr lang="en-US" sz="1600" b="0" baseline="0" dirty="0">
                    <a:latin typeface="Arial" pitchFamily="34" charset="0"/>
                    <a:cs typeface="Arial" pitchFamily="34" charset="0"/>
                  </a:rPr>
                  <a:t> in cycles</a:t>
                </a:r>
                <a:endParaRPr lang="en-US" sz="1600" b="0" dirty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78173360"/>
        <c:crosses val="autoZero"/>
        <c:auto val="1"/>
        <c:lblAlgn val="ctr"/>
        <c:lblOffset val="100"/>
        <c:noMultiLvlLbl val="0"/>
      </c:catAx>
      <c:valAx>
        <c:axId val="-1578173360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 b="0">
                    <a:latin typeface="Arial" pitchFamily="34" charset="0"/>
                    <a:cs typeface="Arial" pitchFamily="34" charset="0"/>
                  </a:defRPr>
                </a:pPr>
                <a:r>
                  <a:rPr lang="en-US" sz="1600" b="0" baseline="0" dirty="0">
                    <a:latin typeface="Arial" pitchFamily="34" charset="0"/>
                    <a:cs typeface="Arial" pitchFamily="34" charset="0"/>
                  </a:rPr>
                  <a:t>Percentage of all Packets (%)</a:t>
                </a:r>
                <a:endParaRPr lang="en-US" sz="1600" b="0" dirty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7818131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604567178560005"/>
          <c:y val="2.0953211796737901E-2"/>
          <c:w val="0.18158932163028699"/>
          <c:h val="0.96646126911980601"/>
        </c:manualLayout>
      </c:layout>
      <c:overlay val="0"/>
      <c:txPr>
        <a:bodyPr/>
        <a:lstStyle/>
        <a:p>
          <a:pPr>
            <a:defRPr sz="13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27699678901"/>
          <c:y val="7.7756648343485502E-2"/>
          <c:w val="0.84596574642829503"/>
          <c:h val="0.613067887790621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'Matlab-noMEMLAT'!$A$21</c:f>
              <c:strCache>
                <c:ptCount val="1"/>
                <c:pt idx="0">
                  <c:v>WeightedSpeedup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strRef>
              <c:f>'Matlab-noMEMLAT'!$B$7:$Z$7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'Matlab-noMEMLAT'!$B$21:$Z$21</c:f>
              <c:numCache>
                <c:formatCode>General</c:formatCode>
                <c:ptCount val="25"/>
                <c:pt idx="0">
                  <c:v>7.9909612348004364</c:v>
                </c:pt>
                <c:pt idx="1">
                  <c:v>7.9907483945915203</c:v>
                </c:pt>
                <c:pt idx="2">
                  <c:v>7.989240070550971</c:v>
                </c:pt>
                <c:pt idx="3">
                  <c:v>7.9789045820530724</c:v>
                </c:pt>
                <c:pt idx="4">
                  <c:v>7.9802017187173799</c:v>
                </c:pt>
                <c:pt idx="5">
                  <c:v>7.9918229314569711</c:v>
                </c:pt>
                <c:pt idx="6">
                  <c:v>7.9907440166069454</c:v>
                </c:pt>
                <c:pt idx="9">
                  <c:v>15.626836907152841</c:v>
                </c:pt>
                <c:pt idx="10">
                  <c:v>15.7797106779107</c:v>
                </c:pt>
                <c:pt idx="11">
                  <c:v>15.625287659776539</c:v>
                </c:pt>
                <c:pt idx="12">
                  <c:v>15.221617885403241</c:v>
                </c:pt>
                <c:pt idx="13">
                  <c:v>15.044158350387841</c:v>
                </c:pt>
                <c:pt idx="14">
                  <c:v>15.363755442338441</c:v>
                </c:pt>
                <c:pt idx="15">
                  <c:v>15.2072909791627</c:v>
                </c:pt>
                <c:pt idx="18">
                  <c:v>14.83088599242701</c:v>
                </c:pt>
                <c:pt idx="19">
                  <c:v>14.77523316066492</c:v>
                </c:pt>
                <c:pt idx="20">
                  <c:v>14.7081754140043</c:v>
                </c:pt>
                <c:pt idx="21">
                  <c:v>14.72060270419103</c:v>
                </c:pt>
                <c:pt idx="22">
                  <c:v>14.67742651673961</c:v>
                </c:pt>
                <c:pt idx="23">
                  <c:v>16.231713918608889</c:v>
                </c:pt>
                <c:pt idx="24">
                  <c:v>16.199195940929329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C-EE4A-8A0E-851A31649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overlap val="100"/>
        <c:axId val="-129302448"/>
        <c:axId val="-129298272"/>
      </c:barChart>
      <c:catAx>
        <c:axId val="-129302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129298272"/>
        <c:crosses val="autoZero"/>
        <c:auto val="1"/>
        <c:lblAlgn val="ctr"/>
        <c:lblOffset val="0"/>
        <c:noMultiLvlLbl val="0"/>
      </c:catAx>
      <c:valAx>
        <c:axId val="-129298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600" dirty="0"/>
                  <a:t>W-Speedup</a:t>
                </a:r>
              </a:p>
            </c:rich>
          </c:tx>
          <c:layout>
            <c:manualLayout>
              <c:xMode val="edge"/>
              <c:yMode val="edge"/>
              <c:x val="1.1453290737686901E-2"/>
              <c:y val="0.163942570147433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2930244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  <c:userShapes r:id="rId3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787617483643301"/>
          <c:y val="3.4780937357465402E-2"/>
          <c:w val="0.67399146795897602"/>
          <c:h val="0.83250612423447101"/>
        </c:manualLayout>
      </c:layout>
      <c:lineChart>
        <c:grouping val="standard"/>
        <c:varyColors val="0"/>
        <c:ser>
          <c:idx val="1"/>
          <c:order val="0"/>
          <c:tx>
            <c:strRef>
              <c:f>Data!$A$21</c:f>
              <c:strCache>
                <c:ptCount val="1"/>
                <c:pt idx="0">
                  <c:v>Gems</c:v>
                </c:pt>
              </c:strCache>
            </c:strRef>
          </c:tx>
          <c:marker>
            <c:symbol val="squar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Data!$B$21:$L$21</c:f>
              <c:numCache>
                <c:formatCode>0.00</c:formatCode>
                <c:ptCount val="11"/>
                <c:pt idx="0">
                  <c:v>7.7700000000000014</c:v>
                </c:pt>
                <c:pt idx="1">
                  <c:v>11.03</c:v>
                </c:pt>
                <c:pt idx="2">
                  <c:v>17.64</c:v>
                </c:pt>
                <c:pt idx="3">
                  <c:v>26.5</c:v>
                </c:pt>
                <c:pt idx="4">
                  <c:v>33.620000000000012</c:v>
                </c:pt>
                <c:pt idx="5">
                  <c:v>40.14</c:v>
                </c:pt>
                <c:pt idx="6">
                  <c:v>45.64</c:v>
                </c:pt>
                <c:pt idx="7">
                  <c:v>50.6</c:v>
                </c:pt>
                <c:pt idx="8">
                  <c:v>55.660000000000011</c:v>
                </c:pt>
                <c:pt idx="9">
                  <c:v>60.53</c:v>
                </c:pt>
                <c:pt idx="10">
                  <c:v>64.679999999999978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5F-E44D-BF9B-53C0DC167F6D}"/>
            </c:ext>
          </c:extLst>
        </c:ser>
        <c:ser>
          <c:idx val="0"/>
          <c:order val="1"/>
          <c:tx>
            <c:strRef>
              <c:f>Data!$A$22</c:f>
              <c:strCache>
                <c:ptCount val="1"/>
                <c:pt idx="0">
                  <c:v>omnet</c:v>
                </c:pt>
              </c:strCache>
            </c:strRef>
          </c:tx>
          <c:marker>
            <c:symbol val="diamond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Data!$B$22:$L$22</c:f>
              <c:numCache>
                <c:formatCode>0.00</c:formatCode>
                <c:ptCount val="11"/>
                <c:pt idx="0">
                  <c:v>18.260000000000002</c:v>
                </c:pt>
                <c:pt idx="1">
                  <c:v>22.6</c:v>
                </c:pt>
                <c:pt idx="2">
                  <c:v>27.38</c:v>
                </c:pt>
                <c:pt idx="3">
                  <c:v>31.830000000000009</c:v>
                </c:pt>
                <c:pt idx="4">
                  <c:v>35.94</c:v>
                </c:pt>
                <c:pt idx="5">
                  <c:v>39.760000000000012</c:v>
                </c:pt>
                <c:pt idx="6">
                  <c:v>43.34</c:v>
                </c:pt>
                <c:pt idx="7">
                  <c:v>46.760000000000012</c:v>
                </c:pt>
                <c:pt idx="8">
                  <c:v>50.070000000000007</c:v>
                </c:pt>
                <c:pt idx="9">
                  <c:v>53.290000000000013</c:v>
                </c:pt>
                <c:pt idx="10">
                  <c:v>56.34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5F-E44D-BF9B-53C0DC167F6D}"/>
            </c:ext>
          </c:extLst>
        </c:ser>
        <c:ser>
          <c:idx val="2"/>
          <c:order val="2"/>
          <c:tx>
            <c:strRef>
              <c:f>Data!$A$23</c:f>
              <c:strCache>
                <c:ptCount val="1"/>
                <c:pt idx="0">
                  <c:v>tpcw</c:v>
                </c:pt>
              </c:strCache>
            </c:strRef>
          </c:tx>
          <c:marker>
            <c:symbol val="triangl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Data!$B$23:$L$23</c:f>
              <c:numCache>
                <c:formatCode>0.00</c:formatCode>
                <c:ptCount val="11"/>
                <c:pt idx="0">
                  <c:v>24.84</c:v>
                </c:pt>
                <c:pt idx="1">
                  <c:v>32.690000000000012</c:v>
                </c:pt>
                <c:pt idx="2">
                  <c:v>39.43</c:v>
                </c:pt>
                <c:pt idx="3">
                  <c:v>43.74</c:v>
                </c:pt>
                <c:pt idx="4">
                  <c:v>47.010000000000012</c:v>
                </c:pt>
                <c:pt idx="5">
                  <c:v>49.780000000000008</c:v>
                </c:pt>
                <c:pt idx="6">
                  <c:v>52.44</c:v>
                </c:pt>
                <c:pt idx="7">
                  <c:v>55.460000000000022</c:v>
                </c:pt>
                <c:pt idx="8">
                  <c:v>59.420000000000023</c:v>
                </c:pt>
                <c:pt idx="9">
                  <c:v>64.220000000000013</c:v>
                </c:pt>
                <c:pt idx="10">
                  <c:v>68.830000000000013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C5F-E44D-BF9B-53C0DC167F6D}"/>
            </c:ext>
          </c:extLst>
        </c:ser>
        <c:ser>
          <c:idx val="3"/>
          <c:order val="3"/>
          <c:tx>
            <c:strRef>
              <c:f>Data!$A$24</c:f>
              <c:strCache>
                <c:ptCount val="1"/>
                <c:pt idx="0">
                  <c:v>mcf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Data!$B$24:$L$24</c:f>
              <c:numCache>
                <c:formatCode>0.00</c:formatCode>
                <c:ptCount val="11"/>
                <c:pt idx="0">
                  <c:v>20.8</c:v>
                </c:pt>
                <c:pt idx="1">
                  <c:v>22.89</c:v>
                </c:pt>
                <c:pt idx="2">
                  <c:v>25.4</c:v>
                </c:pt>
                <c:pt idx="3">
                  <c:v>27.689999999999991</c:v>
                </c:pt>
                <c:pt idx="4">
                  <c:v>29.830000000000009</c:v>
                </c:pt>
                <c:pt idx="5">
                  <c:v>31.93</c:v>
                </c:pt>
                <c:pt idx="6">
                  <c:v>34.03</c:v>
                </c:pt>
                <c:pt idx="7">
                  <c:v>36.17</c:v>
                </c:pt>
                <c:pt idx="8">
                  <c:v>38.44</c:v>
                </c:pt>
                <c:pt idx="9">
                  <c:v>40.85</c:v>
                </c:pt>
                <c:pt idx="10">
                  <c:v>43.290000000000013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C5F-E44D-BF9B-53C0DC167F6D}"/>
            </c:ext>
          </c:extLst>
        </c:ser>
        <c:ser>
          <c:idx val="4"/>
          <c:order val="4"/>
          <c:tx>
            <c:strRef>
              <c:f>Data!$A$25</c:f>
              <c:strCache>
                <c:ptCount val="1"/>
                <c:pt idx="0">
                  <c:v>bzip2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Data!$B$25:$L$25</c:f>
              <c:numCache>
                <c:formatCode>0.00</c:formatCode>
                <c:ptCount val="11"/>
                <c:pt idx="0">
                  <c:v>16.610000000000031</c:v>
                </c:pt>
                <c:pt idx="1">
                  <c:v>26.43</c:v>
                </c:pt>
                <c:pt idx="2">
                  <c:v>43.7</c:v>
                </c:pt>
                <c:pt idx="3">
                  <c:v>52.13</c:v>
                </c:pt>
                <c:pt idx="4">
                  <c:v>57.330000000000013</c:v>
                </c:pt>
                <c:pt idx="5">
                  <c:v>61.220000000000013</c:v>
                </c:pt>
                <c:pt idx="6">
                  <c:v>64.5</c:v>
                </c:pt>
                <c:pt idx="7">
                  <c:v>67.73</c:v>
                </c:pt>
                <c:pt idx="8">
                  <c:v>71.62</c:v>
                </c:pt>
                <c:pt idx="9">
                  <c:v>75.760000000000005</c:v>
                </c:pt>
                <c:pt idx="10">
                  <c:v>79.069999999999993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C5F-E44D-BF9B-53C0DC167F6D}"/>
            </c:ext>
          </c:extLst>
        </c:ser>
        <c:ser>
          <c:idx val="5"/>
          <c:order val="5"/>
          <c:tx>
            <c:strRef>
              <c:f>Data!$A$26</c:f>
              <c:strCache>
                <c:ptCount val="1"/>
                <c:pt idx="0">
                  <c:v>sjbb</c:v>
                </c:pt>
              </c:strCache>
            </c:strRef>
          </c:tx>
          <c:marker>
            <c:symbol val="circl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Data!$B$26:$L$26</c:f>
              <c:numCache>
                <c:formatCode>0.00</c:formatCode>
                <c:ptCount val="11"/>
                <c:pt idx="0">
                  <c:v>31.97</c:v>
                </c:pt>
                <c:pt idx="1">
                  <c:v>44.81</c:v>
                </c:pt>
                <c:pt idx="2">
                  <c:v>54.63</c:v>
                </c:pt>
                <c:pt idx="3">
                  <c:v>59.02</c:v>
                </c:pt>
                <c:pt idx="4">
                  <c:v>61.71</c:v>
                </c:pt>
                <c:pt idx="5">
                  <c:v>63.81</c:v>
                </c:pt>
                <c:pt idx="6">
                  <c:v>65.95</c:v>
                </c:pt>
                <c:pt idx="7">
                  <c:v>69.02</c:v>
                </c:pt>
                <c:pt idx="8">
                  <c:v>74.12</c:v>
                </c:pt>
                <c:pt idx="9">
                  <c:v>80.2</c:v>
                </c:pt>
                <c:pt idx="10">
                  <c:v>84.77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C5F-E44D-BF9B-53C0DC167F6D}"/>
            </c:ext>
          </c:extLst>
        </c:ser>
        <c:ser>
          <c:idx val="6"/>
          <c:order val="6"/>
          <c:tx>
            <c:strRef>
              <c:f>Data!$A$27</c:f>
              <c:strCache>
                <c:ptCount val="1"/>
                <c:pt idx="0">
                  <c:v>sap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Data!$B$27:$L$27</c:f>
              <c:numCache>
                <c:formatCode>0.00</c:formatCode>
                <c:ptCount val="11"/>
                <c:pt idx="0">
                  <c:v>20.91</c:v>
                </c:pt>
                <c:pt idx="1">
                  <c:v>33.4</c:v>
                </c:pt>
                <c:pt idx="2">
                  <c:v>44.4</c:v>
                </c:pt>
                <c:pt idx="3">
                  <c:v>49.94</c:v>
                </c:pt>
                <c:pt idx="4">
                  <c:v>53.68</c:v>
                </c:pt>
                <c:pt idx="5">
                  <c:v>56.65</c:v>
                </c:pt>
                <c:pt idx="6">
                  <c:v>59.47</c:v>
                </c:pt>
                <c:pt idx="7">
                  <c:v>62.87</c:v>
                </c:pt>
                <c:pt idx="8">
                  <c:v>67.63</c:v>
                </c:pt>
                <c:pt idx="9">
                  <c:v>73.040000000000006</c:v>
                </c:pt>
                <c:pt idx="10">
                  <c:v>77.639999999999986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C5F-E44D-BF9B-53C0DC167F6D}"/>
            </c:ext>
          </c:extLst>
        </c:ser>
        <c:ser>
          <c:idx val="7"/>
          <c:order val="7"/>
          <c:tx>
            <c:strRef>
              <c:f>Data!$A$28</c:f>
              <c:strCache>
                <c:ptCount val="1"/>
                <c:pt idx="0">
                  <c:v>sphinx</c:v>
                </c:pt>
              </c:strCache>
            </c:strRef>
          </c:tx>
          <c:marker>
            <c:symbol val="dot"/>
            <c:size val="7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Data!$B$28:$L$28</c:f>
              <c:numCache>
                <c:formatCode>0.00</c:formatCode>
                <c:ptCount val="11"/>
                <c:pt idx="0">
                  <c:v>33.799999999999997</c:v>
                </c:pt>
                <c:pt idx="1">
                  <c:v>46.89</c:v>
                </c:pt>
                <c:pt idx="2">
                  <c:v>57</c:v>
                </c:pt>
                <c:pt idx="3">
                  <c:v>62.2</c:v>
                </c:pt>
                <c:pt idx="4">
                  <c:v>65.55</c:v>
                </c:pt>
                <c:pt idx="5">
                  <c:v>68.25</c:v>
                </c:pt>
                <c:pt idx="6">
                  <c:v>70.75</c:v>
                </c:pt>
                <c:pt idx="7">
                  <c:v>73.510000000000005</c:v>
                </c:pt>
                <c:pt idx="8">
                  <c:v>77.02000000000001</c:v>
                </c:pt>
                <c:pt idx="9">
                  <c:v>81.169999999999973</c:v>
                </c:pt>
                <c:pt idx="10">
                  <c:v>84.850000000000009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C5F-E44D-BF9B-53C0DC167F6D}"/>
            </c:ext>
          </c:extLst>
        </c:ser>
        <c:ser>
          <c:idx val="8"/>
          <c:order val="8"/>
          <c:tx>
            <c:strRef>
              <c:f>Data!$A$29</c:f>
              <c:strCache>
                <c:ptCount val="1"/>
                <c:pt idx="0">
                  <c:v>deal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Data!$B$29:$L$29</c:f>
              <c:numCache>
                <c:formatCode>0.00</c:formatCode>
                <c:ptCount val="11"/>
                <c:pt idx="0">
                  <c:v>48.38</c:v>
                </c:pt>
                <c:pt idx="1">
                  <c:v>63.98</c:v>
                </c:pt>
                <c:pt idx="2">
                  <c:v>81.27000000000001</c:v>
                </c:pt>
                <c:pt idx="3">
                  <c:v>87.300000000000011</c:v>
                </c:pt>
                <c:pt idx="4">
                  <c:v>89.679999999999978</c:v>
                </c:pt>
                <c:pt idx="5">
                  <c:v>91.160000000000011</c:v>
                </c:pt>
                <c:pt idx="6">
                  <c:v>92.32</c:v>
                </c:pt>
                <c:pt idx="7">
                  <c:v>93.4</c:v>
                </c:pt>
                <c:pt idx="8">
                  <c:v>94.56</c:v>
                </c:pt>
                <c:pt idx="9">
                  <c:v>95.75</c:v>
                </c:pt>
                <c:pt idx="10">
                  <c:v>96.79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C5F-E44D-BF9B-53C0DC167F6D}"/>
            </c:ext>
          </c:extLst>
        </c:ser>
        <c:ser>
          <c:idx val="9"/>
          <c:order val="9"/>
          <c:tx>
            <c:strRef>
              <c:f>Data!$A$30</c:f>
              <c:strCache>
                <c:ptCount val="1"/>
                <c:pt idx="0">
                  <c:v>barnes</c:v>
                </c:pt>
              </c:strCache>
            </c:strRef>
          </c:tx>
          <c:marker>
            <c:symbol val="diamond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Data!$B$30:$L$30</c:f>
              <c:numCache>
                <c:formatCode>0.00</c:formatCode>
                <c:ptCount val="11"/>
                <c:pt idx="0">
                  <c:v>32.96</c:v>
                </c:pt>
                <c:pt idx="1">
                  <c:v>46.61</c:v>
                </c:pt>
                <c:pt idx="2">
                  <c:v>59.39</c:v>
                </c:pt>
                <c:pt idx="3">
                  <c:v>63.48</c:v>
                </c:pt>
                <c:pt idx="4">
                  <c:v>66.27000000000001</c:v>
                </c:pt>
                <c:pt idx="5">
                  <c:v>68.540000000000006</c:v>
                </c:pt>
                <c:pt idx="6">
                  <c:v>70.7</c:v>
                </c:pt>
                <c:pt idx="7">
                  <c:v>73.350000000000009</c:v>
                </c:pt>
                <c:pt idx="8">
                  <c:v>78.040000000000006</c:v>
                </c:pt>
                <c:pt idx="9">
                  <c:v>83.37</c:v>
                </c:pt>
                <c:pt idx="10">
                  <c:v>86.990000000000023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C5F-E44D-BF9B-53C0DC167F6D}"/>
            </c:ext>
          </c:extLst>
        </c:ser>
        <c:ser>
          <c:idx val="10"/>
          <c:order val="10"/>
          <c:tx>
            <c:strRef>
              <c:f>Data!$A$31</c:f>
              <c:strCache>
                <c:ptCount val="1"/>
                <c:pt idx="0">
                  <c:v>astar</c:v>
                </c:pt>
              </c:strCache>
            </c:strRef>
          </c:tx>
          <c:marker>
            <c:symbol val="squar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Data!$B$31:$L$31</c:f>
              <c:numCache>
                <c:formatCode>0.00</c:formatCode>
                <c:ptCount val="11"/>
                <c:pt idx="0">
                  <c:v>43.04</c:v>
                </c:pt>
                <c:pt idx="1">
                  <c:v>58.09</c:v>
                </c:pt>
                <c:pt idx="2">
                  <c:v>71.63</c:v>
                </c:pt>
                <c:pt idx="3">
                  <c:v>76.950000000000017</c:v>
                </c:pt>
                <c:pt idx="4">
                  <c:v>79.84</c:v>
                </c:pt>
                <c:pt idx="5">
                  <c:v>81.87</c:v>
                </c:pt>
                <c:pt idx="6">
                  <c:v>83.490000000000023</c:v>
                </c:pt>
                <c:pt idx="7">
                  <c:v>85.5</c:v>
                </c:pt>
                <c:pt idx="8">
                  <c:v>88.22</c:v>
                </c:pt>
                <c:pt idx="9">
                  <c:v>91.38</c:v>
                </c:pt>
                <c:pt idx="10">
                  <c:v>94.29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C5F-E44D-BF9B-53C0DC167F6D}"/>
            </c:ext>
          </c:extLst>
        </c:ser>
        <c:ser>
          <c:idx val="11"/>
          <c:order val="11"/>
          <c:tx>
            <c:strRef>
              <c:f>Data!$A$32</c:f>
              <c:strCache>
                <c:ptCount val="1"/>
                <c:pt idx="0">
                  <c:v>calculix</c:v>
                </c:pt>
              </c:strCache>
            </c:strRef>
          </c:tx>
          <c:marker>
            <c:symbol val="triangl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Data!$B$32:$L$32</c:f>
              <c:numCache>
                <c:formatCode>0.00</c:formatCode>
                <c:ptCount val="11"/>
                <c:pt idx="0">
                  <c:v>55.87</c:v>
                </c:pt>
                <c:pt idx="1">
                  <c:v>78.450000000000017</c:v>
                </c:pt>
                <c:pt idx="2">
                  <c:v>90.5</c:v>
                </c:pt>
                <c:pt idx="3">
                  <c:v>91.950000000000017</c:v>
                </c:pt>
                <c:pt idx="4">
                  <c:v>92.54</c:v>
                </c:pt>
                <c:pt idx="5">
                  <c:v>93</c:v>
                </c:pt>
                <c:pt idx="6">
                  <c:v>93.43</c:v>
                </c:pt>
                <c:pt idx="7">
                  <c:v>93.889999999999986</c:v>
                </c:pt>
                <c:pt idx="8">
                  <c:v>94.579999999999984</c:v>
                </c:pt>
                <c:pt idx="9">
                  <c:v>95.399999999999963</c:v>
                </c:pt>
                <c:pt idx="10">
                  <c:v>96.119999999999976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C5F-E44D-BF9B-53C0DC167F6D}"/>
            </c:ext>
          </c:extLst>
        </c:ser>
        <c:ser>
          <c:idx val="12"/>
          <c:order val="12"/>
          <c:tx>
            <c:strRef>
              <c:f>Data!$A$33</c:f>
              <c:strCache>
                <c:ptCount val="1"/>
                <c:pt idx="0">
                  <c:v>art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Data!$B$33:$L$33</c:f>
              <c:numCache>
                <c:formatCode>0.00</c:formatCode>
                <c:ptCount val="11"/>
                <c:pt idx="0">
                  <c:v>67.34</c:v>
                </c:pt>
                <c:pt idx="1">
                  <c:v>78.350000000000009</c:v>
                </c:pt>
                <c:pt idx="2">
                  <c:v>86.470000000000013</c:v>
                </c:pt>
                <c:pt idx="3">
                  <c:v>91.15</c:v>
                </c:pt>
                <c:pt idx="4">
                  <c:v>93.690000000000012</c:v>
                </c:pt>
                <c:pt idx="5">
                  <c:v>95.300000000000011</c:v>
                </c:pt>
                <c:pt idx="6">
                  <c:v>96.4</c:v>
                </c:pt>
                <c:pt idx="7">
                  <c:v>97.210000000000022</c:v>
                </c:pt>
                <c:pt idx="8">
                  <c:v>97.890000000000015</c:v>
                </c:pt>
                <c:pt idx="9">
                  <c:v>98.490000000000023</c:v>
                </c:pt>
                <c:pt idx="10">
                  <c:v>98.960000000000022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C5F-E44D-BF9B-53C0DC167F6D}"/>
            </c:ext>
          </c:extLst>
        </c:ser>
        <c:ser>
          <c:idx val="13"/>
          <c:order val="13"/>
          <c:tx>
            <c:strRef>
              <c:f>Data!$A$34</c:f>
              <c:strCache>
                <c:ptCount val="1"/>
                <c:pt idx="0">
                  <c:v>libquantum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Data!$B$34:$L$34</c:f>
              <c:numCache>
                <c:formatCode>0.00</c:formatCode>
                <c:ptCount val="11"/>
                <c:pt idx="0">
                  <c:v>65.19</c:v>
                </c:pt>
                <c:pt idx="1">
                  <c:v>78.599999999999994</c:v>
                </c:pt>
                <c:pt idx="2">
                  <c:v>85.210000000000022</c:v>
                </c:pt>
                <c:pt idx="3">
                  <c:v>88.779999999999987</c:v>
                </c:pt>
                <c:pt idx="4">
                  <c:v>91.139999999999986</c:v>
                </c:pt>
                <c:pt idx="5">
                  <c:v>92.8</c:v>
                </c:pt>
                <c:pt idx="6">
                  <c:v>94.05</c:v>
                </c:pt>
                <c:pt idx="7">
                  <c:v>95.009999999999977</c:v>
                </c:pt>
                <c:pt idx="8">
                  <c:v>95.77</c:v>
                </c:pt>
                <c:pt idx="9">
                  <c:v>96.379999999999981</c:v>
                </c:pt>
                <c:pt idx="10">
                  <c:v>96.879999999999981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4C5F-E44D-BF9B-53C0DC167F6D}"/>
            </c:ext>
          </c:extLst>
        </c:ser>
        <c:ser>
          <c:idx val="14"/>
          <c:order val="14"/>
          <c:tx>
            <c:strRef>
              <c:f>Data!$A$35</c:f>
              <c:strCache>
                <c:ptCount val="1"/>
                <c:pt idx="0">
                  <c:v>sjeng</c:v>
                </c:pt>
              </c:strCache>
            </c:strRef>
          </c:tx>
          <c:marker>
            <c:symbol val="circl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Data!$B$35:$L$35</c:f>
              <c:numCache>
                <c:formatCode>0.00</c:formatCode>
                <c:ptCount val="11"/>
                <c:pt idx="0">
                  <c:v>39.78</c:v>
                </c:pt>
                <c:pt idx="1">
                  <c:v>65.36</c:v>
                </c:pt>
                <c:pt idx="2">
                  <c:v>83.54</c:v>
                </c:pt>
                <c:pt idx="3">
                  <c:v>87.16</c:v>
                </c:pt>
                <c:pt idx="4">
                  <c:v>89.1</c:v>
                </c:pt>
                <c:pt idx="5">
                  <c:v>90.27</c:v>
                </c:pt>
                <c:pt idx="6">
                  <c:v>91.19</c:v>
                </c:pt>
                <c:pt idx="7">
                  <c:v>92.410000000000025</c:v>
                </c:pt>
                <c:pt idx="8">
                  <c:v>93.9</c:v>
                </c:pt>
                <c:pt idx="9">
                  <c:v>95.32</c:v>
                </c:pt>
                <c:pt idx="10">
                  <c:v>96.56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4C5F-E44D-BF9B-53C0DC167F6D}"/>
            </c:ext>
          </c:extLst>
        </c:ser>
        <c:ser>
          <c:idx val="15"/>
          <c:order val="15"/>
          <c:tx>
            <c:strRef>
              <c:f>Data!$A$36</c:f>
              <c:strCache>
                <c:ptCount val="1"/>
                <c:pt idx="0">
                  <c:v>h264ref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Data!$B$36:$L$36</c:f>
              <c:numCache>
                <c:formatCode>0.00</c:formatCode>
                <c:ptCount val="11"/>
                <c:pt idx="0">
                  <c:v>45.28</c:v>
                </c:pt>
                <c:pt idx="1">
                  <c:v>54.660000000000011</c:v>
                </c:pt>
                <c:pt idx="2">
                  <c:v>68.72</c:v>
                </c:pt>
                <c:pt idx="3">
                  <c:v>74.459999999999994</c:v>
                </c:pt>
                <c:pt idx="4">
                  <c:v>76.92</c:v>
                </c:pt>
                <c:pt idx="5">
                  <c:v>78.599999999999994</c:v>
                </c:pt>
                <c:pt idx="6">
                  <c:v>80.099999999999994</c:v>
                </c:pt>
                <c:pt idx="7">
                  <c:v>81.8</c:v>
                </c:pt>
                <c:pt idx="8">
                  <c:v>84.13</c:v>
                </c:pt>
                <c:pt idx="9">
                  <c:v>86.8</c:v>
                </c:pt>
                <c:pt idx="10">
                  <c:v>88.95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C5F-E44D-BF9B-53C0DC167F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81947200"/>
        <c:axId val="-1681939360"/>
      </c:lineChart>
      <c:catAx>
        <c:axId val="-1681947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b="0">
                    <a:latin typeface="Arial" pitchFamily="34" charset="0"/>
                    <a:cs typeface="Arial" pitchFamily="34" charset="0"/>
                  </a:rPr>
                  <a:t>Slack</a:t>
                </a:r>
                <a:r>
                  <a:rPr lang="en-US" sz="1600" b="0" baseline="0">
                    <a:latin typeface="Arial" pitchFamily="34" charset="0"/>
                    <a:cs typeface="Arial" pitchFamily="34" charset="0"/>
                  </a:rPr>
                  <a:t> in cycles</a:t>
                </a:r>
                <a:endParaRPr lang="en-US" sz="1600" b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681939360"/>
        <c:crosses val="autoZero"/>
        <c:auto val="1"/>
        <c:lblAlgn val="ctr"/>
        <c:lblOffset val="100"/>
        <c:noMultiLvlLbl val="0"/>
      </c:catAx>
      <c:valAx>
        <c:axId val="-1681939360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 b="0">
                    <a:latin typeface="Arial" pitchFamily="34" charset="0"/>
                    <a:cs typeface="Arial" pitchFamily="34" charset="0"/>
                  </a:defRPr>
                </a:pPr>
                <a:r>
                  <a:rPr lang="en-US" sz="1600" b="0" baseline="0" dirty="0">
                    <a:latin typeface="Arial" pitchFamily="34" charset="0"/>
                    <a:cs typeface="Arial" pitchFamily="34" charset="0"/>
                  </a:rPr>
                  <a:t>Percentage of all Packets (%)</a:t>
                </a:r>
                <a:endParaRPr lang="en-US" sz="1600" b="0" dirty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68194720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604567178560005"/>
          <c:y val="2.0953211796737901E-2"/>
          <c:w val="0.18158932163028699"/>
          <c:h val="0.96646126911980601"/>
        </c:manualLayout>
      </c:layout>
      <c:overlay val="0"/>
      <c:txPr>
        <a:bodyPr/>
        <a:lstStyle/>
        <a:p>
          <a:pPr>
            <a:defRPr sz="13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787617483643301"/>
          <c:y val="3.4780937357465402E-2"/>
          <c:w val="0.67399146795897602"/>
          <c:h val="0.83250612423447101"/>
        </c:manualLayout>
      </c:layout>
      <c:lineChart>
        <c:grouping val="standard"/>
        <c:varyColors val="0"/>
        <c:ser>
          <c:idx val="1"/>
          <c:order val="0"/>
          <c:tx>
            <c:strRef>
              <c:f>Data!$A$21</c:f>
              <c:strCache>
                <c:ptCount val="1"/>
                <c:pt idx="0">
                  <c:v>Gems</c:v>
                </c:pt>
              </c:strCache>
            </c:strRef>
          </c:tx>
          <c:marker>
            <c:symbol val="squar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Data!$B$21:$L$21</c:f>
              <c:numCache>
                <c:formatCode>0.00</c:formatCode>
                <c:ptCount val="11"/>
                <c:pt idx="0">
                  <c:v>7.7700000000000014</c:v>
                </c:pt>
                <c:pt idx="1">
                  <c:v>11.03</c:v>
                </c:pt>
                <c:pt idx="2">
                  <c:v>17.64</c:v>
                </c:pt>
                <c:pt idx="3">
                  <c:v>26.5</c:v>
                </c:pt>
                <c:pt idx="4">
                  <c:v>33.620000000000012</c:v>
                </c:pt>
                <c:pt idx="5">
                  <c:v>40.14</c:v>
                </c:pt>
                <c:pt idx="6">
                  <c:v>45.64</c:v>
                </c:pt>
                <c:pt idx="7">
                  <c:v>50.6</c:v>
                </c:pt>
                <c:pt idx="8">
                  <c:v>55.660000000000011</c:v>
                </c:pt>
                <c:pt idx="9">
                  <c:v>60.53</c:v>
                </c:pt>
                <c:pt idx="10">
                  <c:v>64.679999999999978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22-ED4D-B0D6-F1669C3C8C12}"/>
            </c:ext>
          </c:extLst>
        </c:ser>
        <c:ser>
          <c:idx val="0"/>
          <c:order val="1"/>
          <c:tx>
            <c:strRef>
              <c:f>Data!$A$22</c:f>
              <c:strCache>
                <c:ptCount val="1"/>
                <c:pt idx="0">
                  <c:v>omnet</c:v>
                </c:pt>
              </c:strCache>
            </c:strRef>
          </c:tx>
          <c:marker>
            <c:symbol val="diamond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Data!$B$22:$L$22</c:f>
              <c:numCache>
                <c:formatCode>0.00</c:formatCode>
                <c:ptCount val="11"/>
                <c:pt idx="0">
                  <c:v>18.260000000000002</c:v>
                </c:pt>
                <c:pt idx="1">
                  <c:v>22.6</c:v>
                </c:pt>
                <c:pt idx="2">
                  <c:v>27.38</c:v>
                </c:pt>
                <c:pt idx="3">
                  <c:v>31.830000000000009</c:v>
                </c:pt>
                <c:pt idx="4">
                  <c:v>35.94</c:v>
                </c:pt>
                <c:pt idx="5">
                  <c:v>39.760000000000012</c:v>
                </c:pt>
                <c:pt idx="6">
                  <c:v>43.34</c:v>
                </c:pt>
                <c:pt idx="7">
                  <c:v>46.760000000000012</c:v>
                </c:pt>
                <c:pt idx="8">
                  <c:v>50.070000000000007</c:v>
                </c:pt>
                <c:pt idx="9">
                  <c:v>53.290000000000013</c:v>
                </c:pt>
                <c:pt idx="10">
                  <c:v>56.34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22-ED4D-B0D6-F1669C3C8C12}"/>
            </c:ext>
          </c:extLst>
        </c:ser>
        <c:ser>
          <c:idx val="2"/>
          <c:order val="2"/>
          <c:tx>
            <c:strRef>
              <c:f>Data!$A$23</c:f>
              <c:strCache>
                <c:ptCount val="1"/>
                <c:pt idx="0">
                  <c:v>tpcw</c:v>
                </c:pt>
              </c:strCache>
            </c:strRef>
          </c:tx>
          <c:marker>
            <c:symbol val="triangl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Data!$B$23:$L$23</c:f>
              <c:numCache>
                <c:formatCode>0.00</c:formatCode>
                <c:ptCount val="11"/>
                <c:pt idx="0">
                  <c:v>24.84</c:v>
                </c:pt>
                <c:pt idx="1">
                  <c:v>32.690000000000012</c:v>
                </c:pt>
                <c:pt idx="2">
                  <c:v>39.43</c:v>
                </c:pt>
                <c:pt idx="3">
                  <c:v>43.74</c:v>
                </c:pt>
                <c:pt idx="4">
                  <c:v>47.010000000000012</c:v>
                </c:pt>
                <c:pt idx="5">
                  <c:v>49.780000000000008</c:v>
                </c:pt>
                <c:pt idx="6">
                  <c:v>52.44</c:v>
                </c:pt>
                <c:pt idx="7">
                  <c:v>55.460000000000022</c:v>
                </c:pt>
                <c:pt idx="8">
                  <c:v>59.420000000000023</c:v>
                </c:pt>
                <c:pt idx="9">
                  <c:v>64.220000000000013</c:v>
                </c:pt>
                <c:pt idx="10">
                  <c:v>68.830000000000013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22-ED4D-B0D6-F1669C3C8C12}"/>
            </c:ext>
          </c:extLst>
        </c:ser>
        <c:ser>
          <c:idx val="3"/>
          <c:order val="3"/>
          <c:tx>
            <c:strRef>
              <c:f>Data!$A$24</c:f>
              <c:strCache>
                <c:ptCount val="1"/>
                <c:pt idx="0">
                  <c:v>mcf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Data!$B$24:$L$24</c:f>
              <c:numCache>
                <c:formatCode>0.00</c:formatCode>
                <c:ptCount val="11"/>
                <c:pt idx="0">
                  <c:v>20.8</c:v>
                </c:pt>
                <c:pt idx="1">
                  <c:v>22.89</c:v>
                </c:pt>
                <c:pt idx="2">
                  <c:v>25.4</c:v>
                </c:pt>
                <c:pt idx="3">
                  <c:v>27.689999999999991</c:v>
                </c:pt>
                <c:pt idx="4">
                  <c:v>29.830000000000009</c:v>
                </c:pt>
                <c:pt idx="5">
                  <c:v>31.93</c:v>
                </c:pt>
                <c:pt idx="6">
                  <c:v>34.03</c:v>
                </c:pt>
                <c:pt idx="7">
                  <c:v>36.17</c:v>
                </c:pt>
                <c:pt idx="8">
                  <c:v>38.44</c:v>
                </c:pt>
                <c:pt idx="9">
                  <c:v>40.85</c:v>
                </c:pt>
                <c:pt idx="10">
                  <c:v>43.290000000000013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922-ED4D-B0D6-F1669C3C8C12}"/>
            </c:ext>
          </c:extLst>
        </c:ser>
        <c:ser>
          <c:idx val="4"/>
          <c:order val="4"/>
          <c:tx>
            <c:strRef>
              <c:f>Data!$A$25</c:f>
              <c:strCache>
                <c:ptCount val="1"/>
                <c:pt idx="0">
                  <c:v>bzip2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Data!$B$25:$L$25</c:f>
              <c:numCache>
                <c:formatCode>0.00</c:formatCode>
                <c:ptCount val="11"/>
                <c:pt idx="0">
                  <c:v>16.610000000000031</c:v>
                </c:pt>
                <c:pt idx="1">
                  <c:v>26.43</c:v>
                </c:pt>
                <c:pt idx="2">
                  <c:v>43.7</c:v>
                </c:pt>
                <c:pt idx="3">
                  <c:v>52.13</c:v>
                </c:pt>
                <c:pt idx="4">
                  <c:v>57.330000000000013</c:v>
                </c:pt>
                <c:pt idx="5">
                  <c:v>61.220000000000013</c:v>
                </c:pt>
                <c:pt idx="6">
                  <c:v>64.5</c:v>
                </c:pt>
                <c:pt idx="7">
                  <c:v>67.73</c:v>
                </c:pt>
                <c:pt idx="8">
                  <c:v>71.62</c:v>
                </c:pt>
                <c:pt idx="9">
                  <c:v>75.760000000000005</c:v>
                </c:pt>
                <c:pt idx="10">
                  <c:v>79.069999999999993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922-ED4D-B0D6-F1669C3C8C12}"/>
            </c:ext>
          </c:extLst>
        </c:ser>
        <c:ser>
          <c:idx val="5"/>
          <c:order val="5"/>
          <c:tx>
            <c:strRef>
              <c:f>Data!$A$26</c:f>
              <c:strCache>
                <c:ptCount val="1"/>
                <c:pt idx="0">
                  <c:v>sjbb</c:v>
                </c:pt>
              </c:strCache>
            </c:strRef>
          </c:tx>
          <c:marker>
            <c:symbol val="circl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Data!$B$26:$L$26</c:f>
              <c:numCache>
                <c:formatCode>0.00</c:formatCode>
                <c:ptCount val="11"/>
                <c:pt idx="0">
                  <c:v>31.97</c:v>
                </c:pt>
                <c:pt idx="1">
                  <c:v>44.81</c:v>
                </c:pt>
                <c:pt idx="2">
                  <c:v>54.63</c:v>
                </c:pt>
                <c:pt idx="3">
                  <c:v>59.02</c:v>
                </c:pt>
                <c:pt idx="4">
                  <c:v>61.71</c:v>
                </c:pt>
                <c:pt idx="5">
                  <c:v>63.81</c:v>
                </c:pt>
                <c:pt idx="6">
                  <c:v>65.95</c:v>
                </c:pt>
                <c:pt idx="7">
                  <c:v>69.02</c:v>
                </c:pt>
                <c:pt idx="8">
                  <c:v>74.12</c:v>
                </c:pt>
                <c:pt idx="9">
                  <c:v>80.2</c:v>
                </c:pt>
                <c:pt idx="10">
                  <c:v>84.77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922-ED4D-B0D6-F1669C3C8C12}"/>
            </c:ext>
          </c:extLst>
        </c:ser>
        <c:ser>
          <c:idx val="6"/>
          <c:order val="6"/>
          <c:tx>
            <c:strRef>
              <c:f>Data!$A$27</c:f>
              <c:strCache>
                <c:ptCount val="1"/>
                <c:pt idx="0">
                  <c:v>sap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Data!$B$27:$L$27</c:f>
              <c:numCache>
                <c:formatCode>0.00</c:formatCode>
                <c:ptCount val="11"/>
                <c:pt idx="0">
                  <c:v>20.91</c:v>
                </c:pt>
                <c:pt idx="1">
                  <c:v>33.4</c:v>
                </c:pt>
                <c:pt idx="2">
                  <c:v>44.4</c:v>
                </c:pt>
                <c:pt idx="3">
                  <c:v>49.94</c:v>
                </c:pt>
                <c:pt idx="4">
                  <c:v>53.68</c:v>
                </c:pt>
                <c:pt idx="5">
                  <c:v>56.65</c:v>
                </c:pt>
                <c:pt idx="6">
                  <c:v>59.47</c:v>
                </c:pt>
                <c:pt idx="7">
                  <c:v>62.87</c:v>
                </c:pt>
                <c:pt idx="8">
                  <c:v>67.63</c:v>
                </c:pt>
                <c:pt idx="9">
                  <c:v>73.040000000000006</c:v>
                </c:pt>
                <c:pt idx="10">
                  <c:v>77.639999999999986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922-ED4D-B0D6-F1669C3C8C12}"/>
            </c:ext>
          </c:extLst>
        </c:ser>
        <c:ser>
          <c:idx val="7"/>
          <c:order val="7"/>
          <c:tx>
            <c:strRef>
              <c:f>Data!$A$28</c:f>
              <c:strCache>
                <c:ptCount val="1"/>
                <c:pt idx="0">
                  <c:v>sphinx</c:v>
                </c:pt>
              </c:strCache>
            </c:strRef>
          </c:tx>
          <c:marker>
            <c:symbol val="dot"/>
            <c:size val="7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Data!$B$28:$L$28</c:f>
              <c:numCache>
                <c:formatCode>0.00</c:formatCode>
                <c:ptCount val="11"/>
                <c:pt idx="0">
                  <c:v>33.799999999999997</c:v>
                </c:pt>
                <c:pt idx="1">
                  <c:v>46.89</c:v>
                </c:pt>
                <c:pt idx="2">
                  <c:v>57</c:v>
                </c:pt>
                <c:pt idx="3">
                  <c:v>62.2</c:v>
                </c:pt>
                <c:pt idx="4">
                  <c:v>65.55</c:v>
                </c:pt>
                <c:pt idx="5">
                  <c:v>68.25</c:v>
                </c:pt>
                <c:pt idx="6">
                  <c:v>70.75</c:v>
                </c:pt>
                <c:pt idx="7">
                  <c:v>73.510000000000005</c:v>
                </c:pt>
                <c:pt idx="8">
                  <c:v>77.02000000000001</c:v>
                </c:pt>
                <c:pt idx="9">
                  <c:v>81.169999999999973</c:v>
                </c:pt>
                <c:pt idx="10">
                  <c:v>84.850000000000009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922-ED4D-B0D6-F1669C3C8C12}"/>
            </c:ext>
          </c:extLst>
        </c:ser>
        <c:ser>
          <c:idx val="8"/>
          <c:order val="8"/>
          <c:tx>
            <c:strRef>
              <c:f>Data!$A$29</c:f>
              <c:strCache>
                <c:ptCount val="1"/>
                <c:pt idx="0">
                  <c:v>deal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Data!$B$29:$L$29</c:f>
              <c:numCache>
                <c:formatCode>0.00</c:formatCode>
                <c:ptCount val="11"/>
                <c:pt idx="0">
                  <c:v>48.38</c:v>
                </c:pt>
                <c:pt idx="1">
                  <c:v>63.98</c:v>
                </c:pt>
                <c:pt idx="2">
                  <c:v>81.27000000000001</c:v>
                </c:pt>
                <c:pt idx="3">
                  <c:v>87.300000000000011</c:v>
                </c:pt>
                <c:pt idx="4">
                  <c:v>89.679999999999978</c:v>
                </c:pt>
                <c:pt idx="5">
                  <c:v>91.160000000000011</c:v>
                </c:pt>
                <c:pt idx="6">
                  <c:v>92.32</c:v>
                </c:pt>
                <c:pt idx="7">
                  <c:v>93.4</c:v>
                </c:pt>
                <c:pt idx="8">
                  <c:v>94.56</c:v>
                </c:pt>
                <c:pt idx="9">
                  <c:v>95.75</c:v>
                </c:pt>
                <c:pt idx="10">
                  <c:v>96.79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922-ED4D-B0D6-F1669C3C8C12}"/>
            </c:ext>
          </c:extLst>
        </c:ser>
        <c:ser>
          <c:idx val="9"/>
          <c:order val="9"/>
          <c:tx>
            <c:strRef>
              <c:f>Data!$A$30</c:f>
              <c:strCache>
                <c:ptCount val="1"/>
                <c:pt idx="0">
                  <c:v>barnes</c:v>
                </c:pt>
              </c:strCache>
            </c:strRef>
          </c:tx>
          <c:marker>
            <c:symbol val="diamond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Data!$B$30:$L$30</c:f>
              <c:numCache>
                <c:formatCode>0.00</c:formatCode>
                <c:ptCount val="11"/>
                <c:pt idx="0">
                  <c:v>32.96</c:v>
                </c:pt>
                <c:pt idx="1">
                  <c:v>46.61</c:v>
                </c:pt>
                <c:pt idx="2">
                  <c:v>59.39</c:v>
                </c:pt>
                <c:pt idx="3">
                  <c:v>63.48</c:v>
                </c:pt>
                <c:pt idx="4">
                  <c:v>66.27000000000001</c:v>
                </c:pt>
                <c:pt idx="5">
                  <c:v>68.540000000000006</c:v>
                </c:pt>
                <c:pt idx="6">
                  <c:v>70.7</c:v>
                </c:pt>
                <c:pt idx="7">
                  <c:v>73.350000000000009</c:v>
                </c:pt>
                <c:pt idx="8">
                  <c:v>78.040000000000006</c:v>
                </c:pt>
                <c:pt idx="9">
                  <c:v>83.37</c:v>
                </c:pt>
                <c:pt idx="10">
                  <c:v>86.990000000000023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922-ED4D-B0D6-F1669C3C8C12}"/>
            </c:ext>
          </c:extLst>
        </c:ser>
        <c:ser>
          <c:idx val="10"/>
          <c:order val="10"/>
          <c:tx>
            <c:strRef>
              <c:f>Data!$A$31</c:f>
              <c:strCache>
                <c:ptCount val="1"/>
                <c:pt idx="0">
                  <c:v>astar</c:v>
                </c:pt>
              </c:strCache>
            </c:strRef>
          </c:tx>
          <c:marker>
            <c:symbol val="squar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Data!$B$31:$L$31</c:f>
              <c:numCache>
                <c:formatCode>0.00</c:formatCode>
                <c:ptCount val="11"/>
                <c:pt idx="0">
                  <c:v>43.04</c:v>
                </c:pt>
                <c:pt idx="1">
                  <c:v>58.09</c:v>
                </c:pt>
                <c:pt idx="2">
                  <c:v>71.63</c:v>
                </c:pt>
                <c:pt idx="3">
                  <c:v>76.950000000000017</c:v>
                </c:pt>
                <c:pt idx="4">
                  <c:v>79.84</c:v>
                </c:pt>
                <c:pt idx="5">
                  <c:v>81.87</c:v>
                </c:pt>
                <c:pt idx="6">
                  <c:v>83.490000000000023</c:v>
                </c:pt>
                <c:pt idx="7">
                  <c:v>85.5</c:v>
                </c:pt>
                <c:pt idx="8">
                  <c:v>88.22</c:v>
                </c:pt>
                <c:pt idx="9">
                  <c:v>91.38</c:v>
                </c:pt>
                <c:pt idx="10">
                  <c:v>94.29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F922-ED4D-B0D6-F1669C3C8C12}"/>
            </c:ext>
          </c:extLst>
        </c:ser>
        <c:ser>
          <c:idx val="11"/>
          <c:order val="11"/>
          <c:tx>
            <c:strRef>
              <c:f>Data!$A$32</c:f>
              <c:strCache>
                <c:ptCount val="1"/>
                <c:pt idx="0">
                  <c:v>calculix</c:v>
                </c:pt>
              </c:strCache>
            </c:strRef>
          </c:tx>
          <c:marker>
            <c:symbol val="triangl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Data!$B$32:$L$32</c:f>
              <c:numCache>
                <c:formatCode>0.00</c:formatCode>
                <c:ptCount val="11"/>
                <c:pt idx="0">
                  <c:v>55.87</c:v>
                </c:pt>
                <c:pt idx="1">
                  <c:v>78.450000000000017</c:v>
                </c:pt>
                <c:pt idx="2">
                  <c:v>90.5</c:v>
                </c:pt>
                <c:pt idx="3">
                  <c:v>91.950000000000017</c:v>
                </c:pt>
                <c:pt idx="4">
                  <c:v>92.54</c:v>
                </c:pt>
                <c:pt idx="5">
                  <c:v>93</c:v>
                </c:pt>
                <c:pt idx="6">
                  <c:v>93.43</c:v>
                </c:pt>
                <c:pt idx="7">
                  <c:v>93.889999999999986</c:v>
                </c:pt>
                <c:pt idx="8">
                  <c:v>94.579999999999984</c:v>
                </c:pt>
                <c:pt idx="9">
                  <c:v>95.399999999999963</c:v>
                </c:pt>
                <c:pt idx="10">
                  <c:v>96.119999999999976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F922-ED4D-B0D6-F1669C3C8C12}"/>
            </c:ext>
          </c:extLst>
        </c:ser>
        <c:ser>
          <c:idx val="12"/>
          <c:order val="12"/>
          <c:tx>
            <c:strRef>
              <c:f>Data!$A$33</c:f>
              <c:strCache>
                <c:ptCount val="1"/>
                <c:pt idx="0">
                  <c:v>art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Data!$B$33:$L$33</c:f>
              <c:numCache>
                <c:formatCode>0.00</c:formatCode>
                <c:ptCount val="11"/>
                <c:pt idx="0">
                  <c:v>67.34</c:v>
                </c:pt>
                <c:pt idx="1">
                  <c:v>78.350000000000009</c:v>
                </c:pt>
                <c:pt idx="2">
                  <c:v>86.470000000000013</c:v>
                </c:pt>
                <c:pt idx="3">
                  <c:v>91.15</c:v>
                </c:pt>
                <c:pt idx="4">
                  <c:v>93.690000000000012</c:v>
                </c:pt>
                <c:pt idx="5">
                  <c:v>95.300000000000011</c:v>
                </c:pt>
                <c:pt idx="6">
                  <c:v>96.4</c:v>
                </c:pt>
                <c:pt idx="7">
                  <c:v>97.210000000000022</c:v>
                </c:pt>
                <c:pt idx="8">
                  <c:v>97.890000000000015</c:v>
                </c:pt>
                <c:pt idx="9">
                  <c:v>98.490000000000023</c:v>
                </c:pt>
                <c:pt idx="10">
                  <c:v>98.960000000000022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F922-ED4D-B0D6-F1669C3C8C12}"/>
            </c:ext>
          </c:extLst>
        </c:ser>
        <c:ser>
          <c:idx val="13"/>
          <c:order val="13"/>
          <c:tx>
            <c:strRef>
              <c:f>Data!$A$34</c:f>
              <c:strCache>
                <c:ptCount val="1"/>
                <c:pt idx="0">
                  <c:v>libquantum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Data!$B$34:$L$34</c:f>
              <c:numCache>
                <c:formatCode>0.00</c:formatCode>
                <c:ptCount val="11"/>
                <c:pt idx="0">
                  <c:v>65.19</c:v>
                </c:pt>
                <c:pt idx="1">
                  <c:v>78.599999999999994</c:v>
                </c:pt>
                <c:pt idx="2">
                  <c:v>85.210000000000022</c:v>
                </c:pt>
                <c:pt idx="3">
                  <c:v>88.779999999999987</c:v>
                </c:pt>
                <c:pt idx="4">
                  <c:v>91.139999999999986</c:v>
                </c:pt>
                <c:pt idx="5">
                  <c:v>92.8</c:v>
                </c:pt>
                <c:pt idx="6">
                  <c:v>94.05</c:v>
                </c:pt>
                <c:pt idx="7">
                  <c:v>95.009999999999977</c:v>
                </c:pt>
                <c:pt idx="8">
                  <c:v>95.77</c:v>
                </c:pt>
                <c:pt idx="9">
                  <c:v>96.379999999999981</c:v>
                </c:pt>
                <c:pt idx="10">
                  <c:v>96.879999999999981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F922-ED4D-B0D6-F1669C3C8C12}"/>
            </c:ext>
          </c:extLst>
        </c:ser>
        <c:ser>
          <c:idx val="14"/>
          <c:order val="14"/>
          <c:tx>
            <c:strRef>
              <c:f>Data!$A$35</c:f>
              <c:strCache>
                <c:ptCount val="1"/>
                <c:pt idx="0">
                  <c:v>sjeng</c:v>
                </c:pt>
              </c:strCache>
            </c:strRef>
          </c:tx>
          <c:marker>
            <c:symbol val="circl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Data!$B$35:$L$35</c:f>
              <c:numCache>
                <c:formatCode>0.00</c:formatCode>
                <c:ptCount val="11"/>
                <c:pt idx="0">
                  <c:v>39.78</c:v>
                </c:pt>
                <c:pt idx="1">
                  <c:v>65.36</c:v>
                </c:pt>
                <c:pt idx="2">
                  <c:v>83.54</c:v>
                </c:pt>
                <c:pt idx="3">
                  <c:v>87.16</c:v>
                </c:pt>
                <c:pt idx="4">
                  <c:v>89.1</c:v>
                </c:pt>
                <c:pt idx="5">
                  <c:v>90.27</c:v>
                </c:pt>
                <c:pt idx="6">
                  <c:v>91.19</c:v>
                </c:pt>
                <c:pt idx="7">
                  <c:v>92.410000000000025</c:v>
                </c:pt>
                <c:pt idx="8">
                  <c:v>93.9</c:v>
                </c:pt>
                <c:pt idx="9">
                  <c:v>95.32</c:v>
                </c:pt>
                <c:pt idx="10">
                  <c:v>96.56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F922-ED4D-B0D6-F1669C3C8C12}"/>
            </c:ext>
          </c:extLst>
        </c:ser>
        <c:ser>
          <c:idx val="15"/>
          <c:order val="15"/>
          <c:tx>
            <c:strRef>
              <c:f>Data!$A$36</c:f>
              <c:strCache>
                <c:ptCount val="1"/>
                <c:pt idx="0">
                  <c:v>h264ref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Data!$B$36:$L$36</c:f>
              <c:numCache>
                <c:formatCode>0.00</c:formatCode>
                <c:ptCount val="11"/>
                <c:pt idx="0">
                  <c:v>45.28</c:v>
                </c:pt>
                <c:pt idx="1">
                  <c:v>54.660000000000011</c:v>
                </c:pt>
                <c:pt idx="2">
                  <c:v>68.72</c:v>
                </c:pt>
                <c:pt idx="3">
                  <c:v>74.459999999999994</c:v>
                </c:pt>
                <c:pt idx="4">
                  <c:v>76.92</c:v>
                </c:pt>
                <c:pt idx="5">
                  <c:v>78.599999999999994</c:v>
                </c:pt>
                <c:pt idx="6">
                  <c:v>80.099999999999994</c:v>
                </c:pt>
                <c:pt idx="7">
                  <c:v>81.8</c:v>
                </c:pt>
                <c:pt idx="8">
                  <c:v>84.13</c:v>
                </c:pt>
                <c:pt idx="9">
                  <c:v>86.8</c:v>
                </c:pt>
                <c:pt idx="10">
                  <c:v>88.95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F922-ED4D-B0D6-F1669C3C8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64079616"/>
        <c:axId val="-1564071728"/>
      </c:lineChart>
      <c:catAx>
        <c:axId val="-1564079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b="0">
                    <a:latin typeface="Arial" pitchFamily="34" charset="0"/>
                    <a:cs typeface="Arial" pitchFamily="34" charset="0"/>
                  </a:rPr>
                  <a:t>Slack</a:t>
                </a:r>
                <a:r>
                  <a:rPr lang="en-US" sz="1600" b="0" baseline="0">
                    <a:latin typeface="Arial" pitchFamily="34" charset="0"/>
                    <a:cs typeface="Arial" pitchFamily="34" charset="0"/>
                  </a:rPr>
                  <a:t> in cycles</a:t>
                </a:r>
                <a:endParaRPr lang="en-US" sz="1600" b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64071728"/>
        <c:crosses val="autoZero"/>
        <c:auto val="1"/>
        <c:lblAlgn val="ctr"/>
        <c:lblOffset val="100"/>
        <c:noMultiLvlLbl val="0"/>
      </c:catAx>
      <c:valAx>
        <c:axId val="-1564071728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 b="0">
                    <a:latin typeface="Arial" pitchFamily="34" charset="0"/>
                    <a:cs typeface="Arial" pitchFamily="34" charset="0"/>
                  </a:defRPr>
                </a:pPr>
                <a:r>
                  <a:rPr lang="en-US" sz="1600" b="0" baseline="0" dirty="0">
                    <a:latin typeface="Arial" pitchFamily="34" charset="0"/>
                    <a:cs typeface="Arial" pitchFamily="34" charset="0"/>
                  </a:rPr>
                  <a:t>Percentage of all Packets (%)</a:t>
                </a:r>
                <a:endParaRPr lang="en-US" sz="1600" b="0" dirty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6407961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604567178560005"/>
          <c:y val="2.0953211796737901E-2"/>
          <c:w val="0.18158932163028699"/>
          <c:h val="0.96646126911980601"/>
        </c:manualLayout>
      </c:layout>
      <c:overlay val="0"/>
      <c:txPr>
        <a:bodyPr/>
        <a:lstStyle/>
        <a:p>
          <a:pPr>
            <a:defRPr sz="13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9063522644775799"/>
          <c:y val="0.215450095765056"/>
          <c:w val="0.78369855363824403"/>
          <c:h val="0.746998652195503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Aergia!$R$20</c:f>
              <c:strCache>
                <c:ptCount val="1"/>
                <c:pt idx="0">
                  <c:v>Age</c:v>
                </c:pt>
              </c:strCache>
            </c:strRef>
          </c:tx>
          <c:invertIfNegative val="0"/>
          <c:val>
            <c:numRef>
              <c:f>Aergia!$R$21</c:f>
              <c:numCache>
                <c:formatCode>0.00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CA-DA4F-807F-84DE3F8430A3}"/>
            </c:ext>
          </c:extLst>
        </c:ser>
        <c:ser>
          <c:idx val="1"/>
          <c:order val="1"/>
          <c:tx>
            <c:strRef>
              <c:f>Aergia!$S$20</c:f>
              <c:strCache>
                <c:ptCount val="1"/>
                <c:pt idx="0">
                  <c:v>RR</c:v>
                </c:pt>
              </c:strCache>
            </c:strRef>
          </c:tx>
          <c:invertIfNegative val="0"/>
          <c:val>
            <c:numRef>
              <c:f>Aergia!$S$21</c:f>
              <c:numCache>
                <c:formatCode>0.00</c:formatCode>
                <c:ptCount val="1"/>
                <c:pt idx="0">
                  <c:v>1.004612516576235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CA-DA4F-807F-84DE3F8430A3}"/>
            </c:ext>
          </c:extLst>
        </c:ser>
        <c:ser>
          <c:idx val="2"/>
          <c:order val="2"/>
          <c:tx>
            <c:strRef>
              <c:f>Aergia!$T$20</c:f>
              <c:strCache>
                <c:ptCount val="1"/>
                <c:pt idx="0">
                  <c:v>GSF</c:v>
                </c:pt>
              </c:strCache>
            </c:strRef>
          </c:tx>
          <c:invertIfNegative val="0"/>
          <c:val>
            <c:numRef>
              <c:f>Aergia!$T$21</c:f>
              <c:numCache>
                <c:formatCode>0.00</c:formatCode>
                <c:ptCount val="1"/>
                <c:pt idx="0">
                  <c:v>0.889792885193182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CA-DA4F-807F-84DE3F8430A3}"/>
            </c:ext>
          </c:extLst>
        </c:ser>
        <c:ser>
          <c:idx val="3"/>
          <c:order val="3"/>
          <c:tx>
            <c:strRef>
              <c:f>Aergia!$U$20</c:f>
              <c:strCache>
                <c:ptCount val="1"/>
                <c:pt idx="0">
                  <c:v>SJF</c:v>
                </c:pt>
              </c:strCache>
            </c:strRef>
          </c:tx>
          <c:invertIfNegative val="0"/>
          <c:val>
            <c:numRef>
              <c:f>Aergia!$U$21</c:f>
              <c:numCache>
                <c:formatCode>0.00</c:formatCode>
                <c:ptCount val="1"/>
                <c:pt idx="0">
                  <c:v>1.0948576846448059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CA-DA4F-807F-84DE3F8430A3}"/>
            </c:ext>
          </c:extLst>
        </c:ser>
        <c:ser>
          <c:idx val="4"/>
          <c:order val="4"/>
          <c:tx>
            <c:strRef>
              <c:f>Aergia!$V$20</c:f>
              <c:strCache>
                <c:ptCount val="1"/>
                <c:pt idx="0">
                  <c:v>Aergia</c:v>
                </c:pt>
              </c:strCache>
            </c:strRef>
          </c:tx>
          <c:invertIfNegative val="0"/>
          <c:val>
            <c:numRef>
              <c:f>Aergia!$V$21</c:f>
              <c:numCache>
                <c:formatCode>0.00</c:formatCode>
                <c:ptCount val="1"/>
                <c:pt idx="0">
                  <c:v>1.10838773326842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CA-DA4F-807F-84DE3F8430A3}"/>
            </c:ext>
          </c:extLst>
        </c:ser>
        <c:ser>
          <c:idx val="5"/>
          <c:order val="5"/>
          <c:tx>
            <c:strRef>
              <c:f>Aergia!$W$20</c:f>
              <c:strCache>
                <c:ptCount val="1"/>
                <c:pt idx="0">
                  <c:v>SJF+Aergia</c:v>
                </c:pt>
              </c:strCache>
            </c:strRef>
          </c:tx>
          <c:invertIfNegative val="0"/>
          <c:val>
            <c:numRef>
              <c:f>Aergia!$W$21</c:f>
              <c:numCache>
                <c:formatCode>0.00</c:formatCode>
                <c:ptCount val="1"/>
                <c:pt idx="0">
                  <c:v>1.1668129432340171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CA-DA4F-807F-84DE3F8430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37638720"/>
        <c:axId val="-1637634848"/>
      </c:barChart>
      <c:catAx>
        <c:axId val="-16376387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637634848"/>
        <c:crosses val="autoZero"/>
        <c:auto val="1"/>
        <c:lblAlgn val="ctr"/>
        <c:lblOffset val="100"/>
        <c:noMultiLvlLbl val="0"/>
      </c:catAx>
      <c:valAx>
        <c:axId val="-1637634848"/>
        <c:scaling>
          <c:orientation val="minMax"/>
          <c:max val="1.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Normalized System Speedup</a:t>
                </a:r>
              </a:p>
            </c:rich>
          </c:tx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637638720"/>
        <c:crosses val="autoZero"/>
        <c:crossBetween val="between"/>
        <c:majorUnit val="0.1"/>
      </c:valAx>
    </c:plotArea>
    <c:legend>
      <c:legendPos val="t"/>
      <c:layout>
        <c:manualLayout>
          <c:xMode val="edge"/>
          <c:yMode val="edge"/>
          <c:x val="7.5319160104986904E-2"/>
          <c:y val="1.1584734340639899E-2"/>
          <c:w val="0.90333333333333299"/>
          <c:h val="0.1867136624813789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79170155594193"/>
          <c:y val="0.199706224755238"/>
          <c:w val="0.82057877225456799"/>
          <c:h val="0.762932725171672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Aergia!$T$24</c:f>
              <c:strCache>
                <c:ptCount val="1"/>
                <c:pt idx="0">
                  <c:v>Age</c:v>
                </c:pt>
              </c:strCache>
            </c:strRef>
          </c:tx>
          <c:invertIfNegative val="0"/>
          <c:val>
            <c:numRef>
              <c:f>Aergia!$T$25</c:f>
              <c:numCache>
                <c:formatCode>0.00</c:formatCode>
                <c:ptCount val="1"/>
                <c:pt idx="0">
                  <c:v>10.210000000000001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B6-7B4F-A43F-D7693A9EC447}"/>
            </c:ext>
          </c:extLst>
        </c:ser>
        <c:ser>
          <c:idx val="1"/>
          <c:order val="1"/>
          <c:tx>
            <c:strRef>
              <c:f>Aergia!$U$24</c:f>
              <c:strCache>
                <c:ptCount val="1"/>
                <c:pt idx="0">
                  <c:v>RR</c:v>
                </c:pt>
              </c:strCache>
            </c:strRef>
          </c:tx>
          <c:invertIfNegative val="0"/>
          <c:val>
            <c:numRef>
              <c:f>Aergia!$U$25</c:f>
              <c:numCache>
                <c:formatCode>0.00</c:formatCode>
                <c:ptCount val="1"/>
                <c:pt idx="0">
                  <c:v>10.64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B6-7B4F-A43F-D7693A9EC447}"/>
            </c:ext>
          </c:extLst>
        </c:ser>
        <c:ser>
          <c:idx val="2"/>
          <c:order val="2"/>
          <c:tx>
            <c:strRef>
              <c:f>Aergia!$V$24</c:f>
              <c:strCache>
                <c:ptCount val="1"/>
                <c:pt idx="0">
                  <c:v>GSF</c:v>
                </c:pt>
              </c:strCache>
            </c:strRef>
          </c:tx>
          <c:invertIfNegative val="0"/>
          <c:val>
            <c:numRef>
              <c:f>Aergia!$V$25</c:f>
              <c:numCache>
                <c:formatCode>0.00</c:formatCode>
                <c:ptCount val="1"/>
                <c:pt idx="0">
                  <c:v>10.479368750000001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B6-7B4F-A43F-D7693A9EC447}"/>
            </c:ext>
          </c:extLst>
        </c:ser>
        <c:ser>
          <c:idx val="3"/>
          <c:order val="3"/>
          <c:tx>
            <c:strRef>
              <c:f>Aergia!$W$24</c:f>
              <c:strCache>
                <c:ptCount val="1"/>
                <c:pt idx="0">
                  <c:v>SJF</c:v>
                </c:pt>
              </c:strCache>
            </c:strRef>
          </c:tx>
          <c:invertIfNegative val="0"/>
          <c:val>
            <c:numRef>
              <c:f>Aergia!$W$25</c:f>
              <c:numCache>
                <c:formatCode>0.00</c:formatCode>
                <c:ptCount val="1"/>
                <c:pt idx="0">
                  <c:v>9.8746750000000034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B6-7B4F-A43F-D7693A9EC447}"/>
            </c:ext>
          </c:extLst>
        </c:ser>
        <c:ser>
          <c:idx val="4"/>
          <c:order val="4"/>
          <c:tx>
            <c:strRef>
              <c:f>Aergia!$X$24</c:f>
              <c:strCache>
                <c:ptCount val="1"/>
                <c:pt idx="0">
                  <c:v>Aergia</c:v>
                </c:pt>
              </c:strCache>
            </c:strRef>
          </c:tx>
          <c:invertIfNegative val="0"/>
          <c:val>
            <c:numRef>
              <c:f>Aergia!$X$25</c:f>
              <c:numCache>
                <c:formatCode>0.00</c:formatCode>
                <c:ptCount val="1"/>
                <c:pt idx="0">
                  <c:v>6.78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B6-7B4F-A43F-D7693A9EC447}"/>
            </c:ext>
          </c:extLst>
        </c:ser>
        <c:ser>
          <c:idx val="5"/>
          <c:order val="5"/>
          <c:tx>
            <c:strRef>
              <c:f>Aergia!$Y$24</c:f>
              <c:strCache>
                <c:ptCount val="1"/>
                <c:pt idx="0">
                  <c:v>SJF+Aergia</c:v>
                </c:pt>
              </c:strCache>
            </c:strRef>
          </c:tx>
          <c:invertIfNegative val="0"/>
          <c:val>
            <c:numRef>
              <c:f>Aergia!$Y$25</c:f>
              <c:numCache>
                <c:formatCode>0.00</c:formatCode>
                <c:ptCount val="1"/>
                <c:pt idx="0">
                  <c:v>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B6-7B4F-A43F-D7693A9EC4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562617328"/>
        <c:axId val="-1562613376"/>
      </c:barChart>
      <c:catAx>
        <c:axId val="-15626173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562613376"/>
        <c:crosses val="autoZero"/>
        <c:auto val="1"/>
        <c:lblAlgn val="ctr"/>
        <c:lblOffset val="100"/>
        <c:noMultiLvlLbl val="0"/>
      </c:catAx>
      <c:valAx>
        <c:axId val="-1562613376"/>
        <c:scaling>
          <c:orientation val="minMax"/>
          <c:max val="1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 Network Unfairness</a:t>
                </a:r>
              </a:p>
            </c:rich>
          </c:tx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562617328"/>
        <c:crosses val="autoZero"/>
        <c:crossBetween val="between"/>
        <c:majorUnit val="3"/>
      </c:valAx>
    </c:plotArea>
    <c:legend>
      <c:legendPos val="t"/>
      <c:layout>
        <c:manualLayout>
          <c:xMode val="edge"/>
          <c:yMode val="edge"/>
          <c:x val="9.9290780141844004E-2"/>
          <c:y val="0"/>
          <c:w val="0.900709219858156"/>
          <c:h val="0.1521930170080139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prstClr val="white"/>
    </a:solidFill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76398068832301"/>
          <c:y val="2.82524059492563E-2"/>
          <c:w val="0.81615970991891396"/>
          <c:h val="0.6682833096047500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'Matlab-noMEMLAT'!$A$15</c:f>
              <c:strCache>
                <c:ptCount val="1"/>
                <c:pt idx="0">
                  <c:v>RouterEnergy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'Matlab-noMEMLAT'!$B$15:$Z$15</c:f>
              <c:numCache>
                <c:formatCode>General</c:formatCode>
                <c:ptCount val="25"/>
                <c:pt idx="0">
                  <c:v>0.40464479637596501</c:v>
                </c:pt>
                <c:pt idx="1">
                  <c:v>0.40495247612337898</c:v>
                </c:pt>
                <c:pt idx="2">
                  <c:v>0.40516599976585199</c:v>
                </c:pt>
                <c:pt idx="3">
                  <c:v>0.42893680722010002</c:v>
                </c:pt>
                <c:pt idx="4">
                  <c:v>0.42229639842053701</c:v>
                </c:pt>
                <c:pt idx="5">
                  <c:v>0.42803664773845101</c:v>
                </c:pt>
                <c:pt idx="6">
                  <c:v>0.42106601890300699</c:v>
                </c:pt>
                <c:pt idx="9">
                  <c:v>0.38680766472740002</c:v>
                </c:pt>
                <c:pt idx="10">
                  <c:v>0.38680766472740002</c:v>
                </c:pt>
                <c:pt idx="11">
                  <c:v>0.39099942178881802</c:v>
                </c:pt>
                <c:pt idx="12">
                  <c:v>0.43437211861406499</c:v>
                </c:pt>
                <c:pt idx="13">
                  <c:v>0.44217234878019901</c:v>
                </c:pt>
                <c:pt idx="14">
                  <c:v>0.430811126175558</c:v>
                </c:pt>
                <c:pt idx="15">
                  <c:v>0.43834108654050502</c:v>
                </c:pt>
                <c:pt idx="18">
                  <c:v>0.408346037995378</c:v>
                </c:pt>
                <c:pt idx="19">
                  <c:v>0.41013687476254401</c:v>
                </c:pt>
                <c:pt idx="20">
                  <c:v>0.411135862606341</c:v>
                </c:pt>
                <c:pt idx="21">
                  <c:v>0.43190807662358899</c:v>
                </c:pt>
                <c:pt idx="22">
                  <c:v>0.42336961177829002</c:v>
                </c:pt>
                <c:pt idx="23">
                  <c:v>0.37772945092712901</c:v>
                </c:pt>
                <c:pt idx="24">
                  <c:v>0.37158481553475198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D1-154B-8638-4F9F96A89D44}"/>
            </c:ext>
          </c:extLst>
        </c:ser>
        <c:ser>
          <c:idx val="1"/>
          <c:order val="1"/>
          <c:tx>
            <c:strRef>
              <c:f>'Matlab-noMEMLAT'!$A$16</c:f>
              <c:strCache>
                <c:ptCount val="1"/>
                <c:pt idx="0">
                  <c:v>LinkEnergy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'Matlab-noMEMLAT'!$B$16:$Z$16</c:f>
              <c:numCache>
                <c:formatCode>General</c:formatCode>
                <c:ptCount val="25"/>
                <c:pt idx="0">
                  <c:v>0.12364430074671599</c:v>
                </c:pt>
                <c:pt idx="1">
                  <c:v>0.123684838157831</c:v>
                </c:pt>
                <c:pt idx="2">
                  <c:v>0.123698078823209</c:v>
                </c:pt>
                <c:pt idx="3">
                  <c:v>0.139996370865829</c:v>
                </c:pt>
                <c:pt idx="4">
                  <c:v>0.140770155299767</c:v>
                </c:pt>
                <c:pt idx="5">
                  <c:v>0.14023715265422201</c:v>
                </c:pt>
                <c:pt idx="6">
                  <c:v>0.14058051963944801</c:v>
                </c:pt>
                <c:pt idx="9">
                  <c:v>0.187097711812724</c:v>
                </c:pt>
                <c:pt idx="10">
                  <c:v>0.187097711812724</c:v>
                </c:pt>
                <c:pt idx="11">
                  <c:v>0.18740254619866401</c:v>
                </c:pt>
                <c:pt idx="12">
                  <c:v>0.234411704519151</c:v>
                </c:pt>
                <c:pt idx="13">
                  <c:v>0.243391740033121</c:v>
                </c:pt>
                <c:pt idx="14">
                  <c:v>0.23440704319994399</c:v>
                </c:pt>
                <c:pt idx="15">
                  <c:v>0.24364972538323701</c:v>
                </c:pt>
                <c:pt idx="18">
                  <c:v>0.116395957896287</c:v>
                </c:pt>
                <c:pt idx="19">
                  <c:v>0.116517055232115</c:v>
                </c:pt>
                <c:pt idx="20">
                  <c:v>0.116419755829357</c:v>
                </c:pt>
                <c:pt idx="21">
                  <c:v>0.12892824123822699</c:v>
                </c:pt>
                <c:pt idx="22">
                  <c:v>0.127528515150509</c:v>
                </c:pt>
                <c:pt idx="23">
                  <c:v>0.12451667196574</c:v>
                </c:pt>
                <c:pt idx="24">
                  <c:v>0.124053858703595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D1-154B-8638-4F9F96A89D44}"/>
            </c:ext>
          </c:extLst>
        </c:ser>
        <c:ser>
          <c:idx val="2"/>
          <c:order val="2"/>
          <c:tx>
            <c:strRef>
              <c:f>'Matlab-noMEMLAT'!$A$17</c:f>
              <c:strCache>
                <c:ptCount val="1"/>
                <c:pt idx="0">
                  <c:v>BufferEnergy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'Matlab-noMEMLAT'!$B$17:$Z$17</c:f>
              <c:numCache>
                <c:formatCode>General</c:formatCode>
                <c:ptCount val="25"/>
                <c:pt idx="0">
                  <c:v>0.47171090287731898</c:v>
                </c:pt>
                <c:pt idx="1">
                  <c:v>0.474180268300403</c:v>
                </c:pt>
                <c:pt idx="2">
                  <c:v>0.47431625167372399</c:v>
                </c:pt>
                <c:pt idx="3">
                  <c:v>4.5804051875611401E-2</c:v>
                </c:pt>
                <c:pt idx="4">
                  <c:v>4.1356151863673703E-2</c:v>
                </c:pt>
                <c:pt idx="5">
                  <c:v>4.1234438519702203E-2</c:v>
                </c:pt>
                <c:pt idx="6">
                  <c:v>4.34644281611355E-2</c:v>
                </c:pt>
                <c:pt idx="9">
                  <c:v>0.42609462345987698</c:v>
                </c:pt>
                <c:pt idx="10">
                  <c:v>0.42609462345987698</c:v>
                </c:pt>
                <c:pt idx="11">
                  <c:v>0.42824754680143601</c:v>
                </c:pt>
                <c:pt idx="12">
                  <c:v>3.98179423248348E-2</c:v>
                </c:pt>
                <c:pt idx="13">
                  <c:v>4.0263062061645503E-2</c:v>
                </c:pt>
                <c:pt idx="14">
                  <c:v>3.9354053720663099E-2</c:v>
                </c:pt>
                <c:pt idx="15">
                  <c:v>3.97185976767239E-2</c:v>
                </c:pt>
                <c:pt idx="18">
                  <c:v>0.47525800410833602</c:v>
                </c:pt>
                <c:pt idx="19">
                  <c:v>0.48428913289244202</c:v>
                </c:pt>
                <c:pt idx="20">
                  <c:v>0.480881566750888</c:v>
                </c:pt>
                <c:pt idx="21">
                  <c:v>4.3195769533442098E-2</c:v>
                </c:pt>
                <c:pt idx="22">
                  <c:v>3.8641913079721903E-2</c:v>
                </c:pt>
                <c:pt idx="23">
                  <c:v>3.2972686649000799E-2</c:v>
                </c:pt>
                <c:pt idx="24">
                  <c:v>3.10753295625469E-2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D1-154B-8638-4F9F96A89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121977536"/>
        <c:axId val="-121973184"/>
      </c:barChart>
      <c:catAx>
        <c:axId val="-121977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121973184"/>
        <c:crosses val="autoZero"/>
        <c:auto val="1"/>
        <c:lblAlgn val="ctr"/>
        <c:lblOffset val="0"/>
        <c:noMultiLvlLbl val="0"/>
      </c:catAx>
      <c:valAx>
        <c:axId val="-1219731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Energy (normalized)</a:t>
                </a:r>
              </a:p>
            </c:rich>
          </c:tx>
          <c:layout>
            <c:manualLayout>
              <c:xMode val="edge"/>
              <c:yMode val="edge"/>
              <c:x val="3.5149378400310301E-2"/>
              <c:y val="1.67396593673966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219775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732723388599401"/>
          <c:y val="1.4598540145985399E-2"/>
          <c:w val="0.57392643096717499"/>
          <c:h val="0.11640669003965699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27699678901"/>
          <c:y val="7.7756648343485599E-2"/>
          <c:w val="0.84596574642829503"/>
          <c:h val="0.613067887790621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'Matlab-noMEMLAT'!$A$21</c:f>
              <c:strCache>
                <c:ptCount val="1"/>
                <c:pt idx="0">
                  <c:v>WeightedSpeedup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strRef>
              <c:f>'Matlab-noMEMLAT'!$B$7:$Z$7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'Matlab-noMEMLAT'!$B$21:$Z$21</c:f>
              <c:numCache>
                <c:formatCode>General</c:formatCode>
                <c:ptCount val="25"/>
                <c:pt idx="0">
                  <c:v>7.9909612348004364</c:v>
                </c:pt>
                <c:pt idx="1">
                  <c:v>7.9907483945915203</c:v>
                </c:pt>
                <c:pt idx="2">
                  <c:v>7.9892400705509727</c:v>
                </c:pt>
                <c:pt idx="3">
                  <c:v>7.9789045820530724</c:v>
                </c:pt>
                <c:pt idx="4">
                  <c:v>7.9802017187173799</c:v>
                </c:pt>
                <c:pt idx="5">
                  <c:v>7.9918229314569711</c:v>
                </c:pt>
                <c:pt idx="6">
                  <c:v>7.9907440166069454</c:v>
                </c:pt>
                <c:pt idx="9">
                  <c:v>15.626836907152841</c:v>
                </c:pt>
                <c:pt idx="10">
                  <c:v>15.7797106779107</c:v>
                </c:pt>
                <c:pt idx="11">
                  <c:v>15.625287659776539</c:v>
                </c:pt>
                <c:pt idx="12">
                  <c:v>15.221617885403241</c:v>
                </c:pt>
                <c:pt idx="13">
                  <c:v>15.044158350387841</c:v>
                </c:pt>
                <c:pt idx="14">
                  <c:v>15.363755442338441</c:v>
                </c:pt>
                <c:pt idx="15">
                  <c:v>15.2072909791627</c:v>
                </c:pt>
                <c:pt idx="18">
                  <c:v>14.830885992427021</c:v>
                </c:pt>
                <c:pt idx="19">
                  <c:v>14.77523316066492</c:v>
                </c:pt>
                <c:pt idx="20">
                  <c:v>14.7081754140043</c:v>
                </c:pt>
                <c:pt idx="21">
                  <c:v>14.72060270419102</c:v>
                </c:pt>
                <c:pt idx="22">
                  <c:v>14.677426516739621</c:v>
                </c:pt>
                <c:pt idx="23">
                  <c:v>16.231713918608889</c:v>
                </c:pt>
                <c:pt idx="24">
                  <c:v>16.199195940929329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1B-4A4B-AA6A-D15718E172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overlap val="100"/>
        <c:axId val="-121804720"/>
        <c:axId val="-121800560"/>
      </c:barChart>
      <c:catAx>
        <c:axId val="-121804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121800560"/>
        <c:crosses val="autoZero"/>
        <c:auto val="1"/>
        <c:lblAlgn val="ctr"/>
        <c:lblOffset val="0"/>
        <c:noMultiLvlLbl val="0"/>
      </c:catAx>
      <c:valAx>
        <c:axId val="-121800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600" dirty="0"/>
                  <a:t>W-Speedup</a:t>
                </a:r>
              </a:p>
            </c:rich>
          </c:tx>
          <c:layout>
            <c:manualLayout>
              <c:xMode val="edge"/>
              <c:yMode val="edge"/>
              <c:x val="1.1453290737686901E-2"/>
              <c:y val="0.163942570147433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2180472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76398068832301"/>
          <c:y val="2.82524059492563E-2"/>
          <c:w val="0.81615970991891396"/>
          <c:h val="0.6682833096047500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'Matlab-noMEMLAT'!$A$15</c:f>
              <c:strCache>
                <c:ptCount val="1"/>
                <c:pt idx="0">
                  <c:v>RouterEnergy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'Matlab-noMEMLAT'!$B$15:$Z$15</c:f>
              <c:numCache>
                <c:formatCode>General</c:formatCode>
                <c:ptCount val="25"/>
                <c:pt idx="0">
                  <c:v>0.40464479637596601</c:v>
                </c:pt>
                <c:pt idx="1">
                  <c:v>0.40495247612337898</c:v>
                </c:pt>
                <c:pt idx="2">
                  <c:v>0.40516599976585299</c:v>
                </c:pt>
                <c:pt idx="3">
                  <c:v>0.42893680722010002</c:v>
                </c:pt>
                <c:pt idx="4">
                  <c:v>0.42229639842053701</c:v>
                </c:pt>
                <c:pt idx="5">
                  <c:v>0.42803664773845101</c:v>
                </c:pt>
                <c:pt idx="6">
                  <c:v>0.42106601890300699</c:v>
                </c:pt>
                <c:pt idx="9">
                  <c:v>0.38680766472740002</c:v>
                </c:pt>
                <c:pt idx="10">
                  <c:v>0.38680766472740002</c:v>
                </c:pt>
                <c:pt idx="11">
                  <c:v>0.39099942178881802</c:v>
                </c:pt>
                <c:pt idx="12">
                  <c:v>0.43437211861406499</c:v>
                </c:pt>
                <c:pt idx="13">
                  <c:v>0.44217234878019901</c:v>
                </c:pt>
                <c:pt idx="14">
                  <c:v>0.430811126175558</c:v>
                </c:pt>
                <c:pt idx="15">
                  <c:v>0.43834108654050502</c:v>
                </c:pt>
                <c:pt idx="18">
                  <c:v>0.408346037995378</c:v>
                </c:pt>
                <c:pt idx="19">
                  <c:v>0.41013687476254501</c:v>
                </c:pt>
                <c:pt idx="20">
                  <c:v>0.411135862606341</c:v>
                </c:pt>
                <c:pt idx="21">
                  <c:v>0.43190807662358899</c:v>
                </c:pt>
                <c:pt idx="22">
                  <c:v>0.42336961177829002</c:v>
                </c:pt>
                <c:pt idx="23">
                  <c:v>0.37772945092712901</c:v>
                </c:pt>
                <c:pt idx="24">
                  <c:v>0.37158481553475298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96-8142-8307-279F9787E229}"/>
            </c:ext>
          </c:extLst>
        </c:ser>
        <c:ser>
          <c:idx val="1"/>
          <c:order val="1"/>
          <c:tx>
            <c:strRef>
              <c:f>'Matlab-noMEMLAT'!$A$16</c:f>
              <c:strCache>
                <c:ptCount val="1"/>
                <c:pt idx="0">
                  <c:v>LinkEnergy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'Matlab-noMEMLAT'!$B$16:$Z$16</c:f>
              <c:numCache>
                <c:formatCode>General</c:formatCode>
                <c:ptCount val="25"/>
                <c:pt idx="0">
                  <c:v>0.12364430074671599</c:v>
                </c:pt>
                <c:pt idx="1">
                  <c:v>0.123684838157831</c:v>
                </c:pt>
                <c:pt idx="2">
                  <c:v>0.123698078823209</c:v>
                </c:pt>
                <c:pt idx="3">
                  <c:v>0.139996370865829</c:v>
                </c:pt>
                <c:pt idx="4">
                  <c:v>0.140770155299767</c:v>
                </c:pt>
                <c:pt idx="5">
                  <c:v>0.14023715265422201</c:v>
                </c:pt>
                <c:pt idx="6">
                  <c:v>0.14058051963944801</c:v>
                </c:pt>
                <c:pt idx="9">
                  <c:v>0.187097711812724</c:v>
                </c:pt>
                <c:pt idx="10">
                  <c:v>0.187097711812724</c:v>
                </c:pt>
                <c:pt idx="11">
                  <c:v>0.18740254619866401</c:v>
                </c:pt>
                <c:pt idx="12">
                  <c:v>0.234411704519151</c:v>
                </c:pt>
                <c:pt idx="13">
                  <c:v>0.243391740033121</c:v>
                </c:pt>
                <c:pt idx="14">
                  <c:v>0.23440704319994399</c:v>
                </c:pt>
                <c:pt idx="15">
                  <c:v>0.24364972538323701</c:v>
                </c:pt>
                <c:pt idx="18">
                  <c:v>0.116395957896287</c:v>
                </c:pt>
                <c:pt idx="19">
                  <c:v>0.116517055232115</c:v>
                </c:pt>
                <c:pt idx="20">
                  <c:v>0.116419755829357</c:v>
                </c:pt>
                <c:pt idx="21">
                  <c:v>0.12892824123822699</c:v>
                </c:pt>
                <c:pt idx="22">
                  <c:v>0.127528515150509</c:v>
                </c:pt>
                <c:pt idx="23">
                  <c:v>0.12451667196574</c:v>
                </c:pt>
                <c:pt idx="24">
                  <c:v>0.124053858703595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96-8142-8307-279F9787E229}"/>
            </c:ext>
          </c:extLst>
        </c:ser>
        <c:ser>
          <c:idx val="2"/>
          <c:order val="2"/>
          <c:tx>
            <c:strRef>
              <c:f>'Matlab-noMEMLAT'!$A$17</c:f>
              <c:strCache>
                <c:ptCount val="1"/>
                <c:pt idx="0">
                  <c:v>BufferEnergy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'Matlab-noMEMLAT'!$B$17:$Z$17</c:f>
              <c:numCache>
                <c:formatCode>General</c:formatCode>
                <c:ptCount val="25"/>
                <c:pt idx="0">
                  <c:v>0.47171090287731898</c:v>
                </c:pt>
                <c:pt idx="1">
                  <c:v>0.474180268300403</c:v>
                </c:pt>
                <c:pt idx="2">
                  <c:v>0.47431625167372399</c:v>
                </c:pt>
                <c:pt idx="3">
                  <c:v>4.5804051875611498E-2</c:v>
                </c:pt>
                <c:pt idx="4">
                  <c:v>4.1356151863673703E-2</c:v>
                </c:pt>
                <c:pt idx="5">
                  <c:v>4.1234438519702203E-2</c:v>
                </c:pt>
                <c:pt idx="6">
                  <c:v>4.34644281611355E-2</c:v>
                </c:pt>
                <c:pt idx="9">
                  <c:v>0.42609462345987698</c:v>
                </c:pt>
                <c:pt idx="10">
                  <c:v>0.42609462345987698</c:v>
                </c:pt>
                <c:pt idx="11">
                  <c:v>0.42824754680143601</c:v>
                </c:pt>
                <c:pt idx="12">
                  <c:v>3.98179423248348E-2</c:v>
                </c:pt>
                <c:pt idx="13">
                  <c:v>4.0263062061645503E-2</c:v>
                </c:pt>
                <c:pt idx="14">
                  <c:v>3.9354053720663099E-2</c:v>
                </c:pt>
                <c:pt idx="15">
                  <c:v>3.97185976767239E-2</c:v>
                </c:pt>
                <c:pt idx="18">
                  <c:v>0.47525800410833602</c:v>
                </c:pt>
                <c:pt idx="19">
                  <c:v>0.48428913289244302</c:v>
                </c:pt>
                <c:pt idx="20">
                  <c:v>0.480881566750888</c:v>
                </c:pt>
                <c:pt idx="21">
                  <c:v>4.3195769533442098E-2</c:v>
                </c:pt>
                <c:pt idx="22">
                  <c:v>3.8641913079721903E-2</c:v>
                </c:pt>
                <c:pt idx="23">
                  <c:v>3.2972686649000799E-2</c:v>
                </c:pt>
                <c:pt idx="24">
                  <c:v>3.10753295625469E-2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96-8142-8307-279F9787E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119534032"/>
        <c:axId val="-119529680"/>
      </c:barChart>
      <c:catAx>
        <c:axId val="-119534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119529680"/>
        <c:crosses val="autoZero"/>
        <c:auto val="1"/>
        <c:lblAlgn val="ctr"/>
        <c:lblOffset val="0"/>
        <c:noMultiLvlLbl val="0"/>
      </c:catAx>
      <c:valAx>
        <c:axId val="-1195296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Energy (normalized)</a:t>
                </a:r>
              </a:p>
            </c:rich>
          </c:tx>
          <c:layout>
            <c:manualLayout>
              <c:xMode val="edge"/>
              <c:yMode val="edge"/>
              <c:x val="3.5149378400310398E-2"/>
              <c:y val="1.67396593673966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195340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732723388599401"/>
          <c:y val="1.4598540145985399E-2"/>
          <c:w val="0.57392643096717499"/>
          <c:h val="0.11640669003965699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  <c:userShapes r:id="rId3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Multithreaded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2916651406946201"/>
          <c:y val="0.100125046869141"/>
          <c:w val="0.72819782701581204"/>
          <c:h val="0.642710348706410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Sheet1!$C$36</c:f>
              <c:strCache>
                <c:ptCount val="1"/>
                <c:pt idx="0">
                  <c:v>Buffered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Sheet1!$C$37:$C$42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4F-DA46-B45B-AAACA1904EF8}"/>
            </c:ext>
          </c:extLst>
        </c:ser>
        <c:ser>
          <c:idx val="1"/>
          <c:order val="1"/>
          <c:tx>
            <c:strRef>
              <c:f>Sheet1!$D$36</c:f>
              <c:strCache>
                <c:ptCount val="1"/>
                <c:pt idx="0">
                  <c:v>BLESS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Sheet1!$D$37:$D$42</c:f>
              <c:numCache>
                <c:formatCode>General</c:formatCode>
                <c:ptCount val="6"/>
                <c:pt idx="0">
                  <c:v>1.0028842903499871</c:v>
                </c:pt>
                <c:pt idx="1">
                  <c:v>1.001833032219994</c:v>
                </c:pt>
                <c:pt idx="2">
                  <c:v>0.989469541539998</c:v>
                </c:pt>
                <c:pt idx="3">
                  <c:v>0.98772435845600004</c:v>
                </c:pt>
                <c:pt idx="4">
                  <c:v>1.00527006279</c:v>
                </c:pt>
                <c:pt idx="5">
                  <c:v>0.99743625707200001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4F-DA46-B45B-AAACA1904EF8}"/>
            </c:ext>
          </c:extLst>
        </c:ser>
        <c:ser>
          <c:idx val="2"/>
          <c:order val="2"/>
          <c:tx>
            <c:strRef>
              <c:f>Sheet1!$E$36</c:f>
              <c:strCache>
                <c:ptCount val="1"/>
                <c:pt idx="0">
                  <c:v>CHIPPER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Sheet1!$E$37:$E$42</c:f>
              <c:numCache>
                <c:formatCode>General</c:formatCode>
                <c:ptCount val="6"/>
                <c:pt idx="0">
                  <c:v>1.001835567249995</c:v>
                </c:pt>
                <c:pt idx="1">
                  <c:v>1.001164206409987</c:v>
                </c:pt>
                <c:pt idx="2">
                  <c:v>0.97235981304800401</c:v>
                </c:pt>
                <c:pt idx="3">
                  <c:v>0.968852970694002</c:v>
                </c:pt>
                <c:pt idx="4">
                  <c:v>0.96258957278400004</c:v>
                </c:pt>
                <c:pt idx="5">
                  <c:v>0.98136042603700002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4F-DA46-B45B-AAACA1904E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01557040"/>
        <c:axId val="-101552864"/>
      </c:barChart>
      <c:catAx>
        <c:axId val="-101557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600"/>
            </a:pPr>
            <a:endParaRPr lang="en-US"/>
          </a:p>
        </c:txPr>
        <c:crossAx val="-101552864"/>
        <c:crosses val="autoZero"/>
        <c:auto val="1"/>
        <c:lblAlgn val="ctr"/>
        <c:lblOffset val="100"/>
        <c:noMultiLvlLbl val="0"/>
      </c:catAx>
      <c:valAx>
        <c:axId val="-101552864"/>
        <c:scaling>
          <c:orientation val="minMax"/>
          <c:max val="1.100000000000000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Speedup (Normalized)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-101557040"/>
        <c:crosses val="autoZero"/>
        <c:crossBetween val="between"/>
        <c:majorUnit val="0.2"/>
      </c:valAx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err="1"/>
              <a:t>Multiprogrammed</a:t>
            </a:r>
            <a:r>
              <a:rPr lang="en-US" baseline="0" dirty="0"/>
              <a:t> (subset of 49 total)</a:t>
            </a:r>
            <a:endParaRPr lang="en-US" dirty="0"/>
          </a:p>
        </c:rich>
      </c:tx>
      <c:layout>
        <c:manualLayout>
          <c:xMode val="edge"/>
          <c:yMode val="edge"/>
          <c:x val="0.124578083989501"/>
          <c:y val="1.4285714285714299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Buffered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Sheet2!$C$2:$C$16</c:f>
              <c:numCache>
                <c:formatCode>General</c:formatCode>
                <c:ptCount val="15"/>
                <c:pt idx="0">
                  <c:v>63.979692979399999</c:v>
                </c:pt>
                <c:pt idx="1">
                  <c:v>63.679135957200003</c:v>
                </c:pt>
                <c:pt idx="2">
                  <c:v>63.573248588200002</c:v>
                </c:pt>
                <c:pt idx="3">
                  <c:v>63.360877231800004</c:v>
                </c:pt>
                <c:pt idx="4">
                  <c:v>61.17947232290021</c:v>
                </c:pt>
                <c:pt idx="5">
                  <c:v>60.500301437300003</c:v>
                </c:pt>
                <c:pt idx="6">
                  <c:v>60.473700130700003</c:v>
                </c:pt>
                <c:pt idx="7">
                  <c:v>60.288652015900013</c:v>
                </c:pt>
                <c:pt idx="8">
                  <c:v>57.785497453699413</c:v>
                </c:pt>
                <c:pt idx="9">
                  <c:v>57.685922821100142</c:v>
                </c:pt>
                <c:pt idx="10">
                  <c:v>57.486354603599999</c:v>
                </c:pt>
                <c:pt idx="11">
                  <c:v>48.057676171999837</c:v>
                </c:pt>
                <c:pt idx="12">
                  <c:v>41.991616553899952</c:v>
                </c:pt>
                <c:pt idx="13">
                  <c:v>22.571405367900031</c:v>
                </c:pt>
                <c:pt idx="14">
                  <c:v>55.5306540136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82-BB45-B26E-1ACE1998D022}"/>
            </c:ext>
          </c:extLst>
        </c:ser>
        <c:ser>
          <c:idx val="1"/>
          <c:order val="1"/>
          <c:tx>
            <c:strRef>
              <c:f>Sheet2!$D$1</c:f>
              <c:strCache>
                <c:ptCount val="1"/>
                <c:pt idx="0">
                  <c:v>BLESS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Sheet2!$D$2:$D$16</c:f>
              <c:numCache>
                <c:formatCode>General</c:formatCode>
                <c:ptCount val="15"/>
                <c:pt idx="0">
                  <c:v>63.989159908900113</c:v>
                </c:pt>
                <c:pt idx="1">
                  <c:v>63.816087854099443</c:v>
                </c:pt>
                <c:pt idx="2">
                  <c:v>63.764915105700013</c:v>
                </c:pt>
                <c:pt idx="3">
                  <c:v>63.649020914300003</c:v>
                </c:pt>
                <c:pt idx="4">
                  <c:v>61.663351940300203</c:v>
                </c:pt>
                <c:pt idx="5">
                  <c:v>60.097774187900001</c:v>
                </c:pt>
                <c:pt idx="6">
                  <c:v>60.034455244900172</c:v>
                </c:pt>
                <c:pt idx="7">
                  <c:v>60.197735929500261</c:v>
                </c:pt>
                <c:pt idx="8">
                  <c:v>56.454425633299493</c:v>
                </c:pt>
                <c:pt idx="9">
                  <c:v>56.456838224800002</c:v>
                </c:pt>
                <c:pt idx="10">
                  <c:v>56.632699139900012</c:v>
                </c:pt>
                <c:pt idx="11">
                  <c:v>43.585925546700011</c:v>
                </c:pt>
                <c:pt idx="12">
                  <c:v>31.5999925172</c:v>
                </c:pt>
                <c:pt idx="13">
                  <c:v>15.465601000900021</c:v>
                </c:pt>
                <c:pt idx="14">
                  <c:v>53.481386286699838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82-BB45-B26E-1ACE1998D022}"/>
            </c:ext>
          </c:extLst>
        </c:ser>
        <c:ser>
          <c:idx val="2"/>
          <c:order val="2"/>
          <c:tx>
            <c:strRef>
              <c:f>Sheet2!$E$1</c:f>
              <c:strCache>
                <c:ptCount val="1"/>
                <c:pt idx="0">
                  <c:v>CHIPPER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Sheet2!$E$2:$E$16</c:f>
              <c:numCache>
                <c:formatCode>General</c:formatCode>
                <c:ptCount val="15"/>
                <c:pt idx="0">
                  <c:v>63.987533235400001</c:v>
                </c:pt>
                <c:pt idx="1">
                  <c:v>63.792914061100063</c:v>
                </c:pt>
                <c:pt idx="2">
                  <c:v>63.710105015100012</c:v>
                </c:pt>
                <c:pt idx="3">
                  <c:v>63.56416592410018</c:v>
                </c:pt>
                <c:pt idx="4">
                  <c:v>57.527665037200002</c:v>
                </c:pt>
                <c:pt idx="5">
                  <c:v>54.685362062300001</c:v>
                </c:pt>
                <c:pt idx="6">
                  <c:v>56.59875888630021</c:v>
                </c:pt>
                <c:pt idx="7">
                  <c:v>57.371797987900003</c:v>
                </c:pt>
                <c:pt idx="8">
                  <c:v>50.003024403999852</c:v>
                </c:pt>
                <c:pt idx="9">
                  <c:v>51.705407434900003</c:v>
                </c:pt>
                <c:pt idx="10">
                  <c:v>51.228300764500261</c:v>
                </c:pt>
                <c:pt idx="11">
                  <c:v>33.081722571699743</c:v>
                </c:pt>
                <c:pt idx="12">
                  <c:v>22.1335152686001</c:v>
                </c:pt>
                <c:pt idx="13">
                  <c:v>11.3237749046</c:v>
                </c:pt>
                <c:pt idx="14">
                  <c:v>49.5150760561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82-BB45-B26E-1ACE1998D0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01481104"/>
        <c:axId val="-101476864"/>
      </c:barChart>
      <c:catAx>
        <c:axId val="-1014811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600"/>
            </a:pPr>
            <a:endParaRPr lang="en-US"/>
          </a:p>
        </c:txPr>
        <c:crossAx val="-101476864"/>
        <c:crosses val="autoZero"/>
        <c:auto val="1"/>
        <c:lblAlgn val="ctr"/>
        <c:lblOffset val="100"/>
        <c:noMultiLvlLbl val="0"/>
      </c:catAx>
      <c:valAx>
        <c:axId val="-101476864"/>
        <c:scaling>
          <c:orientation val="minMax"/>
          <c:max val="64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Weighted 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01481104"/>
        <c:crosses val="autoZero"/>
        <c:crossBetween val="between"/>
        <c:majorUnit val="8"/>
      </c:valAx>
    </c:plotArea>
    <c:legend>
      <c:legendPos val="r"/>
      <c:layout>
        <c:manualLayout>
          <c:xMode val="edge"/>
          <c:yMode val="edge"/>
          <c:x val="0.74875623359580501"/>
          <c:y val="1.3060742407199099E-2"/>
          <c:w val="0.16582709973753301"/>
          <c:h val="0.18096175478065199"/>
        </c:manualLayout>
      </c:layout>
      <c:overlay val="1"/>
      <c:spPr>
        <a:ln w="28575">
          <a:solidFill>
            <a:srgbClr val="000000"/>
          </a:solidFill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err="1"/>
              <a:t>Multiprogrammed</a:t>
            </a:r>
            <a:r>
              <a:rPr lang="en-US" dirty="0"/>
              <a:t> (subset of 49 total)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Sheet2!$G$1</c:f>
              <c:strCache>
                <c:ptCount val="1"/>
                <c:pt idx="0">
                  <c:v>Buffered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Sheet2!$G$2:$G$16</c:f>
              <c:numCache>
                <c:formatCode>General</c:formatCode>
                <c:ptCount val="15"/>
                <c:pt idx="0">
                  <c:v>5.8772209286499946</c:v>
                </c:pt>
                <c:pt idx="1">
                  <c:v>6.2615146803299746</c:v>
                </c:pt>
                <c:pt idx="2">
                  <c:v>6.3198238867800001</c:v>
                </c:pt>
                <c:pt idx="3">
                  <c:v>6.4749820072999746</c:v>
                </c:pt>
                <c:pt idx="4">
                  <c:v>9.5689039883899962</c:v>
                </c:pt>
                <c:pt idx="5">
                  <c:v>10.137768556899999</c:v>
                </c:pt>
                <c:pt idx="6">
                  <c:v>10.034577957</c:v>
                </c:pt>
                <c:pt idx="7">
                  <c:v>9.6585655661300009</c:v>
                </c:pt>
                <c:pt idx="8">
                  <c:v>10.9838118652</c:v>
                </c:pt>
                <c:pt idx="9">
                  <c:v>11.093942513800039</c:v>
                </c:pt>
                <c:pt idx="10">
                  <c:v>11.070030381600001</c:v>
                </c:pt>
                <c:pt idx="11">
                  <c:v>12.808874658500001</c:v>
                </c:pt>
                <c:pt idx="12">
                  <c:v>14.853076235200099</c:v>
                </c:pt>
                <c:pt idx="13">
                  <c:v>15.340128228099999</c:v>
                </c:pt>
                <c:pt idx="14">
                  <c:v>9.8883420445200017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53-8347-929E-D54285E79B8F}"/>
            </c:ext>
          </c:extLst>
        </c:ser>
        <c:ser>
          <c:idx val="1"/>
          <c:order val="1"/>
          <c:tx>
            <c:strRef>
              <c:f>Sheet2!$H$1</c:f>
              <c:strCache>
                <c:ptCount val="1"/>
                <c:pt idx="0">
                  <c:v>BLESS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Sheet2!$H$2:$H$16</c:f>
              <c:numCache>
                <c:formatCode>General</c:formatCode>
                <c:ptCount val="15"/>
                <c:pt idx="0">
                  <c:v>1.159906985219995</c:v>
                </c:pt>
                <c:pt idx="1">
                  <c:v>1.4439845308099959</c:v>
                </c:pt>
                <c:pt idx="2">
                  <c:v>1.483426233319987</c:v>
                </c:pt>
                <c:pt idx="3">
                  <c:v>1.6039391541599941</c:v>
                </c:pt>
                <c:pt idx="4">
                  <c:v>4.2738393953700404</c:v>
                </c:pt>
                <c:pt idx="5">
                  <c:v>5.3654867798099239</c:v>
                </c:pt>
                <c:pt idx="6">
                  <c:v>5.2363230261900124</c:v>
                </c:pt>
                <c:pt idx="7">
                  <c:v>4.8336428381200003</c:v>
                </c:pt>
                <c:pt idx="8">
                  <c:v>6.7843347301299737</c:v>
                </c:pt>
                <c:pt idx="9">
                  <c:v>6.7852659520000014</c:v>
                </c:pt>
                <c:pt idx="10">
                  <c:v>6.6747740107199647</c:v>
                </c:pt>
                <c:pt idx="11">
                  <c:v>9.0399679284300003</c:v>
                </c:pt>
                <c:pt idx="12">
                  <c:v>10.372513052100039</c:v>
                </c:pt>
                <c:pt idx="13">
                  <c:v>10.73637793</c:v>
                </c:pt>
                <c:pt idx="14">
                  <c:v>5.2750430055200397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53-8347-929E-D54285E79B8F}"/>
            </c:ext>
          </c:extLst>
        </c:ser>
        <c:ser>
          <c:idx val="2"/>
          <c:order val="2"/>
          <c:tx>
            <c:strRef>
              <c:f>Sheet2!$I$1</c:f>
              <c:strCache>
                <c:ptCount val="1"/>
                <c:pt idx="0">
                  <c:v>CHIPPER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Sheet2!$I$2:$I$16</c:f>
              <c:numCache>
                <c:formatCode>General</c:formatCode>
                <c:ptCount val="15"/>
                <c:pt idx="0">
                  <c:v>0.941141810460004</c:v>
                </c:pt>
                <c:pt idx="1">
                  <c:v>1.223239782649987</c:v>
                </c:pt>
                <c:pt idx="2">
                  <c:v>1.265135689839995</c:v>
                </c:pt>
                <c:pt idx="3">
                  <c:v>1.38486835404</c:v>
                </c:pt>
                <c:pt idx="4">
                  <c:v>4.1573159312699239</c:v>
                </c:pt>
                <c:pt idx="5">
                  <c:v>5.3493963334200014</c:v>
                </c:pt>
                <c:pt idx="6">
                  <c:v>4.6219978176299286</c:v>
                </c:pt>
                <c:pt idx="7">
                  <c:v>4.3106640094999946</c:v>
                </c:pt>
                <c:pt idx="8">
                  <c:v>6.1701327702599764</c:v>
                </c:pt>
                <c:pt idx="9">
                  <c:v>6.2370666018200014</c:v>
                </c:pt>
                <c:pt idx="10">
                  <c:v>6.0794296925000397</c:v>
                </c:pt>
                <c:pt idx="11">
                  <c:v>8.0080579294199996</c:v>
                </c:pt>
                <c:pt idx="12">
                  <c:v>9.97449745998005</c:v>
                </c:pt>
                <c:pt idx="13">
                  <c:v>10.209009328300001</c:v>
                </c:pt>
                <c:pt idx="14">
                  <c:v>4.9239577734599864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53-8347-929E-D54285E79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07144368"/>
        <c:axId val="-104448608"/>
      </c:barChart>
      <c:catAx>
        <c:axId val="-1071443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600"/>
            </a:pPr>
            <a:endParaRPr lang="en-US"/>
          </a:p>
        </c:txPr>
        <c:crossAx val="-104448608"/>
        <c:crosses val="autoZero"/>
        <c:auto val="1"/>
        <c:lblAlgn val="ctr"/>
        <c:lblOffset val="100"/>
        <c:noMultiLvlLbl val="0"/>
      </c:catAx>
      <c:valAx>
        <c:axId val="-1044486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Network Power (W)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07144368"/>
        <c:crosses val="autoZero"/>
        <c:crossBetween val="between"/>
      </c:valAx>
    </c:plotArea>
    <c:legend>
      <c:legendPos val="l"/>
      <c:layout>
        <c:manualLayout>
          <c:xMode val="edge"/>
          <c:yMode val="edge"/>
          <c:x val="0.213659756138078"/>
          <c:y val="0.114682789651294"/>
          <c:w val="0.26025299843848598"/>
          <c:h val="0.262962879640047"/>
        </c:manualLayout>
      </c:layout>
      <c:overlay val="1"/>
      <c:spPr>
        <a:ln w="28575">
          <a:solidFill>
            <a:srgbClr val="000000"/>
          </a:solidFill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4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5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0.17537</cdr:x>
      <cdr:y>0.89425</cdr:y>
    </cdr:from>
    <cdr:to>
      <cdr:x>0.34159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7128" y="2421039"/>
          <a:ext cx="907200" cy="2840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8x </a:t>
          </a:r>
          <a:r>
            <a:rPr lang="en-US" sz="1200" b="1" baseline="0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0.47945</cdr:x>
      <cdr:y>0.896</cdr:y>
    </cdr:from>
    <cdr:to>
      <cdr:x>0.64567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616733" y="2416224"/>
          <a:ext cx="907200" cy="2793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0.78291</cdr:x>
      <cdr:y>0.9078</cdr:y>
    </cdr:from>
    <cdr:to>
      <cdr:x>0.94913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4272993" y="2438401"/>
          <a:ext cx="907199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8x8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0.45343</cdr:x>
      <cdr:y>0.90511</cdr:y>
    </cdr:from>
    <cdr:to>
      <cdr:x>0.65729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457451" y="2381251"/>
          <a:ext cx="1104900" cy="2476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0.75281</cdr:x>
      <cdr:y>0.90581</cdr:y>
    </cdr:from>
    <cdr:to>
      <cdr:x>0.95958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4080013" y="2400300"/>
          <a:ext cx="1120637" cy="2458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8x8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0.15436</cdr:x>
      <cdr:y>0.90511</cdr:y>
    </cdr:from>
    <cdr:to>
      <cdr:x>0.35822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836579" y="2402732"/>
          <a:ext cx="1104866" cy="2476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Gill Sans MT"/>
            </a:defRPr>
          </a:lvl1pPr>
          <a:lvl2pPr marL="457200" indent="0">
            <a:defRPr sz="1100">
              <a:latin typeface="Gill Sans MT"/>
            </a:defRPr>
          </a:lvl2pPr>
          <a:lvl3pPr marL="914400" indent="0">
            <a:defRPr sz="1100">
              <a:latin typeface="Gill Sans MT"/>
            </a:defRPr>
          </a:lvl3pPr>
          <a:lvl4pPr marL="1371600" indent="0">
            <a:defRPr sz="1100">
              <a:latin typeface="Gill Sans MT"/>
            </a:defRPr>
          </a:lvl4pPr>
          <a:lvl5pPr marL="1828800" indent="0">
            <a:defRPr sz="1100">
              <a:latin typeface="Gill Sans MT"/>
            </a:defRPr>
          </a:lvl5pPr>
          <a:lvl6pPr marL="2286000" indent="0">
            <a:defRPr sz="1100">
              <a:latin typeface="Gill Sans MT"/>
            </a:defRPr>
          </a:lvl6pPr>
          <a:lvl7pPr marL="2743200" indent="0">
            <a:defRPr sz="1100">
              <a:latin typeface="Gill Sans MT"/>
            </a:defRPr>
          </a:lvl7pPr>
          <a:lvl8pPr marL="3200400" indent="0">
            <a:defRPr sz="1100">
              <a:latin typeface="Gill Sans MT"/>
            </a:defRPr>
          </a:lvl8pPr>
          <a:lvl9pPr marL="3657600" indent="0">
            <a:defRPr sz="1100">
              <a:latin typeface="Gill Sans MT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</a:t>
          </a:r>
          <a:r>
            <a:rPr lang="en-US" sz="1200" b="1" dirty="0"/>
            <a:t>8x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0.17537</cdr:x>
      <cdr:y>0.89425</cdr:y>
    </cdr:from>
    <cdr:to>
      <cdr:x>0.34159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7128" y="2421039"/>
          <a:ext cx="907200" cy="2840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8x </a:t>
          </a:r>
          <a:r>
            <a:rPr lang="en-US" sz="1200" b="1" baseline="0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0.47945</cdr:x>
      <cdr:y>0.896</cdr:y>
    </cdr:from>
    <cdr:to>
      <cdr:x>0.64567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616733" y="2416224"/>
          <a:ext cx="907200" cy="2793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0.78291</cdr:x>
      <cdr:y>0.9078</cdr:y>
    </cdr:from>
    <cdr:to>
      <cdr:x>0.94913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4272993" y="2438401"/>
          <a:ext cx="907199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8x8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0.12746</cdr:x>
      <cdr:y>0.90775</cdr:y>
    </cdr:from>
    <cdr:to>
      <cdr:x>0.32337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90815" y="2409825"/>
          <a:ext cx="1061786" cy="2381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8 8x </a:t>
          </a:r>
          <a:r>
            <a:rPr lang="en-US" sz="1200" b="1" baseline="0" dirty="0" err="1"/>
            <a:t>milc</a:t>
          </a:r>
          <a:r>
            <a:rPr lang="en-US" sz="1200" b="1" baseline="0" dirty="0"/>
            <a:t> 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0.45343</cdr:x>
      <cdr:y>0.90511</cdr:y>
    </cdr:from>
    <cdr:to>
      <cdr:x>0.65729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457451" y="2381251"/>
          <a:ext cx="1104900" cy="2476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0.75281</cdr:x>
      <cdr:y>0.90581</cdr:y>
    </cdr:from>
    <cdr:to>
      <cdr:x>0.95958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4080013" y="2400300"/>
          <a:ext cx="1120637" cy="2458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8x8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0.79915</cdr:x>
      <cdr:y>0.46199</cdr:y>
    </cdr:from>
    <cdr:to>
      <cdr:x>0.94444</cdr:x>
      <cdr:y>0.54971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124700" y="2006600"/>
          <a:ext cx="12954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dirty="0"/>
            <a:t>(Side Buffer)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22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00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531142-4913-8343-AEC8-8F454B56A4BD}" type="slidenum">
              <a:rPr lang="en-US" sz="1200">
                <a:solidFill>
                  <a:srgbClr val="000000"/>
                </a:solidFill>
                <a:latin typeface="Calibri" charset="0"/>
                <a:cs typeface="Arial" charset="0"/>
              </a:rPr>
              <a:pPr eaLnBrk="1" hangingPunct="1"/>
              <a:t>62</a:t>
            </a:fld>
            <a:endParaRPr lang="en-US" sz="1200">
              <a:solidFill>
                <a:srgbClr val="000000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11768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2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6ECE34-254C-684B-A73B-944F8BA8B94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6672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DE1B3-346A-C74B-A8AC-42848FF0D17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52787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4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E81E6-76DD-924C-ACB5-984D0083181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98796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AE352D-6785-1647-8A74-4A2156B5E9B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9771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4ADFA8-99C5-B945-A720-91E21DE020C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33300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2520D-473C-7540-A132-2BB498C1834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11033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Name: …</a:t>
            </a:r>
            <a:r>
              <a:rPr lang="en-US" baseline="0" dirty="0"/>
              <a:t> </a:t>
            </a:r>
            <a:r>
              <a:rPr lang="en-US" baseline="0" dirty="0" err="1"/>
              <a:t>phd</a:t>
            </a:r>
            <a:r>
              <a:rPr lang="en-US" baseline="0" dirty="0"/>
              <a:t> student from CMU</a:t>
            </a:r>
          </a:p>
          <a:p>
            <a:r>
              <a:rPr lang="en-US" baseline="0" dirty="0" err="1"/>
              <a:t>Ttitle</a:t>
            </a:r>
            <a:endParaRPr lang="en-US" baseline="0" dirty="0"/>
          </a:p>
          <a:p>
            <a:r>
              <a:rPr lang="en-US" baseline="0" dirty="0"/>
              <a:t>collaborative work done with </a:t>
            </a:r>
            <a:r>
              <a:rPr lang="en-US" baseline="0" dirty="0" err="1"/>
              <a:t>rachata</a:t>
            </a:r>
            <a:r>
              <a:rPr lang="en-US" baseline="0" dirty="0"/>
              <a:t>, </a:t>
            </a:r>
            <a:r>
              <a:rPr lang="en-US" baseline="0" dirty="0" err="1"/>
              <a:t>chris</a:t>
            </a:r>
            <a:r>
              <a:rPr lang="en-US" baseline="0" dirty="0"/>
              <a:t>, and Dr. </a:t>
            </a:r>
            <a:r>
              <a:rPr lang="en-US" baseline="0" dirty="0" err="1"/>
              <a:t>Onur</a:t>
            </a:r>
            <a:r>
              <a:rPr lang="en-US" baseline="0" dirty="0"/>
              <a:t> </a:t>
            </a:r>
            <a:r>
              <a:rPr lang="en-US" baseline="0" dirty="0" err="1"/>
              <a:t>Mutlu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38333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Here is a one slide summary</a:t>
            </a:r>
            <a:r>
              <a:rPr lang="en-US" sz="1200" baseline="0" dirty="0"/>
              <a:t> of </a:t>
            </a:r>
            <a:r>
              <a:rPr lang="en-US" sz="1200" b="1" baseline="0" dirty="0"/>
              <a:t>what I’ll present today</a:t>
            </a:r>
          </a:p>
          <a:p>
            <a:r>
              <a:rPr lang="en-US" sz="1200" baseline="0" dirty="0"/>
              <a:t>One major problems is that packets … which causes congestion. </a:t>
            </a:r>
            <a:r>
              <a:rPr lang="en-US" sz="1200" b="1" baseline="0" dirty="0"/>
              <a:t>As a result, this reduces system performance due to increased network latency.</a:t>
            </a:r>
          </a:p>
          <a:p>
            <a:endParaRPr lang="en-US" sz="1200" baseline="0" dirty="0"/>
          </a:p>
          <a:p>
            <a:r>
              <a:rPr lang="en-US" sz="1200" dirty="0"/>
              <a:t>We make two </a:t>
            </a:r>
            <a:r>
              <a:rPr lang="en-US" sz="1200" baseline="0" dirty="0"/>
              <a:t>key observations in this work:</a:t>
            </a:r>
          </a:p>
          <a:p>
            <a:r>
              <a:rPr lang="en-US" sz="1200" baseline="0" dirty="0"/>
              <a:t>First, some apps are more </a:t>
            </a:r>
            <a:r>
              <a:rPr lang="en-US" sz="1200" baseline="0" dirty="0" err="1"/>
              <a:t>sen</a:t>
            </a:r>
            <a:r>
              <a:rPr lang="en-US" sz="1200" baseline="0" dirty="0"/>
              <a:t> to network latency than others</a:t>
            </a:r>
          </a:p>
          <a:p>
            <a:r>
              <a:rPr lang="en-US" sz="1200" baseline="0" dirty="0"/>
              <a:t>Second, apps ……</a:t>
            </a:r>
          </a:p>
          <a:p>
            <a:endParaRPr lang="en-US" sz="1200" baseline="0" dirty="0"/>
          </a:p>
          <a:p>
            <a:r>
              <a:rPr lang="en-US" sz="1200" baseline="0" dirty="0"/>
              <a:t>Based on these two key observations, we develop a new </a:t>
            </a:r>
            <a:r>
              <a:rPr lang="en-US" sz="1200" b="1" baseline="0" dirty="0"/>
              <a:t>source throttling mechanism </a:t>
            </a:r>
            <a:r>
              <a:rPr lang="en-US" sz="1200" baseline="0" dirty="0"/>
              <a:t>called HAT </a:t>
            </a:r>
            <a:r>
              <a:rPr lang="en-US" sz="1200" b="1" baseline="0" dirty="0"/>
              <a:t>to mitigate the detrimental effect of congestion</a:t>
            </a:r>
            <a:r>
              <a:rPr lang="en-US" sz="1200" baseline="0" dirty="0"/>
              <a:t>. </a:t>
            </a:r>
          </a:p>
          <a:p>
            <a:r>
              <a:rPr lang="en-US" sz="1200" baseline="0" dirty="0"/>
              <a:t>It has two key components:</a:t>
            </a:r>
          </a:p>
          <a:p>
            <a:r>
              <a:rPr lang="en-US" sz="1200" baseline="0" dirty="0"/>
              <a:t>First, HAT performs app-aware source throttling, </a:t>
            </a:r>
            <a:r>
              <a:rPr lang="en-US" sz="1200" b="1" baseline="0" dirty="0"/>
              <a:t>which selectively throttles certain applications.</a:t>
            </a:r>
          </a:p>
          <a:p>
            <a:r>
              <a:rPr lang="en-US" sz="1200" baseline="0" dirty="0"/>
              <a:t>Second, </a:t>
            </a:r>
            <a:r>
              <a:rPr lang="en-US" sz="1200" b="1" baseline="0" dirty="0"/>
              <a:t>BLUE</a:t>
            </a:r>
            <a:r>
              <a:rPr lang="en-US" sz="1200" b="0" baseline="0" dirty="0"/>
              <a:t>, which dynamically adjusts throttling rate to achieve high </a:t>
            </a:r>
            <a:r>
              <a:rPr lang="en-US" sz="1200" b="0" baseline="0" dirty="0" err="1"/>
              <a:t>perf</a:t>
            </a:r>
            <a:endParaRPr lang="en-US" sz="1200" baseline="0" dirty="0"/>
          </a:p>
          <a:p>
            <a:endParaRPr lang="en-US" sz="1200" baseline="0" dirty="0"/>
          </a:p>
          <a:p>
            <a:r>
              <a:rPr lang="en-US" sz="1200" baseline="0" dirty="0"/>
              <a:t>Our evaluation shows that HAT improves </a:t>
            </a:r>
            <a:r>
              <a:rPr lang="en-US" sz="1200" baseline="0" dirty="0" err="1"/>
              <a:t>perf</a:t>
            </a:r>
            <a:r>
              <a:rPr lang="en-US" sz="1200" baseline="0" dirty="0"/>
              <a:t>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7933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the outline for the talk.</a:t>
            </a:r>
          </a:p>
          <a:p>
            <a:endParaRPr lang="en-US" dirty="0"/>
          </a:p>
          <a:p>
            <a:r>
              <a:rPr lang="en-US" baseline="0" dirty="0"/>
              <a:t>I’ve briefly talked about some background on </a:t>
            </a:r>
            <a:r>
              <a:rPr lang="en-US" baseline="0" dirty="0" err="1"/>
              <a:t>nocs</a:t>
            </a:r>
            <a:r>
              <a:rPr lang="en-US" baseline="0" dirty="0"/>
              <a:t>. </a:t>
            </a:r>
          </a:p>
          <a:p>
            <a:endParaRPr lang="en-US" baseline="0" dirty="0"/>
          </a:p>
          <a:p>
            <a:r>
              <a:rPr lang="en-US" baseline="0" dirty="0"/>
              <a:t>Next I’ll talk about the motivation and key idea of our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6485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multi-core</a:t>
            </a:r>
            <a:r>
              <a:rPr lang="en-US" baseline="0" dirty="0"/>
              <a:t> processors, interconnect serves as a communication substrate for cores, caches, …. </a:t>
            </a:r>
          </a:p>
          <a:p>
            <a:r>
              <a:rPr lang="en-US" baseline="0" dirty="0"/>
              <a:t>However as core count continues to increase, conventional interconnects such as busses and </a:t>
            </a:r>
            <a:r>
              <a:rPr lang="en-US" baseline="0" dirty="0" err="1"/>
              <a:t>crossbards</a:t>
            </a:r>
            <a:r>
              <a:rPr lang="en-US" baseline="0" dirty="0"/>
              <a:t> no longer scale adequately.</a:t>
            </a:r>
          </a:p>
          <a:p>
            <a:r>
              <a:rPr lang="en-US" b="1" baseline="0" dirty="0"/>
              <a:t>The commonly proposed solution is on-chip network, which allows cores to communicate with a packet switched substrate.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Here is a figure showing an on-chip network that uses a 2d-mesh topology which </a:t>
            </a:r>
          </a:p>
          <a:p>
            <a:r>
              <a:rPr lang="en-US" baseline="0" dirty="0"/>
              <a:t>Is commonly used due to its low layout complexity. </a:t>
            </a:r>
          </a:p>
          <a:p>
            <a:endParaRPr lang="en-US" baseline="0" dirty="0"/>
          </a:p>
          <a:p>
            <a:r>
              <a:rPr lang="en-US" baseline="0" dirty="0"/>
              <a:t>In most multi-core systems, </a:t>
            </a:r>
            <a:r>
              <a:rPr lang="en-US" baseline="0" dirty="0" err="1"/>
              <a:t>NoC</a:t>
            </a:r>
            <a:r>
              <a:rPr lang="en-US" baseline="0" dirty="0"/>
              <a:t> primarily serves cache misses and memory requests.</a:t>
            </a:r>
          </a:p>
          <a:p>
            <a:endParaRPr lang="en-US" baseline="0" dirty="0"/>
          </a:p>
          <a:p>
            <a:r>
              <a:rPr lang="en-US" baseline="0" dirty="0"/>
              <a:t>A conventional router design for an on-chip network often have input buffers to hold ….</a:t>
            </a:r>
          </a:p>
          <a:p>
            <a:r>
              <a:rPr lang="en-US" baseline="0" dirty="0"/>
              <a:t>Alternatively, some other router designs have proposed eliminating these buffers and instead deflect contending packets to different links.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779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 the best we can do?</a:t>
            </a: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C5D57CF-97B4-DD44-B0B9-B359293D4460}" type="slidenum">
              <a:rPr lang="en-US">
                <a:solidFill>
                  <a:prstClr val="black"/>
                </a:solidFill>
                <a:latin typeface="Calibri" charset="0"/>
              </a:rPr>
              <a:pPr eaLnBrk="1" hangingPunct="1"/>
              <a:t>83</a:t>
            </a:fld>
            <a:endParaRPr lang="en-US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762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</a:t>
            </a:r>
            <a:r>
              <a:rPr lang="en-US" sz="1200" baseline="0" dirty="0"/>
              <a:t> modern </a:t>
            </a:r>
            <a:r>
              <a:rPr lang="en-US" sz="1200" baseline="0" dirty="0" err="1"/>
              <a:t>multicore</a:t>
            </a:r>
            <a:r>
              <a:rPr lang="en-US" sz="1200" baseline="0" dirty="0"/>
              <a:t> systems, </a:t>
            </a:r>
            <a:r>
              <a:rPr lang="en-US" sz="1200" baseline="0" dirty="0" err="1"/>
              <a:t>NoC</a:t>
            </a:r>
            <a:r>
              <a:rPr lang="en-US" sz="1200" baseline="0" dirty="0"/>
              <a:t> has limited shared resources due to various design constraints, such as power, chip area and timing.</a:t>
            </a:r>
          </a:p>
          <a:p>
            <a:r>
              <a:rPr lang="en-US" sz="1200" b="1" baseline="0" dirty="0"/>
              <a:t>Therefore, </a:t>
            </a:r>
            <a:r>
              <a:rPr lang="en-US" sz="1200" b="1" baseline="0" dirty="0" err="1"/>
              <a:t>Noc</a:t>
            </a:r>
            <a:r>
              <a:rPr lang="en-US" sz="1200" b="1" baseline="0" dirty="0"/>
              <a:t> will sometimes experience network congestion when there is a large amount of traffic.</a:t>
            </a:r>
          </a:p>
          <a:p>
            <a:r>
              <a:rPr lang="en-US" sz="1200" baseline="0" dirty="0"/>
              <a:t> </a:t>
            </a:r>
          </a:p>
          <a:p>
            <a:r>
              <a:rPr lang="en-US" sz="1200" baseline="0" dirty="0"/>
              <a:t>Network congestion reduces network throughput, and hence application performance.</a:t>
            </a:r>
          </a:p>
          <a:p>
            <a:endParaRPr lang="en-US" sz="1200" baseline="0" dirty="0"/>
          </a:p>
          <a:p>
            <a:r>
              <a:rPr lang="en-US" sz="1200" baseline="0" dirty="0"/>
              <a:t>Here is a quick illustration on showing how congestion can occur in a network. Four different nodes send their packets (the red packets) to a central node.</a:t>
            </a:r>
          </a:p>
          <a:p>
            <a:r>
              <a:rPr lang="en-US" sz="1200" baseline="0" dirty="0"/>
              <a:t>since there is no free output link at the central node, the yellow packet cannot be injected into the network, which produces congestion.</a:t>
            </a:r>
          </a:p>
          <a:p>
            <a:endParaRPr lang="en-US" sz="1200" baseline="0" dirty="0"/>
          </a:p>
          <a:p>
            <a:r>
              <a:rPr lang="en-US" sz="1200" dirty="0"/>
              <a:t>------------------------------------------------------------------------------------------------</a:t>
            </a:r>
          </a:p>
          <a:p>
            <a:r>
              <a:rPr lang="en-US" sz="1200" b="1" dirty="0"/>
              <a:t>Injection only when output link is free</a:t>
            </a:r>
            <a:r>
              <a:rPr lang="en-US" sz="1200" b="1" baseline="0" dirty="0"/>
              <a:t>. Put this in the slide?</a:t>
            </a:r>
          </a:p>
          <a:p>
            <a:r>
              <a:rPr lang="en-US" sz="1200" b="1" baseline="0" dirty="0"/>
              <a:t>Network congestion has detrimental an effect on the system performance.</a:t>
            </a:r>
          </a:p>
          <a:p>
            <a:endParaRPr lang="en-US" sz="1200" b="1" baseline="0" dirty="0"/>
          </a:p>
          <a:p>
            <a:r>
              <a:rPr lang="en-US" sz="1200" b="1" baseline="0" dirty="0"/>
              <a:t>--------------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 dirty="0"/>
              <a:t>Content: </a:t>
            </a:r>
            <a:r>
              <a:rPr lang="en-US" sz="1200" b="1" dirty="0">
                <a:solidFill>
                  <a:srgbClr val="FF0000"/>
                </a:solidFill>
              </a:rPr>
              <a:t>Higher network load leads to more congestion</a:t>
            </a:r>
          </a:p>
          <a:p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4833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this work, our goal</a:t>
            </a:r>
            <a:r>
              <a:rPr lang="en-US" baseline="0" dirty="0"/>
              <a:t> is to improve application performance in a highly congested </a:t>
            </a:r>
            <a:r>
              <a:rPr lang="en-US" baseline="0" dirty="0" err="1"/>
              <a:t>noc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To achieve this, we observe that reducing network load leads to lower network congestion, hence improving performance.</a:t>
            </a:r>
          </a:p>
          <a:p>
            <a:endParaRPr lang="en-US" baseline="0" dirty="0"/>
          </a:p>
          <a:p>
            <a:r>
              <a:rPr lang="en-US" baseline="0" dirty="0"/>
              <a:t>To reduce network load, we take the approach of source throttling, which temporarily delays new traffic injection.</a:t>
            </a:r>
          </a:p>
          <a:p>
            <a:r>
              <a:rPr lang="en-US" baseline="0" dirty="0"/>
              <a:t> Although packet injections are delayed due to throttling, performance can still be improved </a:t>
            </a:r>
            <a:r>
              <a:rPr lang="en-US" baseline="0" dirty="0" err="1"/>
              <a:t>b/c</a:t>
            </a:r>
            <a:r>
              <a:rPr lang="en-US" baseline="0" dirty="0"/>
              <a:t> of less congestion in the network.</a:t>
            </a:r>
            <a:endParaRPr lang="en-US" dirty="0"/>
          </a:p>
          <a:p>
            <a:endParaRPr lang="en-US" dirty="0"/>
          </a:p>
          <a:p>
            <a:r>
              <a:rPr lang="en-US" dirty="0"/>
              <a:t>A naïve</a:t>
            </a:r>
            <a:r>
              <a:rPr lang="en-US" baseline="0" dirty="0"/>
              <a:t> way of source throttling is to block injection of every node. However, this does not work well. </a:t>
            </a:r>
          </a:p>
          <a:p>
            <a:r>
              <a:rPr lang="en-US" baseline="0" dirty="0"/>
              <a:t>Now we will go through some key observations on how to design high-performance source throttling mechanism.</a:t>
            </a:r>
            <a:endParaRPr lang="en-US" sz="1600" baseline="0" dirty="0"/>
          </a:p>
          <a:p>
            <a:endParaRPr lang="en-US" sz="1600" baseline="0" dirty="0"/>
          </a:p>
          <a:p>
            <a:pPr marL="228600" indent="-228600">
              <a:buNone/>
            </a:pPr>
            <a:endParaRPr lang="en-US" b="1" dirty="0"/>
          </a:p>
          <a:p>
            <a:pPr marL="228600" indent="-228600">
              <a:buNone/>
            </a:pPr>
            <a:r>
              <a:rPr lang="en-US" b="1" dirty="0"/>
              <a:t>Soft throttling:</a:t>
            </a:r>
            <a:r>
              <a:rPr lang="en-US" dirty="0"/>
              <a:t> inject with non-zero probability</a:t>
            </a:r>
          </a:p>
          <a:p>
            <a:pPr marL="228600" indent="-228600">
              <a:buNone/>
            </a:pPr>
            <a:r>
              <a:rPr lang="en-US" b="1" dirty="0"/>
              <a:t>Throttling rate:</a:t>
            </a:r>
            <a:r>
              <a:rPr lang="en-US" dirty="0"/>
              <a:t> </a:t>
            </a:r>
            <a:r>
              <a:rPr lang="en-US" sz="2200" dirty="0"/>
              <a:t>0% (</a:t>
            </a:r>
            <a:r>
              <a:rPr lang="en-US" sz="2200" dirty="0" err="1"/>
              <a:t>unthrottled</a:t>
            </a:r>
            <a:r>
              <a:rPr lang="en-US" sz="2200" dirty="0"/>
              <a:t>) &lt;-&gt; 100% (fully blocked)</a:t>
            </a:r>
          </a:p>
          <a:p>
            <a:r>
              <a:rPr lang="en-US" sz="2400" b="1" baseline="0" dirty="0"/>
              <a:t>Key question:</a:t>
            </a:r>
          </a:p>
          <a:p>
            <a:pPr marL="228600" indent="-228600">
              <a:buAutoNum type="arabicPeriod"/>
            </a:pPr>
            <a:r>
              <a:rPr lang="en-US" sz="2400" baseline="0" dirty="0"/>
              <a:t>Which application to throttle?</a:t>
            </a:r>
          </a:p>
          <a:p>
            <a:pPr marL="228600" indent="-228600">
              <a:buAutoNum type="arabicPeriod"/>
            </a:pPr>
            <a:r>
              <a:rPr lang="en-US" sz="2400" baseline="0" dirty="0"/>
              <a:t>How aggressive do we throttle them?</a:t>
            </a:r>
          </a:p>
          <a:p>
            <a:pPr marL="228600" indent="-228600">
              <a:buNone/>
            </a:pPr>
            <a:endParaRPr lang="en-US" sz="2200" dirty="0"/>
          </a:p>
          <a:p>
            <a:pPr marL="228600" indent="-228600">
              <a:buAutoNum type="arabicPeriod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30447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Our</a:t>
            </a:r>
            <a:r>
              <a:rPr lang="en-US" b="1" baseline="0" dirty="0"/>
              <a:t> first key observation is that different apps…..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To illustrate this point,</a:t>
            </a:r>
            <a:r>
              <a:rPr lang="en-US" baseline="0" dirty="0"/>
              <a:t> </a:t>
            </a:r>
            <a:r>
              <a:rPr lang="en-US" b="1" baseline="0" dirty="0"/>
              <a:t>we set up </a:t>
            </a:r>
            <a:r>
              <a:rPr lang="en-US" baseline="0" dirty="0"/>
              <a:t>an experiment with a 16-node system running 8 copies </a:t>
            </a:r>
            <a:r>
              <a:rPr lang="en-US" b="1" baseline="0" dirty="0"/>
              <a:t>of </a:t>
            </a:r>
            <a:r>
              <a:rPr lang="en-US" b="1" baseline="0" dirty="0" err="1"/>
              <a:t>gromacs</a:t>
            </a:r>
            <a:r>
              <a:rPr lang="en-US" b="1" baseline="0" dirty="0"/>
              <a:t>, which is a network-non-intensive </a:t>
            </a:r>
            <a:r>
              <a:rPr lang="en-US" baseline="0" dirty="0"/>
              <a:t>spec benchmark, </a:t>
            </a:r>
          </a:p>
          <a:p>
            <a:r>
              <a:rPr lang="en-US" b="1" baseline="0" dirty="0"/>
              <a:t>and 8 copies of </a:t>
            </a:r>
            <a:r>
              <a:rPr lang="en-US" b="1" baseline="0" dirty="0" err="1"/>
              <a:t>mcf</a:t>
            </a:r>
            <a:r>
              <a:rPr lang="en-US" b="1" baseline="0" dirty="0"/>
              <a:t>, which is a network-intensive</a:t>
            </a:r>
            <a:r>
              <a:rPr lang="en-US" baseline="0" dirty="0"/>
              <a:t> spec benchmark. </a:t>
            </a:r>
          </a:p>
          <a:p>
            <a:r>
              <a:rPr lang="en-US" baseline="0" dirty="0"/>
              <a:t>The figure shows the performance of this workload when different app is throttled at </a:t>
            </a:r>
            <a:r>
              <a:rPr lang="en-US" b="1" baseline="0" dirty="0"/>
              <a:t>a fixed throttling rate</a:t>
            </a:r>
            <a:r>
              <a:rPr lang="en-US" baseline="0" dirty="0"/>
              <a:t>. </a:t>
            </a:r>
          </a:p>
          <a:p>
            <a:endParaRPr lang="en-US" baseline="0" dirty="0"/>
          </a:p>
          <a:p>
            <a:r>
              <a:rPr lang="en-US" baseline="0" dirty="0"/>
              <a:t>The blue bar corresponds to throttling only </a:t>
            </a:r>
            <a:r>
              <a:rPr lang="en-US" baseline="0" dirty="0" err="1"/>
              <a:t>gromcas</a:t>
            </a:r>
            <a:endParaRPr lang="en-US" baseline="0" dirty="0"/>
          </a:p>
          <a:p>
            <a:r>
              <a:rPr lang="en-US" baseline="0" dirty="0"/>
              <a:t>and the red bar corresponds to throttling only </a:t>
            </a:r>
            <a:r>
              <a:rPr lang="en-US" baseline="0" dirty="0" err="1"/>
              <a:t>mcf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The </a:t>
            </a:r>
            <a:r>
              <a:rPr lang="en-US" baseline="0" dirty="0" err="1"/>
              <a:t>yaxis</a:t>
            </a:r>
            <a:r>
              <a:rPr lang="en-US" baseline="0" dirty="0"/>
              <a:t> indicate normalized performance to the baseline without throttling. </a:t>
            </a:r>
          </a:p>
          <a:p>
            <a:r>
              <a:rPr lang="en-US" baseline="0" dirty="0"/>
              <a:t>The </a:t>
            </a:r>
            <a:r>
              <a:rPr lang="en-US" baseline="0" dirty="0" err="1"/>
              <a:t>xaxis</a:t>
            </a:r>
            <a:r>
              <a:rPr lang="en-US" baseline="0" dirty="0"/>
              <a:t> shows three throughput measurements</a:t>
            </a:r>
          </a:p>
          <a:p>
            <a:endParaRPr lang="en-US" baseline="0" dirty="0"/>
          </a:p>
          <a:p>
            <a:r>
              <a:rPr lang="en-US" dirty="0"/>
              <a:t>The figure shows that when</a:t>
            </a:r>
            <a:r>
              <a:rPr lang="en-US" b="1" baseline="0" dirty="0"/>
              <a:t> ONLY</a:t>
            </a:r>
            <a:r>
              <a:rPr lang="en-US" baseline="0" dirty="0"/>
              <a:t> </a:t>
            </a:r>
            <a:r>
              <a:rPr lang="en-US" baseline="0" dirty="0" err="1"/>
              <a:t>gromacs</a:t>
            </a:r>
            <a:r>
              <a:rPr lang="en-US" baseline="0" dirty="0"/>
              <a:t> is throttled, the average system performance actually decreases by 2%,</a:t>
            </a:r>
          </a:p>
          <a:p>
            <a:r>
              <a:rPr lang="en-US" baseline="0" dirty="0"/>
              <a:t>On the other hand, when </a:t>
            </a:r>
            <a:r>
              <a:rPr lang="en-US" baseline="0" dirty="0" err="1"/>
              <a:t>mcf</a:t>
            </a:r>
            <a:r>
              <a:rPr lang="en-US" baseline="0" dirty="0"/>
              <a:t> is throttled the average </a:t>
            </a:r>
            <a:r>
              <a:rPr lang="en-US" baseline="0" dirty="0" err="1"/>
              <a:t>perf</a:t>
            </a:r>
            <a:r>
              <a:rPr lang="en-US" baseline="0" dirty="0"/>
              <a:t> increases by 9%. </a:t>
            </a:r>
          </a:p>
          <a:p>
            <a:r>
              <a:rPr lang="en-US" baseline="0" dirty="0"/>
              <a:t>This is because throttling </a:t>
            </a:r>
            <a:r>
              <a:rPr lang="en-US" baseline="0" dirty="0" err="1"/>
              <a:t>mcf</a:t>
            </a:r>
            <a:r>
              <a:rPr lang="en-US" baseline="0" dirty="0"/>
              <a:t>, which is network </a:t>
            </a:r>
            <a:r>
              <a:rPr lang="en-US" baseline="0" dirty="0" err="1"/>
              <a:t>instensive</a:t>
            </a:r>
            <a:r>
              <a:rPr lang="en-US" baseline="0" dirty="0"/>
              <a:t>, “</a:t>
            </a:r>
            <a:r>
              <a:rPr lang="en-US" b="1" u="sng" baseline="0" dirty="0"/>
              <a:t>significantly”</a:t>
            </a:r>
            <a:r>
              <a:rPr lang="en-US" baseline="0" dirty="0"/>
              <a:t> reduces network load, and </a:t>
            </a:r>
          </a:p>
          <a:p>
            <a:r>
              <a:rPr lang="en-US" baseline="0" dirty="0"/>
              <a:t>it allows </a:t>
            </a:r>
            <a:r>
              <a:rPr lang="en-US" baseline="0" dirty="0" err="1"/>
              <a:t>gromacs</a:t>
            </a:r>
            <a:r>
              <a:rPr lang="en-US" baseline="0" dirty="0"/>
              <a:t> to make much faster progress with less latency since it’s more sensitive to latency.</a:t>
            </a:r>
          </a:p>
          <a:p>
            <a:endParaRPr lang="en-US" baseline="0" dirty="0"/>
          </a:p>
          <a:p>
            <a:r>
              <a:rPr lang="en-US" baseline="0" dirty="0"/>
              <a:t>**** Allowing </a:t>
            </a:r>
            <a:r>
              <a:rPr lang="en-US" baseline="0" dirty="0" err="1"/>
              <a:t>gromacs</a:t>
            </a:r>
            <a:r>
              <a:rPr lang="en-US" baseline="0" dirty="0"/>
              <a:t> to send packets with less latency is more beneficial because </a:t>
            </a:r>
            <a:r>
              <a:rPr lang="en-US" b="1" baseline="0" dirty="0" err="1"/>
              <a:t>gromacs</a:t>
            </a:r>
            <a:r>
              <a:rPr lang="en-US" b="1" baseline="0" dirty="0"/>
              <a:t> injects fewer number of packets and each packet represents a greater forward progress for the application</a:t>
            </a:r>
            <a:r>
              <a:rPr lang="en-US" baseline="0" dirty="0"/>
              <a:t> **** </a:t>
            </a:r>
          </a:p>
          <a:p>
            <a:r>
              <a:rPr lang="en-US" b="1" baseline="0" dirty="0"/>
              <a:t>X: Therefore, non-intensive application is more sensitive to increases in network latency.</a:t>
            </a:r>
          </a:p>
          <a:p>
            <a:endParaRPr lang="en-US" baseline="0" dirty="0"/>
          </a:p>
          <a:p>
            <a:r>
              <a:rPr lang="en-US" baseline="0" dirty="0"/>
              <a:t>In the sum, throttling network-intensive applications benefits system performance more than ….</a:t>
            </a:r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="1" u="sng" baseline="0" dirty="0" err="1"/>
              <a:t>Gromacs</a:t>
            </a:r>
            <a:r>
              <a:rPr lang="en-US" b="1" u="sng" baseline="0" dirty="0"/>
              <a:t>:</a:t>
            </a:r>
            <a:r>
              <a:rPr lang="en-US" baseline="0" dirty="0"/>
              <a:t> </a:t>
            </a:r>
          </a:p>
          <a:p>
            <a:r>
              <a:rPr lang="en-US" baseline="0" dirty="0"/>
              <a:t>1) not only do we not reduce congestion, but we also decrease performance by 2%</a:t>
            </a:r>
          </a:p>
          <a:p>
            <a:r>
              <a:rPr lang="en-US" baseline="0" dirty="0"/>
              <a:t>2)</a:t>
            </a:r>
          </a:p>
          <a:p>
            <a:endParaRPr lang="en-US" baseline="0" dirty="0"/>
          </a:p>
          <a:p>
            <a:r>
              <a:rPr lang="en-US" baseline="0" dirty="0"/>
              <a:t>Delete lines: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2A55D6"/>
                </a:solidFill>
              </a:rPr>
              <a:t>gromacs</a:t>
            </a:r>
            <a:r>
              <a:rPr lang="en-US" sz="1200" dirty="0">
                <a:solidFill>
                  <a:srgbClr val="2A55D6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benefits</a:t>
            </a:r>
            <a:r>
              <a:rPr lang="en-US" sz="1200" dirty="0">
                <a:solidFill>
                  <a:srgbClr val="000000"/>
                </a:solidFill>
              </a:rPr>
              <a:t> more from reduced network latency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000000"/>
                </a:solidFill>
              </a:rPr>
              <a:t>gromacs</a:t>
            </a:r>
            <a:r>
              <a:rPr lang="en-US" sz="1200" dirty="0">
                <a:solidFill>
                  <a:srgbClr val="000000"/>
                </a:solidFill>
              </a:rPr>
              <a:t> injects fewer packets, thus each packet represents a greater forward progress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9518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Our</a:t>
            </a:r>
            <a:r>
              <a:rPr lang="en-US" b="1" baseline="0" dirty="0"/>
              <a:t> second key observation is that ….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To illustrate</a:t>
            </a:r>
            <a:r>
              <a:rPr lang="en-US" baseline="0" dirty="0"/>
              <a:t> the benefits of using different throttling rate, </a:t>
            </a:r>
          </a:p>
          <a:p>
            <a:r>
              <a:rPr lang="en-US" b="1" baseline="0" dirty="0"/>
              <a:t>we evaluate system performance of three heterogeneous application workloads on a 16-core system with varying throttling rate.</a:t>
            </a:r>
          </a:p>
          <a:p>
            <a:r>
              <a:rPr lang="en-US" baseline="0" dirty="0"/>
              <a:t>The </a:t>
            </a:r>
            <a:r>
              <a:rPr lang="en-US" baseline="0" dirty="0" err="1"/>
              <a:t>yaxis</a:t>
            </a:r>
            <a:r>
              <a:rPr lang="en-US" baseline="0" dirty="0"/>
              <a:t> indicates sys </a:t>
            </a:r>
            <a:r>
              <a:rPr lang="en-US" baseline="0" dirty="0" err="1"/>
              <a:t>perf</a:t>
            </a:r>
            <a:r>
              <a:rPr lang="en-US" baseline="0" dirty="0"/>
              <a:t> in terms of WS</a:t>
            </a:r>
          </a:p>
          <a:p>
            <a:r>
              <a:rPr lang="en-US" baseline="0" dirty="0"/>
              <a:t>X-axis: shows the static throttling rate applied to each workload.</a:t>
            </a:r>
          </a:p>
          <a:p>
            <a:endParaRPr lang="en-US" baseline="0" dirty="0"/>
          </a:p>
          <a:p>
            <a:r>
              <a:rPr lang="en-US" baseline="0" dirty="0"/>
              <a:t>As we can see, different workloads require different throttling rate to achieve peak performance (in the example, 94% for wk1)</a:t>
            </a:r>
          </a:p>
          <a:p>
            <a:endParaRPr lang="en-US" baseline="0" dirty="0"/>
          </a:p>
          <a:p>
            <a:r>
              <a:rPr lang="en-US" baseline="0" dirty="0"/>
              <a:t>As a result, dynamically adjusting throttling rate yields better </a:t>
            </a:r>
            <a:r>
              <a:rPr lang="en-US" baseline="0" dirty="0" err="1"/>
              <a:t>perf</a:t>
            </a:r>
            <a:r>
              <a:rPr lang="en-US" baseline="0" dirty="0"/>
              <a:t> than a single static rate.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34314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Next we will talk about our mechanism which is built on top of these key observations.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6959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Putting</a:t>
            </a:r>
            <a:r>
              <a:rPr lang="en-US" b="1" baseline="0" dirty="0"/>
              <a:t> these observations together, we propose a new source throttling mechanism called Heterogeneous Adaptive Throttling (HAT)</a:t>
            </a:r>
          </a:p>
          <a:p>
            <a:endParaRPr lang="en-US" baseline="0" dirty="0"/>
          </a:p>
          <a:p>
            <a:r>
              <a:rPr lang="en-US" b="1" baseline="0" dirty="0"/>
              <a:t>There are two key components: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The first key component is app-aware throttling.</a:t>
            </a:r>
          </a:p>
          <a:p>
            <a:pPr marL="228600" indent="-228600">
              <a:buNone/>
            </a:pPr>
            <a:r>
              <a:rPr lang="en-US" baseline="0" dirty="0"/>
              <a:t>HAT throttles network-intensive apps that interfere with network-non-intensive applications </a:t>
            </a:r>
            <a:r>
              <a:rPr lang="en-US" b="1" baseline="0" dirty="0"/>
              <a:t>to reduce network congestion </a:t>
            </a:r>
          </a:p>
          <a:p>
            <a:pPr marL="228600" indent="-228600">
              <a:buNone/>
            </a:pPr>
            <a:endParaRPr lang="en-US" baseline="0" dirty="0"/>
          </a:p>
          <a:p>
            <a:pPr marL="228600" indent="-228600">
              <a:buNone/>
            </a:pPr>
            <a:r>
              <a:rPr lang="en-US" b="1" baseline="0" dirty="0"/>
              <a:t>X:</a:t>
            </a:r>
            <a:r>
              <a:rPr lang="en-US" baseline="0" dirty="0"/>
              <a:t> and allow non-intensive app to make faster forward progress.</a:t>
            </a:r>
          </a:p>
          <a:p>
            <a:pPr marL="228600" indent="-228600">
              <a:buNone/>
            </a:pPr>
            <a:endParaRPr lang="en-US" baseline="0" dirty="0"/>
          </a:p>
          <a:p>
            <a:pPr marL="228600" indent="-228600">
              <a:buNone/>
            </a:pPr>
            <a:r>
              <a:rPr lang="en-US" b="1" baseline="0" dirty="0"/>
              <a:t>2.The second key component is network-load….</a:t>
            </a:r>
          </a:p>
          <a:p>
            <a:pPr marL="228600" indent="-228600">
              <a:buNone/>
            </a:pPr>
            <a:r>
              <a:rPr lang="en-US" baseline="0" dirty="0"/>
              <a:t>HAT … read bullet, so that it provides high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8871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</a:t>
            </a:r>
            <a:r>
              <a:rPr lang="en-US" baseline="0" dirty="0"/>
              <a:t> I will talk about how HAT achieves </a:t>
            </a:r>
            <a:r>
              <a:rPr lang="en-US" b="1" baseline="0" dirty="0"/>
              <a:t>app-aware throttling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20052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To perform</a:t>
            </a:r>
            <a:r>
              <a:rPr lang="en-US" baseline="0" dirty="0"/>
              <a:t> app throttling, HAT first measures each application’s network intensity. </a:t>
            </a:r>
          </a:p>
          <a:p>
            <a:r>
              <a:rPr lang="en-US" baseline="0" dirty="0"/>
              <a:t>Since </a:t>
            </a:r>
            <a:r>
              <a:rPr lang="en-US" baseline="0" dirty="0" err="1"/>
              <a:t>NoC</a:t>
            </a:r>
            <a:r>
              <a:rPr lang="en-US" baseline="0" dirty="0"/>
              <a:t> primarily serves L1 cache misses in our evaluated system, we use L1 MPKI as a proxy to intensity.</a:t>
            </a:r>
          </a:p>
          <a:p>
            <a:endParaRPr lang="en-US" sz="24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Once applications’</a:t>
            </a:r>
            <a:r>
              <a:rPr lang="en-US" sz="2400" baseline="0" dirty="0"/>
              <a:t> intensity is measured,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HAT needs to classify applications as </a:t>
            </a:r>
            <a:r>
              <a:rPr lang="en-US" sz="2400" b="1" baseline="0" dirty="0"/>
              <a:t>network-intensive or network-non intensive</a:t>
            </a:r>
            <a:r>
              <a:rPr lang="en-US" sz="2400" baseline="0" dirty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To do so, HAT first sorts apps by their measured L1 MPKI. Next starting from the least </a:t>
            </a:r>
            <a:r>
              <a:rPr lang="en-US" sz="2400" baseline="0" dirty="0" err="1"/>
              <a:t>mpki</a:t>
            </a:r>
            <a:r>
              <a:rPr lang="en-US" sz="2400" baseline="0" dirty="0"/>
              <a:t> app,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the applications are classified as network non intensive until their sum of MPKI exceeds a pre-set threshold,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which we call it </a:t>
            </a:r>
            <a:r>
              <a:rPr lang="en-US" sz="2400" b="1" baseline="0" dirty="0" err="1"/>
              <a:t>NonIntensiveCap</a:t>
            </a:r>
            <a:r>
              <a:rPr lang="en-US" sz="2400" b="1" baseline="0" dirty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/>
              <a:t>CAP</a:t>
            </a:r>
            <a:r>
              <a:rPr lang="en-US" sz="2400" b="0" baseline="0" dirty="0"/>
              <a:t> ensures that </a:t>
            </a:r>
            <a:r>
              <a:rPr lang="en-US" sz="2400" b="1" baseline="0" dirty="0"/>
              <a:t>the traffic of non-intensive applications provides sufficient load without causing severe network congestion</a:t>
            </a:r>
            <a:r>
              <a:rPr lang="en-US" sz="2400" b="0" baseline="0" dirty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/>
              <a:t>So it should </a:t>
            </a:r>
            <a:r>
              <a:rPr lang="en-US" sz="2400" b="0" baseline="0" dirty="0"/>
              <a:t>be scaled with network capacity and tuned for the particular network design.</a:t>
            </a:r>
            <a:endParaRPr lang="en-US" sz="2400" b="1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baseline="0" dirty="0"/>
              <a:t>All remaining applications are then considered as network intensive.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/>
              <a:t>When</a:t>
            </a:r>
            <a:r>
              <a:rPr lang="en-US" sz="2400" b="0" baseline="0" dirty="0"/>
              <a:t> all applications are classified, HAT applies throttling to network-intensive applications.</a:t>
            </a:r>
            <a:endParaRPr lang="en-US" sz="24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****** KEY idea</a:t>
            </a:r>
            <a:r>
              <a:rPr lang="en-US" sz="2400" b="1" baseline="0" dirty="0"/>
              <a:t> again</a:t>
            </a:r>
            <a:r>
              <a:rPr lang="en-US" sz="2400" b="1" dirty="0"/>
              <a:t>*******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Again,</a:t>
            </a:r>
            <a:r>
              <a:rPr lang="en-US" sz="2400" b="1" baseline="0" dirty="0"/>
              <a:t> the reason to throttle them is to reduce congestion and allow non-intensive app,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/>
              <a:t>which are more sensitive to network latency, to send packets through the network more quickly.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X: because a</a:t>
            </a:r>
            <a:r>
              <a:rPr lang="en-US" sz="2400" dirty="0"/>
              <a:t> singe packet of a</a:t>
            </a:r>
            <a:r>
              <a:rPr lang="en-US" sz="2400" baseline="0" dirty="0"/>
              <a:t> net-non-intensive app represents a greater forward progress,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so throttling intensive app allows non-intensive app to get through the network more quickly.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3379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will talk about the second key component</a:t>
            </a:r>
            <a:r>
              <a:rPr lang="en-US" baseline="0" dirty="0"/>
              <a:t> of 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8463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observe</a:t>
            </a:r>
            <a:r>
              <a:rPr lang="en-US" baseline="0" dirty="0"/>
              <a:t> that  *PT1.</a:t>
            </a:r>
          </a:p>
          <a:p>
            <a:r>
              <a:rPr lang="en-US" baseline="0" dirty="0"/>
              <a:t>Thus, we </a:t>
            </a:r>
            <a:r>
              <a:rPr lang="en-US" baseline="0" dirty="0" err="1"/>
              <a:t>dyn</a:t>
            </a:r>
            <a:r>
              <a:rPr lang="en-US" baseline="0" dirty="0"/>
              <a:t>****</a:t>
            </a:r>
          </a:p>
          <a:p>
            <a:r>
              <a:rPr lang="en-US" baseline="0" dirty="0"/>
              <a:t>In our work, we empirically determine the peak network load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788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17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="1">
                <a:latin typeface="Calibri" charset="0"/>
              </a:rPr>
              <a:t>One commonly proposed solution is on-chip network (NoC), which allows cores to communicate with a packet switched substrate.</a:t>
            </a:r>
            <a:r>
              <a:rPr lang="en-US">
                <a:latin typeface="Calibri" charset="0"/>
              </a:rPr>
              <a:t> 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Here is a figure showing an on-chip network that uses a 2d-mesh topology which </a:t>
            </a:r>
          </a:p>
          <a:p>
            <a:r>
              <a:rPr lang="en-US">
                <a:latin typeface="Calibri" charset="0"/>
              </a:rPr>
              <a:t>is commonly used due to its low layout complexity.</a:t>
            </a:r>
          </a:p>
          <a:p>
            <a:r>
              <a:rPr lang="en-US" b="1">
                <a:latin typeface="Calibri" charset="0"/>
              </a:rPr>
              <a:t>This is also the topology we used for our evaluations, but our mechanism is also applicable to other topologies.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In most multi-core systems, NoC primarily serves cache misses and memory requests.</a:t>
            </a:r>
          </a:p>
        </p:txBody>
      </p:sp>
      <p:sp>
        <p:nvSpPr>
          <p:cNvPr id="201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20ECB-8FDB-C246-8998-6D24C409F06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361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achieve the goal</a:t>
            </a:r>
            <a:r>
              <a:rPr lang="en-US" baseline="0" dirty="0"/>
              <a:t> of maintaining ….</a:t>
            </a:r>
          </a:p>
          <a:p>
            <a:endParaRPr lang="en-US" baseline="0" dirty="0"/>
          </a:p>
          <a:p>
            <a:r>
              <a:rPr lang="en-US" baseline="0" dirty="0"/>
              <a:t>HAT performs the following operations.</a:t>
            </a:r>
          </a:p>
          <a:p>
            <a:r>
              <a:rPr lang="en-US" baseline="0" dirty="0"/>
              <a:t>First it measures network load</a:t>
            </a:r>
          </a:p>
          <a:p>
            <a:endParaRPr lang="en-US" baseline="0" dirty="0"/>
          </a:p>
          <a:p>
            <a:r>
              <a:rPr lang="en-US" baseline="0" dirty="0"/>
              <a:t>HAT compares the current network load with the peak point and adjust throttling rate accordingly.</a:t>
            </a:r>
          </a:p>
          <a:p>
            <a:r>
              <a:rPr lang="en-US" baseline="0" dirty="0"/>
              <a:t>Increase </a:t>
            </a:r>
            <a:r>
              <a:rPr lang="en-US" baseline="0" dirty="0" err="1"/>
              <a:t>th</a:t>
            </a:r>
            <a:r>
              <a:rPr lang="en-US" baseline="0" dirty="0"/>
              <a:t> rate to reduce network load</a:t>
            </a:r>
          </a:p>
          <a:p>
            <a:r>
              <a:rPr lang="en-US" baseline="0" dirty="0"/>
              <a:t>Else…. Rate to allow more traffic to inject into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3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continuously </a:t>
            </a:r>
            <a:r>
              <a:rPr lang="en-US" baseline="0" dirty="0"/>
              <a:t>performing </a:t>
            </a:r>
            <a:r>
              <a:rPr lang="en-US" baseline="0" dirty="0" err="1"/>
              <a:t>HAT’s</a:t>
            </a:r>
            <a:r>
              <a:rPr lang="en-US" baseline="0" dirty="0"/>
              <a:t> operations is expensive, </a:t>
            </a:r>
          </a:p>
          <a:p>
            <a:r>
              <a:rPr lang="en-US" baseline="0" dirty="0"/>
              <a:t>we want to reduce the computation overhead by performing HAT at epoch </a:t>
            </a:r>
            <a:r>
              <a:rPr lang="en-US" baseline="0" dirty="0" err="1"/>
              <a:t>gran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Epoch length is 100K cycles</a:t>
            </a:r>
            <a:endParaRPr lang="en-US" b="1" u="sng" baseline="0" dirty="0"/>
          </a:p>
          <a:p>
            <a:r>
              <a:rPr lang="en-US" b="1" u="sng" baseline="0" dirty="0"/>
              <a:t>During an epoch</a:t>
            </a:r>
            <a:r>
              <a:rPr lang="en-US" baseline="0" dirty="0"/>
              <a:t>….</a:t>
            </a:r>
          </a:p>
          <a:p>
            <a:endParaRPr lang="en-US" baseline="0" dirty="0"/>
          </a:p>
          <a:p>
            <a:r>
              <a:rPr lang="en-US" baseline="0" dirty="0"/>
              <a:t>Once an epoch finishes, hat uses these measurements to classify applications, and adjust throttling rate. </a:t>
            </a:r>
          </a:p>
          <a:p>
            <a:r>
              <a:rPr lang="en-US" baseline="0" dirty="0"/>
              <a:t>At the end, we reset the monitor counters to start new measurements.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7778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this end,</a:t>
            </a:r>
            <a:r>
              <a:rPr lang="en-US" baseline="0" dirty="0"/>
              <a:t> we have presented HAT.</a:t>
            </a:r>
          </a:p>
          <a:p>
            <a:r>
              <a:rPr lang="en-US" dirty="0"/>
              <a:t>Now let’s take</a:t>
            </a:r>
            <a:r>
              <a:rPr lang="en-US" baseline="0" dirty="0"/>
              <a:t> a look at prior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1104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</a:t>
            </a:r>
            <a:r>
              <a:rPr lang="en-US" baseline="0" dirty="0"/>
              <a:t> are two prior source throttling works that we will compare to in our evaluations.</a:t>
            </a:r>
          </a:p>
          <a:p>
            <a:r>
              <a:rPr lang="en-US" baseline="0" dirty="0"/>
              <a:t>The first work by </a:t>
            </a:r>
            <a:r>
              <a:rPr lang="en-US" baseline="0" dirty="0" err="1"/>
              <a:t>Nychis</a:t>
            </a:r>
            <a:r>
              <a:rPr lang="en-US" baseline="0" dirty="0"/>
              <a:t> et al. proposes source throttling for </a:t>
            </a:r>
            <a:r>
              <a:rPr lang="en-US" baseline="0" dirty="0" err="1"/>
              <a:t>bufferless</a:t>
            </a:r>
            <a:r>
              <a:rPr lang="en-US" baseline="0" dirty="0"/>
              <a:t> </a:t>
            </a:r>
            <a:r>
              <a:rPr lang="en-US" baseline="0" dirty="0" err="1"/>
              <a:t>NoCs</a:t>
            </a:r>
            <a:r>
              <a:rPr lang="en-US" baseline="0" dirty="0"/>
              <a:t>.</a:t>
            </a:r>
          </a:p>
          <a:p>
            <a:r>
              <a:rPr lang="en-US" baseline="0" dirty="0"/>
              <a:t>In particular, they propose an application-aware throttling based on starvation rate, which is metric they use to make throttling decision.</a:t>
            </a:r>
          </a:p>
          <a:p>
            <a:r>
              <a:rPr lang="en-US" baseline="0" dirty="0"/>
              <a:t>However, their mechanism does not adaptively adjust throttling rate based on network load.</a:t>
            </a:r>
          </a:p>
          <a:p>
            <a:r>
              <a:rPr lang="en-US" baseline="0" dirty="0"/>
              <a:t>We will call this work </a:t>
            </a:r>
            <a:r>
              <a:rPr lang="en-US" b="1" baseline="0" dirty="0"/>
              <a:t>heterogeneous throttling </a:t>
            </a:r>
            <a:r>
              <a:rPr lang="en-US" baseline="0" dirty="0"/>
              <a:t>for short in the evaluation section</a:t>
            </a:r>
          </a:p>
          <a:p>
            <a:endParaRPr lang="en-US" baseline="0" dirty="0"/>
          </a:p>
          <a:p>
            <a:r>
              <a:rPr lang="en-US" baseline="0" dirty="0"/>
              <a:t>The second work by </a:t>
            </a:r>
            <a:r>
              <a:rPr lang="en-US" baseline="0" dirty="0" err="1"/>
              <a:t>thottethodi</a:t>
            </a:r>
            <a:r>
              <a:rPr lang="en-US" baseline="0" dirty="0"/>
              <a:t> proposes source throttling for off-chip</a:t>
            </a:r>
          </a:p>
          <a:p>
            <a:r>
              <a:rPr lang="en-US" baseline="0" dirty="0"/>
              <a:t>It dynamically triggers throttling based on buffer occupancy.</a:t>
            </a:r>
          </a:p>
          <a:p>
            <a:r>
              <a:rPr lang="en-US" baseline="0" dirty="0"/>
              <a:t>One disadvantage of this work is that it is not app-aware, and it fully blocks packet injections of every node</a:t>
            </a:r>
          </a:p>
          <a:p>
            <a:r>
              <a:rPr lang="en-US" baseline="0" dirty="0"/>
              <a:t>Although it’s not originally designed for </a:t>
            </a:r>
            <a:r>
              <a:rPr lang="en-US" baseline="0" dirty="0" err="1"/>
              <a:t>NoC</a:t>
            </a:r>
            <a:r>
              <a:rPr lang="en-US" baseline="0" dirty="0"/>
              <a:t>, we still adapt it to </a:t>
            </a:r>
            <a:r>
              <a:rPr lang="en-US" baseline="0" dirty="0" err="1"/>
              <a:t>NoC</a:t>
            </a:r>
            <a:r>
              <a:rPr lang="en-US" baseline="0" dirty="0"/>
              <a:t> for comparison.</a:t>
            </a:r>
          </a:p>
          <a:p>
            <a:r>
              <a:rPr lang="en-US" baseline="0" dirty="0"/>
              <a:t>We will call this work </a:t>
            </a:r>
            <a:r>
              <a:rPr lang="en-US" b="1" baseline="0" dirty="0"/>
              <a:t>self-tuned</a:t>
            </a:r>
            <a:r>
              <a:rPr lang="en-US" baseline="0" dirty="0"/>
              <a:t> for short in the </a:t>
            </a:r>
            <a:r>
              <a:rPr lang="en-US" baseline="0" dirty="0" err="1"/>
              <a:t>eval</a:t>
            </a:r>
            <a:r>
              <a:rPr lang="en-US" baseline="0" dirty="0"/>
              <a:t> 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56020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let’s take</a:t>
            </a:r>
            <a:r>
              <a:rPr lang="en-US" baseline="0" dirty="0"/>
              <a:t> a look at our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0984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our methodology.</a:t>
            </a:r>
          </a:p>
          <a:p>
            <a:r>
              <a:rPr lang="en-US" dirty="0"/>
              <a:t>We simulate 64-node</a:t>
            </a:r>
            <a:r>
              <a:rPr lang="en-US" baseline="0" dirty="0"/>
              <a:t> multi-core systems …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CPU cores model stalls, and interact with the caches and network in a closed-loop way.</a:t>
            </a:r>
          </a:p>
          <a:p>
            <a:endParaRPr lang="en-US" baseline="0" dirty="0"/>
          </a:p>
          <a:p>
            <a:r>
              <a:rPr lang="en-US" baseline="0" dirty="0"/>
              <a:t>We </a:t>
            </a:r>
            <a:r>
              <a:rPr lang="en-US" baseline="0" dirty="0" err="1"/>
              <a:t>eval</a:t>
            </a:r>
            <a:r>
              <a:rPr lang="en-US" baseline="0" dirty="0"/>
              <a:t> our throttling mechanism on top of different router designs.</a:t>
            </a:r>
          </a:p>
          <a:p>
            <a:r>
              <a:rPr lang="en-US" baseline="0" dirty="0"/>
              <a:t>1.</a:t>
            </a:r>
          </a:p>
          <a:p>
            <a:endParaRPr lang="en-US" baseline="0" dirty="0"/>
          </a:p>
          <a:p>
            <a:r>
              <a:rPr lang="en-US" baseline="0" dirty="0"/>
              <a:t>We form 60 multi-core workloads using spec </a:t>
            </a:r>
          </a:p>
          <a:p>
            <a:endParaRPr lang="en-US" baseline="0" dirty="0"/>
          </a:p>
          <a:p>
            <a:r>
              <a:rPr lang="en-US" baseline="0" dirty="0"/>
              <a:t>For measuring performance, we use weighted speedup which has been shown to a good </a:t>
            </a:r>
            <a:r>
              <a:rPr lang="en-US" baseline="0" dirty="0" err="1"/>
              <a:t>multicore</a:t>
            </a:r>
            <a:r>
              <a:rPr lang="en-US" baseline="0" dirty="0"/>
              <a:t> throughput 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89965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</a:t>
            </a:r>
            <a:r>
              <a:rPr lang="en-US" baseline="0" dirty="0"/>
              <a:t> will first present performance results on </a:t>
            </a:r>
            <a:r>
              <a:rPr lang="en-US" b="1" i="1" baseline="0" dirty="0"/>
              <a:t>BUFFERLESS </a:t>
            </a:r>
            <a:r>
              <a:rPr lang="en-US" b="1" i="1" baseline="0" dirty="0" err="1"/>
              <a:t>NOCs</a:t>
            </a:r>
            <a:r>
              <a:rPr lang="en-US" b="1" i="1" baseline="0" dirty="0"/>
              <a:t> USING BLESS</a:t>
            </a:r>
          </a:p>
          <a:p>
            <a:r>
              <a:rPr lang="en-US" baseline="0" dirty="0"/>
              <a:t>Y-axis</a:t>
            </a:r>
          </a:p>
          <a:p>
            <a:r>
              <a:rPr lang="en-US" baseline="0" dirty="0"/>
              <a:t>X-axis different workload categories, each category contains 15 </a:t>
            </a:r>
            <a:r>
              <a:rPr lang="en-US" baseline="0" dirty="0" err="1"/>
              <a:t>wklds</a:t>
            </a:r>
            <a:endParaRPr lang="en-US" baseline="0" dirty="0"/>
          </a:p>
          <a:p>
            <a:r>
              <a:rPr lang="en-US" baseline="0" dirty="0"/>
              <a:t>In each bar group, the blue bar is for the baseline system without any throttling.</a:t>
            </a:r>
          </a:p>
          <a:p>
            <a:r>
              <a:rPr lang="en-US" baseline="0" dirty="0"/>
              <a:t>The second red bar uses heterogeneous throttling proposed by </a:t>
            </a:r>
            <a:r>
              <a:rPr lang="en-US" baseline="0" dirty="0" err="1"/>
              <a:t>Nychis</a:t>
            </a:r>
            <a:r>
              <a:rPr lang="en-US" baseline="0" dirty="0"/>
              <a:t> et al..</a:t>
            </a:r>
          </a:p>
          <a:p>
            <a:r>
              <a:rPr lang="en-US" baseline="0" dirty="0"/>
              <a:t>The last green bar is HAT. </a:t>
            </a:r>
          </a:p>
          <a:p>
            <a:endParaRPr lang="en-US" baseline="0" dirty="0"/>
          </a:p>
          <a:p>
            <a:r>
              <a:rPr lang="en-US" baseline="0" dirty="0" err="1"/>
              <a:t>Sevaral</a:t>
            </a:r>
            <a:r>
              <a:rPr lang="en-US" baseline="0" dirty="0"/>
              <a:t> observations can be made:</a:t>
            </a:r>
          </a:p>
          <a:p>
            <a:r>
              <a:rPr lang="en-US" baseline="0" dirty="0"/>
              <a:t>First, </a:t>
            </a:r>
            <a:r>
              <a:rPr lang="en-US" b="1" baseline="0" dirty="0"/>
              <a:t>HAT CONSISTENLY provides…BLUE. </a:t>
            </a:r>
            <a:r>
              <a:rPr lang="en-US" b="0" baseline="0" dirty="0"/>
              <a:t>On average it achieve 7.4% performance improvement over hetero.</a:t>
            </a:r>
          </a:p>
          <a:p>
            <a:r>
              <a:rPr lang="en-US" b="0" baseline="0" dirty="0"/>
              <a:t>Second, </a:t>
            </a:r>
            <a:r>
              <a:rPr lang="en-US" b="1" baseline="0" dirty="0"/>
              <a:t>GREEN</a:t>
            </a:r>
            <a:r>
              <a:rPr lang="en-US" b="0" baseline="0" dirty="0"/>
              <a:t> </a:t>
            </a:r>
          </a:p>
          <a:p>
            <a:r>
              <a:rPr lang="en-US" b="0" baseline="0" dirty="0" err="1"/>
              <a:t>b/c</a:t>
            </a:r>
            <a:r>
              <a:rPr lang="en-US" b="0" baseline="0" dirty="0"/>
              <a:t> L &amp; M intensity applications are more sensitive to network latency and can</a:t>
            </a:r>
            <a:r>
              <a:rPr lang="en-US" b="1" baseline="0" dirty="0"/>
              <a:t> benefit more from reduced congestion.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8546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/>
              <a:t>Here we</a:t>
            </a:r>
            <a:r>
              <a:rPr lang="en-US" baseline="0" dirty="0"/>
              <a:t> show the performance on buffered network.</a:t>
            </a:r>
          </a:p>
          <a:p>
            <a:pPr marL="228600" indent="-228600">
              <a:buNone/>
            </a:pPr>
            <a:r>
              <a:rPr lang="en-US" baseline="0" dirty="0"/>
              <a:t>In addition to HAT and hetero., we also show </a:t>
            </a:r>
            <a:r>
              <a:rPr lang="en-US" baseline="0" dirty="0" err="1"/>
              <a:t>perf</a:t>
            </a:r>
            <a:r>
              <a:rPr lang="en-US" baseline="0" dirty="0"/>
              <a:t> of self-tuned by </a:t>
            </a:r>
            <a:r>
              <a:rPr lang="en-US" baseline="0" dirty="0" err="1"/>
              <a:t>thottethodi</a:t>
            </a:r>
            <a:endParaRPr lang="en-US" baseline="0" dirty="0"/>
          </a:p>
          <a:p>
            <a:pPr marL="228600" indent="-228600">
              <a:buNone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baseline="0" dirty="0"/>
              <a:t>We see similar </a:t>
            </a:r>
            <a:r>
              <a:rPr lang="en-US" baseline="0" dirty="0" err="1"/>
              <a:t>perf</a:t>
            </a:r>
            <a:r>
              <a:rPr lang="en-US" baseline="0" dirty="0"/>
              <a:t> trend as in </a:t>
            </a:r>
            <a:r>
              <a:rPr lang="en-US" baseline="0" dirty="0" err="1"/>
              <a:t>bufferless</a:t>
            </a:r>
            <a:r>
              <a:rPr lang="en-US" baseline="0" dirty="0"/>
              <a:t> </a:t>
            </a:r>
            <a:r>
              <a:rPr lang="en-US" baseline="0" dirty="0" err="1"/>
              <a:t>noc</a:t>
            </a:r>
            <a:r>
              <a:rPr lang="en-US" baseline="0" dirty="0"/>
              <a:t>. HAT consistently provides higher </a:t>
            </a:r>
            <a:r>
              <a:rPr lang="en-US" baseline="0" dirty="0" err="1"/>
              <a:t>perf</a:t>
            </a:r>
            <a:r>
              <a:rPr lang="en-US" baseline="0" dirty="0"/>
              <a:t> improvement over the previous designs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="1" baseline="0" dirty="0"/>
              <a:t>BLUE</a:t>
            </a:r>
            <a:r>
              <a:rPr lang="en-US" baseline="0" dirty="0"/>
              <a:t> </a:t>
            </a:r>
            <a:r>
              <a:rPr lang="en-US" baseline="0" dirty="0" err="1">
                <a:sym typeface="Wingdings"/>
              </a:rPr>
              <a:t></a:t>
            </a:r>
            <a:r>
              <a:rPr lang="en-US" baseline="0" dirty="0">
                <a:sym typeface="Wingdings"/>
              </a:rPr>
              <a:t> 3.5%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3. Little gain for self-tuned </a:t>
            </a:r>
            <a:r>
              <a:rPr lang="en-US" baseline="0" dirty="0" err="1"/>
              <a:t>b/c</a:t>
            </a:r>
            <a:r>
              <a:rPr lang="en-US" baseline="0" dirty="0"/>
              <a:t> it performs hard throttling by completely blocking traffic injection until congestion is cleared. </a:t>
            </a:r>
          </a:p>
          <a:p>
            <a:r>
              <a:rPr lang="en-US" baseline="0" dirty="0"/>
              <a:t>This will only temporarily reduces congestion, but congestion will return soon once packet injections are allowed again.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86015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</a:t>
            </a:r>
            <a:r>
              <a:rPr lang="en-US" baseline="0" dirty="0"/>
              <a:t> we show that HAT does not unfairly penalize any application through throttling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By reducing congestion in the network, HAT is actually able to improve performance of maximum slowed down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68901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In addition, we evaluate </a:t>
            </a:r>
            <a:r>
              <a:rPr lang="en-US" baseline="0" dirty="0" err="1"/>
              <a:t>HAT’s</a:t>
            </a:r>
            <a:r>
              <a:rPr lang="en-US" baseline="0" dirty="0"/>
              <a:t> effect on network energy efficiency </a:t>
            </a:r>
          </a:p>
          <a:p>
            <a:r>
              <a:rPr lang="en-US" baseline="0" dirty="0"/>
              <a:t>Y: </a:t>
            </a:r>
          </a:p>
          <a:p>
            <a:r>
              <a:rPr lang="en-US" baseline="0" dirty="0"/>
              <a:t>X:</a:t>
            </a:r>
          </a:p>
          <a:p>
            <a:r>
              <a:rPr lang="en-US" baseline="0" dirty="0"/>
              <a:t>We use an improved </a:t>
            </a:r>
            <a:r>
              <a:rPr lang="en-US" b="1" baseline="0" dirty="0"/>
              <a:t>ORION power model</a:t>
            </a:r>
            <a:r>
              <a:rPr lang="en-US" baseline="0" dirty="0"/>
              <a:t> to evaluate static and dynamic power consumed by the on-chip network. 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On average, HAT increases energy efficiency by 8.5% and 5% for BLESS and buffered networks, respectively. </a:t>
            </a:r>
          </a:p>
          <a:p>
            <a:r>
              <a:rPr lang="en-US" baseline="0" dirty="0"/>
              <a:t>This is because HAT allows packets to traverse through the network more quickly with less congestion. </a:t>
            </a:r>
          </a:p>
          <a:p>
            <a:endParaRPr lang="en-US" baseline="0" dirty="0"/>
          </a:p>
          <a:p>
            <a:r>
              <a:rPr lang="en-US" baseline="0" dirty="0"/>
              <a:t>X: HAT shows better improvement on BLESS because dynamic power dominated the total power due to higher deflection rate.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256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AD23-4662-494E-A6EA-69098123649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28969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Here’s a highlight</a:t>
            </a:r>
            <a:r>
              <a:rPr lang="en-US" baseline="0" dirty="0"/>
              <a:t> of other results in the paper.</a:t>
            </a:r>
          </a:p>
          <a:p>
            <a:endParaRPr lang="en-US" baseline="0" dirty="0"/>
          </a:p>
          <a:p>
            <a:r>
              <a:rPr lang="en-US" baseline="0" dirty="0"/>
              <a:t>We evaluate the performance of different throttling works on another </a:t>
            </a:r>
            <a:r>
              <a:rPr lang="en-US" baseline="0" dirty="0" err="1"/>
              <a:t>bufferless</a:t>
            </a:r>
            <a:r>
              <a:rPr lang="en-US" baseline="0" dirty="0"/>
              <a:t> router design called CHIPPER.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96033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conclusion,</a:t>
            </a:r>
            <a:endParaRPr lang="en-US" sz="1200" baseline="0" dirty="0"/>
          </a:p>
          <a:p>
            <a:r>
              <a:rPr lang="en-US" sz="1200" baseline="0" dirty="0"/>
              <a:t>We address the problem of network congestion.</a:t>
            </a:r>
          </a:p>
          <a:p>
            <a:endParaRPr lang="en-US" sz="1200" baseline="0" dirty="0"/>
          </a:p>
          <a:p>
            <a:r>
              <a:rPr lang="en-US" sz="1200" dirty="0"/>
              <a:t>We make two </a:t>
            </a:r>
            <a:r>
              <a:rPr lang="en-US" sz="1200" baseline="0" dirty="0"/>
              <a:t>key observations in this work:</a:t>
            </a:r>
          </a:p>
          <a:p>
            <a:r>
              <a:rPr lang="en-US" sz="1200" baseline="0" dirty="0"/>
              <a:t>First, some apps are more </a:t>
            </a:r>
            <a:r>
              <a:rPr lang="en-US" sz="1200" baseline="0" dirty="0" err="1"/>
              <a:t>sen</a:t>
            </a:r>
            <a:r>
              <a:rPr lang="en-US" sz="1200" baseline="0" dirty="0"/>
              <a:t> to network latency than others</a:t>
            </a:r>
          </a:p>
          <a:p>
            <a:r>
              <a:rPr lang="en-US" sz="1200" baseline="0" dirty="0"/>
              <a:t>Second, apps ……</a:t>
            </a:r>
          </a:p>
          <a:p>
            <a:endParaRPr lang="en-US" sz="1200" baseline="0" dirty="0"/>
          </a:p>
          <a:p>
            <a:r>
              <a:rPr lang="en-US" sz="1200" baseline="0" dirty="0"/>
              <a:t>Based on these two key observations, we propose our </a:t>
            </a:r>
            <a:r>
              <a:rPr lang="en-US" sz="1200" b="1" baseline="0" dirty="0"/>
              <a:t>source throttling mechanism </a:t>
            </a:r>
            <a:r>
              <a:rPr lang="en-US" sz="1200" baseline="0" dirty="0"/>
              <a:t>called HAT, which has two key components:</a:t>
            </a:r>
          </a:p>
          <a:p>
            <a:r>
              <a:rPr lang="en-US" sz="1200" baseline="0" dirty="0"/>
              <a:t>First, HAT performs app-aware source throttling, </a:t>
            </a:r>
            <a:r>
              <a:rPr lang="en-US" sz="1200" b="1" baseline="0" dirty="0"/>
              <a:t>which selectively throttles certain applications.</a:t>
            </a:r>
          </a:p>
          <a:p>
            <a:r>
              <a:rPr lang="en-US" sz="1200" baseline="0" dirty="0"/>
              <a:t>Second, HAT dynamically adjusts throttling rate based on network load to achieve good performance.</a:t>
            </a:r>
          </a:p>
          <a:p>
            <a:endParaRPr lang="en-US" sz="1200" baseline="0" dirty="0"/>
          </a:p>
          <a:p>
            <a:r>
              <a:rPr lang="en-US" sz="1200" baseline="0" dirty="0"/>
              <a:t>Our evaluation shows that HAT improves </a:t>
            </a:r>
            <a:r>
              <a:rPr lang="en-US" sz="1200" baseline="0" dirty="0" err="1"/>
              <a:t>perf</a:t>
            </a:r>
            <a:r>
              <a:rPr lang="en-US" sz="1200" baseline="0" dirty="0"/>
              <a:t>…..</a:t>
            </a:r>
            <a:endParaRPr lang="en-US" dirty="0"/>
          </a:p>
          <a:p>
            <a:endParaRPr lang="en-US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55031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1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A71070-C244-314F-89B0-546B81D80A9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1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6817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There are two existing scheduling policies 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RR {explain}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Age {explain}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lvl="1"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</a:rPr>
              <a:t>Lead to contradictory decision making between routers: packets from one application may be prioritized at one router, to be delayed at next. 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Stress bullets of application-oblivious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Transition: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Lets look at the motivation behind our proposed application-aware policies</a:t>
            </a:r>
          </a:p>
        </p:txBody>
      </p:sp>
      <p:sp>
        <p:nvSpPr>
          <p:cNvPr id="2252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B4DB20-FF11-BB4F-8E4B-36A290C9410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484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with MLP cores issue several memory requests in parallel in the hope of overlapping future load misses with current load misses. 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First I show an application with high MLP, it does some computation and sends a bunch of packets(in this case three, green, blue, red).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core stalls for the packets to return. 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Note that blue packet’s latency is overlapped and hence it has much fewer stall cycles.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Stall cycles of red packet is 0 because its latency is completely overlapped.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Thus our first observation packet latency != NST and different packets have different stalll / impact on execution time</a:t>
            </a:r>
          </a:p>
        </p:txBody>
      </p:sp>
      <p:sp>
        <p:nvSpPr>
          <p:cNvPr id="2273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FFDB2-7F21-8040-9918-04706DB8E4D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28257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9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D7CB-4941-334A-A873-0E2880153B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1042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4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48E056-312D-5340-93B0-0EC43003DB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9418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34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F89-835E-B143-BDCC-EEF7276763D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8161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15900" indent="-215900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15900" indent="-215900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29516-EE1C-264D-84CA-BA0D9A1D3B3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96380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We have two cores, core A colored green  and core B colored red</a:t>
            </a:r>
          </a:p>
        </p:txBody>
      </p:sp>
      <p:sp>
        <p:nvSpPr>
          <p:cNvPr id="2375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58408F-7BA8-0246-98EE-1354A98E040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2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61FDE-E35C-D74A-BEF7-65D11AC900B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85578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Now the packets B-1 and A-0 interfere in the network for 3 hops, and we can choose one over the other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A-0 has slack of 0 hops and B-1 has a slack of 6 hops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So we can </a:t>
            </a:r>
            <a:r>
              <a:rPr lang="en-US" b="1">
                <a:latin typeface="Calibri" charset="0"/>
                <a:ea typeface="ＭＳ Ｐゴシック" charset="0"/>
                <a:cs typeface="Arial" charset="0"/>
              </a:rPr>
              <a:t>Prioritize A-0  over B-1 to </a:t>
            </a:r>
            <a:r>
              <a:rPr lang="en-US" b="1">
                <a:solidFill>
                  <a:srgbClr val="FF0000"/>
                </a:solidFill>
                <a:latin typeface="Calibri" charset="0"/>
                <a:ea typeface="ＭＳ Ｐゴシック" charset="0"/>
                <a:cs typeface="Arial" charset="0"/>
              </a:rPr>
              <a:t>reduce stall cycles </a:t>
            </a:r>
            <a:r>
              <a:rPr lang="en-US" b="1">
                <a:latin typeface="Calibri" charset="0"/>
                <a:ea typeface="ＭＳ Ｐゴシック" charset="0"/>
                <a:cs typeface="Arial" charset="0"/>
              </a:rPr>
              <a:t>of Core-A </a:t>
            </a:r>
            <a:r>
              <a:rPr lang="en-US" b="1">
                <a:solidFill>
                  <a:srgbClr val="FF0000"/>
                </a:solidFill>
                <a:latin typeface="Calibri" charset="0"/>
                <a:ea typeface="ＭＳ Ｐゴシック" charset="0"/>
                <a:cs typeface="Arial" charset="0"/>
              </a:rPr>
              <a:t>without</a:t>
            </a:r>
            <a:r>
              <a:rPr lang="en-US" b="1">
                <a:latin typeface="Calibri" charset="0"/>
                <a:ea typeface="ＭＳ Ｐゴシック" charset="0"/>
                <a:cs typeface="Arial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 charset="0"/>
                <a:ea typeface="ＭＳ Ｐゴシック" charset="0"/>
                <a:cs typeface="Arial" charset="0"/>
              </a:rPr>
              <a:t>increasing stall cycles </a:t>
            </a:r>
            <a:r>
              <a:rPr lang="en-US" b="1">
                <a:latin typeface="Calibri" charset="0"/>
                <a:ea typeface="ＭＳ Ｐゴシック" charset="0"/>
                <a:cs typeface="Arial" charset="0"/>
              </a:rPr>
              <a:t>of  Core-B</a:t>
            </a:r>
          </a:p>
          <a:p>
            <a:pPr marL="215900" indent="-215900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15900" indent="-215900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96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9CD1C-0D32-2849-86F3-61F0534DF75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7862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16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1BA2DF-586F-4648-BB54-7AC5C7C3782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090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37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D4873-CDE9-6D46-9DF9-B30EF4FE36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79764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BB0B6E-7457-7849-BE64-7CE26EC2CD8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57469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78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E2DEE-A4E5-E74C-84E3-2957F7619E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4018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98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99640-9321-1A46-BA77-22213E7DF2B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9223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898525"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Difficult to predict packet latency</a:t>
            </a:r>
          </a:p>
          <a:p>
            <a:pPr defTabSz="898525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Predicting Max (Predecessors’ Latencies)</a:t>
            </a:r>
          </a:p>
          <a:p>
            <a:pPr lvl="1" defTabSz="898525"/>
            <a:r>
              <a:rPr lang="en-US">
                <a:latin typeface="Calibri" charset="0"/>
                <a:ea typeface="ＭＳ Ｐゴシック" charset="0"/>
              </a:rPr>
              <a:t>Number of predecessors</a:t>
            </a:r>
          </a:p>
          <a:p>
            <a:pPr lvl="1" defTabSz="898525"/>
            <a:r>
              <a:rPr lang="en-US">
                <a:latin typeface="Calibri" charset="0"/>
                <a:ea typeface="ＭＳ Ｐゴシック" charset="0"/>
              </a:rPr>
              <a:t>Higher predecessor latency if predecessor is L2 miss</a:t>
            </a:r>
          </a:p>
          <a:p>
            <a:pPr lvl="1" defTabSz="898525"/>
            <a:endParaRPr lang="en-US">
              <a:latin typeface="Calibri" charset="0"/>
              <a:ea typeface="ＭＳ Ｐゴシック" charset="0"/>
            </a:endParaRPr>
          </a:p>
          <a:p>
            <a:pPr defTabSz="898525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Predicting latency of a packet P</a:t>
            </a:r>
          </a:p>
          <a:p>
            <a:pPr lvl="1" defTabSz="898525"/>
            <a:r>
              <a:rPr lang="en-US">
                <a:latin typeface="Calibri" charset="0"/>
                <a:ea typeface="ＭＳ Ｐゴシック" charset="0"/>
              </a:rPr>
              <a:t>Higher latency if P corresponds to an L2 miss</a:t>
            </a:r>
          </a:p>
          <a:p>
            <a:pPr lvl="1" defTabSz="898525"/>
            <a:r>
              <a:rPr lang="en-US">
                <a:latin typeface="Calibri" charset="0"/>
                <a:ea typeface="ＭＳ Ｐゴシック" charset="0"/>
              </a:rPr>
              <a:t>Higher latency if P has to travel farther number of hops</a:t>
            </a:r>
          </a:p>
          <a:p>
            <a:pPr defTabSz="898525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19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EB1760-B4E9-FC4C-B7DF-D0049FA809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50121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39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39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21BE4-7B3D-A646-ABF6-39FC757FA0F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92570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3C051-69EA-6C47-9B39-58A36456078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21600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80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EC0727-DCB5-7242-9604-C82F4E88EA4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714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322E5-0A20-D84F-AE30-96260DA4CC5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7954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Say “older batches are prioritized over younger batches”</a:t>
            </a:r>
          </a:p>
        </p:txBody>
      </p:sp>
      <p:sp>
        <p:nvSpPr>
          <p:cNvPr id="2600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D5FFF-1149-8A4A-92DB-873593DBA0F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8005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2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5A559-371D-D642-BFD7-7433C145B7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04329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We do our evaluations on a detailed cycle accurate CMP simulator with state-of-art NoC model.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Our evaluations are across 35 diverse applications.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Our results are for 96 workload combinations.</a:t>
            </a:r>
          </a:p>
        </p:txBody>
      </p:sp>
    </p:spTree>
    <p:extLst>
      <p:ext uri="{BB962C8B-B14F-4D97-AF65-F5344CB8AC3E}">
        <p14:creationId xmlns:p14="http://schemas.microsoft.com/office/powerpoint/2010/main" val="162162177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2"/>
            <a:r>
              <a:rPr lang="en-US">
                <a:latin typeface="Calibri" charset="0"/>
                <a:ea typeface="ＭＳ Ｐゴシック" charset="0"/>
              </a:rPr>
              <a:t>Age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heavy applications flood the network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higher likelihood of an older packet being from heavy application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	GSF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Each application gets equal and fixed quota of flits (credits) in each batch.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Heavy application quickly run out of credits after injecting into all active batches &amp; stall till oldest batch completes and frees up fresh credits.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Underutilization of network resources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0893F-86E0-254C-B4E3-E09054BC67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845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8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0A7FE-FEF7-8346-A6A1-2025B7A790C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0584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0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24E37-166C-464A-B961-6E897AD794B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19985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2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CCCCA-EDA1-EC46-A19E-C33A66B2E1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36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1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FF666C-69F7-0547-8513-CECC9495E35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1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10139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657E5C-0A4E-1D4C-95C6-EAC524BBF51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1039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78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F3D09-6E04-0F4A-A120-5E9999DE97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87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78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07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C619C0-6E4C-E04E-9305-422E6A9F45C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4860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0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8CB6-F25F-104F-98A8-9F784BF65F2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1106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2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2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9C281-50FF-1644-9705-BCB3DEBE090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25178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4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50C949-41AA-5543-9D26-D3DD74C6522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5533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1B9D79-C81A-1D43-B749-C9E855E76C6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30526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88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A10C4-6C94-F34E-99AC-423D648B031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33950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90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1DFE1F-B1E1-6241-8650-B352B7EAD24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90519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92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6696A4-613A-9A40-BC37-0E206F3762C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38689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94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8411D-5827-2A4B-8677-C161C0ECEE2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3525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6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0412F0-1B53-1443-B2B5-3959E583E8D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64076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9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9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F952F-1D14-7E4F-8D39-904D8189AB3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72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099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60B07F-89E4-A54D-99FB-EFFDD149B1E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85613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1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01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5F7B36-08CD-FB40-86E0-6C6607B91D6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20430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3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03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6DCBE-B51F-474F-9EDD-D46ED028F0D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1491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05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C3550-3D12-B847-8B12-57AB887193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856089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F6AFCA-A8D1-1345-9840-AFB7626E9B3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099042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92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9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DE42E-B906-7A4D-9D4E-4A07DA83054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45962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1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42415A-2A68-4B4A-A538-C39342044F9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38667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3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3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674131-C3B7-3947-A984-ADD06088B48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7666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5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5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6FC08-15BD-F947-939C-A2E44C0B490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33737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588"/>
              </a:spcAft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92C518-EAB9-8B4E-989C-38A382D3740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4289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9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9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8310D-51A1-BE46-ADD3-A7733965A78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106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19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538163" indent="-457200">
              <a:spcBef>
                <a:spcPts val="600"/>
              </a:spcBef>
              <a:buClr>
                <a:schemeClr val="accent1"/>
              </a:buClr>
              <a:buFontTx/>
              <a:buChar char="•"/>
            </a:pPr>
            <a:endParaRPr lang="en-US" sz="2000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11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5A542-65EE-3D4E-94F7-C9A012EF3B8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70761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15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1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13C431-6669-A146-A708-29C5CA82CF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6735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3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3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2ECDF-461E-5942-858B-DC08126993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82903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5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5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6177A5-A28C-5643-A5CB-F65CA9813D6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88575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6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D812E-30A0-DD43-AF9A-60115944577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98171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1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26383-0CA3-5E45-B7F6-8551CCEBBD4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1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95909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23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23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31221-2733-6042-BC05-2A198E7D7D2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4653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3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33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AEDF1-C74C-6C44-BE5A-F41BCFA1A1E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40228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43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43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3F57B7-8055-4F48-8121-7EBEAD2E32F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4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5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5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11C85-D9D9-4346-91E3-1A07CD6A287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9304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64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64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F820FB-88D9-3E4D-8019-C75B079B654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148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60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160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8B383-B736-4546-BBCB-1F584D66ED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5032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74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74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9173F8-226C-FE4C-A72C-4DA73E1B1D3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85106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84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84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A0C37-99BF-1D43-A0C3-F95E287D420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7355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94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94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D3D5E-4190-9C4D-B0C5-9D421AA10EA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80116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04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04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C6A7B-F711-8F4C-9BF9-9F1753D4EAB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092980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A9608-8C71-CA47-9DF6-36A9A96351F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4299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25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25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489FC-46A5-EE41-A65D-F6B73283788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6620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35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35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1B7D1-0467-8442-A740-60773D3C8AF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390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45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45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2B001-D114-BD44-8CD5-E04AA96CEF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41171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56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56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710D61-FEF0-9443-8FDC-6C6AAC9B274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206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type of network is the one on the right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2660C4-FF4B-4C41-979D-A6C974639FB9}" type="slidenum">
              <a:rPr lang="en-US">
                <a:solidFill>
                  <a:prstClr val="black"/>
                </a:solidFill>
                <a:latin typeface="Calibri" charset="0"/>
              </a:rPr>
              <a:pPr eaLnBrk="1" hangingPunct="1"/>
              <a:t>10</a:t>
            </a:fld>
            <a:endParaRPr lang="en-US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058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63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263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161281-8F32-734A-93F9-1C7EB50F51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6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83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283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BCE9B0-EABD-AC43-935C-DEC1CF752B0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36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04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304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8CBCD6-F6DE-0349-8CE8-F1E4B4EDB7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4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06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538163" indent="-457200">
              <a:spcBef>
                <a:spcPts val="600"/>
              </a:spcBef>
              <a:buClr>
                <a:schemeClr val="accent1"/>
              </a:buClr>
              <a:buFontTx/>
              <a:buChar char="•"/>
            </a:pPr>
            <a:endParaRPr lang="en-US">
              <a:solidFill>
                <a:srgbClr val="FF0000"/>
              </a:solidFill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406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FE37F2-3A2D-1044-BCF8-03F51BC721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03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endParaRPr lang="en-US" sz="8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C1703-2E8F-514D-9387-1887CFF1E3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823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Router area: see 7.7 in BLESS paper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  <a:sym typeface="Wingdings" charset="0"/>
              </a:rPr>
              <a:t> 60.4% * 75% - 18.75% * 25% = 40.6%</a:t>
            </a: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31FB5-4BA9-714E-8DC5-1FB7872CA1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FF129-B618-A34C-A7EE-EAEB651E947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314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27ADB-1934-9E4D-8F91-50AB69EE349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91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>
              <a:buFontTx/>
              <a:buChar char="-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49DE-4C3A-5B45-BA25-57E2E506C1C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9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53B71-2BBC-6B4B-9202-9DD5047E44E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2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Example of irregular network?  Internet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138CB23-CE1A-3743-AD3F-43148386A4BB}" type="slidenum">
              <a:rPr lang="en-US">
                <a:solidFill>
                  <a:prstClr val="black"/>
                </a:solidFill>
                <a:latin typeface="Calibri" charset="0"/>
              </a:rPr>
              <a:pPr eaLnBrk="1" hangingPunct="1"/>
              <a:t>12</a:t>
            </a:fld>
            <a:endParaRPr lang="en-US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094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>
              <a:buFontTx/>
              <a:buChar char="-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6B9EC-3569-534E-AFE9-27AAB593F3A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528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F1F0E3-136D-C746-BE2A-DD6C138577F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37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>
              <a:buFontTx/>
              <a:buChar char="-"/>
            </a:pPr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CDB5FD-955F-D347-8594-5C0CFE5C018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22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>
              <a:buFontTx/>
              <a:buChar char="-"/>
            </a:pPr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7DDF0-EA93-574F-B14E-5457F5D24B7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01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9E270-9F39-F246-AF8E-81F3F33A7B4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41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/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68C65C-0254-0646-A1FC-014C2678ECA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15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3084-B9EF-8E49-8F42-32FCB901C69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18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/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73A564-9978-D849-A67E-F665EC2742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781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F89150-0F36-D341-A306-E1C463095BC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106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602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049FFB-EA42-C14E-87C6-C6B8BA2626FF}" type="slidenum">
              <a:rPr lang="en-US" sz="1200">
                <a:solidFill>
                  <a:prstClr val="black"/>
                </a:solidFill>
                <a:latin typeface="Calibri" charset="0"/>
                <a:cs typeface="Arial" charset="0"/>
              </a:rPr>
              <a:pPr eaLnBrk="1" hangingPunct="1"/>
              <a:t>23</a:t>
            </a:fld>
            <a:endParaRPr lang="en-US" sz="1200">
              <a:solidFill>
                <a:prstClr val="black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7538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 defTabSz="89730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756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981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6882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/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6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24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68244" indent="-168244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538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08898-F0C2-4841-BDA3-50F763841F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468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>
              <a:buFontTx/>
              <a:buChar char="-"/>
            </a:pPr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53C2C7-13C2-1647-BF55-EAAFD6F86C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84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5CFE9-F946-8A42-8E0A-F65E27612AE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5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KSR machine, Hector</a:t>
            </a: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88577B8-AFA0-8647-BF77-8ADCBD6CC36D}" type="slidenum">
              <a:rPr lang="en-US" sz="1200">
                <a:solidFill>
                  <a:prstClr val="black"/>
                </a:solidFill>
                <a:latin typeface="Calibri" charset="0"/>
                <a:cs typeface="Arial" charset="0"/>
              </a:rPr>
              <a:pPr eaLnBrk="1" hangingPunct="1"/>
              <a:t>33</a:t>
            </a:fld>
            <a:endParaRPr lang="en-US" sz="1200">
              <a:solidFill>
                <a:prstClr val="black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1862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 defTabSz="896938" eaLnBrk="1" hangingPunct="1">
              <a:spcBef>
                <a:spcPct val="0"/>
              </a:spcBef>
              <a:buFontTx/>
              <a:buChar char="-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A4B4D0-8CB9-CE4D-A4F9-4A51FEDAFFC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2149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A62F5-B919-4C40-8124-104230680B6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915781-9C35-3045-AA5D-2DD527EE537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6659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B3012-BE18-0A43-BE3A-3AA389B553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9561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2520D-473C-7540-A132-2BB498C1834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6297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Name: …</a:t>
            </a:r>
            <a:r>
              <a:rPr lang="en-US" baseline="0" dirty="0"/>
              <a:t> </a:t>
            </a:r>
            <a:r>
              <a:rPr lang="en-US" baseline="0" dirty="0" err="1"/>
              <a:t>phd</a:t>
            </a:r>
            <a:r>
              <a:rPr lang="en-US" baseline="0" dirty="0"/>
              <a:t> student from CMU</a:t>
            </a:r>
          </a:p>
          <a:p>
            <a:r>
              <a:rPr lang="en-US" baseline="0" dirty="0" err="1"/>
              <a:t>Ttitle</a:t>
            </a:r>
            <a:endParaRPr lang="en-US" baseline="0" dirty="0"/>
          </a:p>
          <a:p>
            <a:r>
              <a:rPr lang="en-US" baseline="0" dirty="0"/>
              <a:t>collaborative work done with </a:t>
            </a:r>
            <a:r>
              <a:rPr lang="en-US" baseline="0" dirty="0" err="1"/>
              <a:t>rachata</a:t>
            </a:r>
            <a:r>
              <a:rPr lang="en-US" baseline="0" dirty="0"/>
              <a:t>, </a:t>
            </a:r>
            <a:r>
              <a:rPr lang="en-US" baseline="0" dirty="0" err="1"/>
              <a:t>chris</a:t>
            </a:r>
            <a:r>
              <a:rPr lang="en-US" baseline="0" dirty="0"/>
              <a:t>, and Dr. </a:t>
            </a:r>
            <a:r>
              <a:rPr lang="en-US" baseline="0" dirty="0" err="1"/>
              <a:t>Onur</a:t>
            </a:r>
            <a:r>
              <a:rPr lang="en-US" baseline="0" dirty="0"/>
              <a:t> </a:t>
            </a:r>
            <a:r>
              <a:rPr lang="en-US" baseline="0" dirty="0" err="1"/>
              <a:t>Mutlu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8430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Here is a one slide summary</a:t>
            </a:r>
            <a:r>
              <a:rPr lang="en-US" sz="1200" baseline="0" dirty="0"/>
              <a:t> of </a:t>
            </a:r>
            <a:r>
              <a:rPr lang="en-US" sz="1200" b="1" baseline="0" dirty="0"/>
              <a:t>what I’ll present today</a:t>
            </a:r>
          </a:p>
          <a:p>
            <a:r>
              <a:rPr lang="en-US" sz="1200" baseline="0" dirty="0"/>
              <a:t>One major problems is that packets … which causes congestion. </a:t>
            </a:r>
            <a:r>
              <a:rPr lang="en-US" sz="1200" b="1" baseline="0" dirty="0"/>
              <a:t>As a result, this reduces system performance due to increased network latency.</a:t>
            </a:r>
          </a:p>
          <a:p>
            <a:endParaRPr lang="en-US" sz="1200" baseline="0" dirty="0"/>
          </a:p>
          <a:p>
            <a:r>
              <a:rPr lang="en-US" sz="1200" dirty="0"/>
              <a:t>We make two </a:t>
            </a:r>
            <a:r>
              <a:rPr lang="en-US" sz="1200" baseline="0" dirty="0"/>
              <a:t>key observations in this work:</a:t>
            </a:r>
          </a:p>
          <a:p>
            <a:r>
              <a:rPr lang="en-US" sz="1200" baseline="0" dirty="0"/>
              <a:t>First, some apps are more </a:t>
            </a:r>
            <a:r>
              <a:rPr lang="en-US" sz="1200" baseline="0" dirty="0" err="1"/>
              <a:t>sen</a:t>
            </a:r>
            <a:r>
              <a:rPr lang="en-US" sz="1200" baseline="0" dirty="0"/>
              <a:t> to network latency than others</a:t>
            </a:r>
          </a:p>
          <a:p>
            <a:r>
              <a:rPr lang="en-US" sz="1200" baseline="0" dirty="0"/>
              <a:t>Second, apps ……</a:t>
            </a:r>
          </a:p>
          <a:p>
            <a:endParaRPr lang="en-US" sz="1200" baseline="0" dirty="0"/>
          </a:p>
          <a:p>
            <a:r>
              <a:rPr lang="en-US" sz="1200" baseline="0" dirty="0"/>
              <a:t>Based on these two key observations, we develop a new </a:t>
            </a:r>
            <a:r>
              <a:rPr lang="en-US" sz="1200" b="1" baseline="0" dirty="0"/>
              <a:t>source throttling mechanism </a:t>
            </a:r>
            <a:r>
              <a:rPr lang="en-US" sz="1200" baseline="0" dirty="0"/>
              <a:t>called HAT </a:t>
            </a:r>
            <a:r>
              <a:rPr lang="en-US" sz="1200" b="1" baseline="0" dirty="0"/>
              <a:t>to mitigate the detrimental effect of congestion</a:t>
            </a:r>
            <a:r>
              <a:rPr lang="en-US" sz="1200" baseline="0" dirty="0"/>
              <a:t>. </a:t>
            </a:r>
          </a:p>
          <a:p>
            <a:r>
              <a:rPr lang="en-US" sz="1200" baseline="0" dirty="0"/>
              <a:t>It has two key components:</a:t>
            </a:r>
          </a:p>
          <a:p>
            <a:r>
              <a:rPr lang="en-US" sz="1200" baseline="0" dirty="0"/>
              <a:t>First, HAT performs app-aware source throttling, </a:t>
            </a:r>
            <a:r>
              <a:rPr lang="en-US" sz="1200" b="1" baseline="0" dirty="0"/>
              <a:t>which selectively throttles certain applications.</a:t>
            </a:r>
          </a:p>
          <a:p>
            <a:r>
              <a:rPr lang="en-US" sz="1200" baseline="0" dirty="0"/>
              <a:t>Second, </a:t>
            </a:r>
            <a:r>
              <a:rPr lang="en-US" sz="1200" b="1" baseline="0" dirty="0"/>
              <a:t>BLUE</a:t>
            </a:r>
            <a:r>
              <a:rPr lang="en-US" sz="1200" b="0" baseline="0" dirty="0"/>
              <a:t>, which dynamically adjusts throttling rate to achieve high </a:t>
            </a:r>
            <a:r>
              <a:rPr lang="en-US" sz="1200" b="0" baseline="0" dirty="0" err="1"/>
              <a:t>perf</a:t>
            </a:r>
            <a:endParaRPr lang="en-US" sz="1200" baseline="0" dirty="0"/>
          </a:p>
          <a:p>
            <a:endParaRPr lang="en-US" sz="1200" baseline="0" dirty="0"/>
          </a:p>
          <a:p>
            <a:r>
              <a:rPr lang="en-US" sz="1200" baseline="0" dirty="0"/>
              <a:t>Our evaluation shows that HAT improves </a:t>
            </a:r>
            <a:r>
              <a:rPr lang="en-US" sz="1200" baseline="0" dirty="0" err="1"/>
              <a:t>perf</a:t>
            </a:r>
            <a:r>
              <a:rPr lang="en-US" sz="1200" baseline="0" dirty="0"/>
              <a:t>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9118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28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19A2E7-AB11-7744-B35C-B0EAAEBD1DC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285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551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28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19A2E7-AB11-7744-B35C-B0EAAEBD1DC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285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1595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2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19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2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1BF64-C6BC-D745-A2E3-C1391D98A66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5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e.g. Tile64</a:t>
            </a: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1D160-B5E0-8A44-8DFD-380B923A3B05}" type="slidenum">
              <a:rPr lang="en-US" sz="1200">
                <a:solidFill>
                  <a:prstClr val="black"/>
                </a:solidFill>
                <a:latin typeface="Calibri" charset="0"/>
                <a:cs typeface="Arial" charset="0"/>
              </a:rPr>
              <a:pPr eaLnBrk="1" hangingPunct="1"/>
              <a:t>38</a:t>
            </a:fld>
            <a:endParaRPr lang="en-US" sz="1200">
              <a:solidFill>
                <a:prstClr val="black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822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4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/>
            <a:endParaRPr lang="en-US" sz="19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8838F-720C-7848-A78F-E23DE4EE34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797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6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78512-60A8-974B-BDDD-028312E7137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241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88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8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41F954-ECCE-F646-816A-94BEA145FB0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09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0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0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DDDD47-78A8-1C40-9F61-0BAE6ADEDA3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328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2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2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1F9468-1445-104D-92C2-E5D866AF7B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9439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C1E916-9004-A843-9FE0-967986FA4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4314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70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70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DBC97-BEF9-5D4D-849A-7DB20DFB163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862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7842C-3153-A749-A837-BAD78EF225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879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11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11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C171A4-BF1C-D844-A2DB-0C0F5AFB446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574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32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4C551-132B-6441-9AE3-3FE6C536E1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68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Popular in early message-passing computers (e.g., intel iPSC, NCUBE)</a:t>
            </a:r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87A3FD-3D60-7845-B251-5035368E2300}" type="slidenum">
              <a:rPr lang="en-US" sz="1200">
                <a:solidFill>
                  <a:prstClr val="black"/>
                </a:solidFill>
                <a:latin typeface="Calibri" charset="0"/>
                <a:cs typeface="Arial" charset="0"/>
              </a:rPr>
              <a:pPr eaLnBrk="1" hangingPunct="1"/>
              <a:t>43</a:t>
            </a:fld>
            <a:endParaRPr lang="en-US" sz="1200">
              <a:solidFill>
                <a:prstClr val="black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51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0350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endParaRPr lang="en-US" sz="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B8DCA-A82E-3644-8F13-764C35AAB3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1128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C96C1-5B3B-484E-93E7-7335D88CDD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0561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38EDD-611C-C743-96C1-91EEC312EBD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6894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83EB1E-70AB-3144-9431-D60288DA01E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8619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2E3D47-1252-1A46-AAD7-669A0D79896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7803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B4C10E-89B5-FA48-B2F2-7972486FFF2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123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73021-E4E8-024F-BFFB-63E50578C63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240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0D323-4E60-2643-A523-5189A9DE0A0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3719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FC5A44-A777-0C4A-B870-BDB3CB58E41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2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Any advantages of Table Lookup Based? Easier to support fault tolerance. E.g. can bypass faulty links</a:t>
            </a: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F00C1C4-F5B1-2E4A-B0EA-A346F3A7232E}" type="slidenum">
              <a:rPr lang="en-US">
                <a:solidFill>
                  <a:prstClr val="black"/>
                </a:solidFill>
                <a:latin typeface="Calibri" charset="0"/>
              </a:rPr>
              <a:pPr eaLnBrk="1" hangingPunct="1"/>
              <a:t>46</a:t>
            </a:fld>
            <a:endParaRPr lang="en-US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112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96847-D206-B745-8154-44A41139F75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042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ABFC12-8362-B74E-AE0B-E2EF2F15AAA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1396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D5E6DF-635B-FA49-A994-2F9A23727A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0301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4E935D-E7FA-8240-B07D-EF418FA5FB8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444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A3803-8274-B746-9968-6D10EA1A994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9618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8DB91C-4D2F-A74E-9F27-27641E1E7A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9583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F7D60C-82E5-9E44-B3FE-101CDB9E43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3673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5559EC-26CD-3846-8EC0-86F61B47F1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7672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BE7978-0D13-7140-AE8F-57BB921A04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8793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1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19B35-2DC5-E84E-9295-AD2A77E2A38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58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9855" indent="-169855"/>
            <a:endParaRPr lang="en-US">
              <a:latin typeface="Calibri" charset="0"/>
            </a:endParaRPr>
          </a:p>
        </p:txBody>
      </p:sp>
      <p:sp>
        <p:nvSpPr>
          <p:cNvPr id="199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F4AAEF5-2C50-E64C-B8D4-B9FB66BE5DEF}" type="slidenum">
              <a:rPr lang="en-US" sz="1200">
                <a:solidFill>
                  <a:srgbClr val="000000"/>
                </a:solidFill>
                <a:latin typeface="Calibri" charset="0"/>
                <a:cs typeface="Arial" charset="0"/>
              </a:rPr>
              <a:pPr eaLnBrk="1" hangingPunct="1"/>
              <a:t>61</a:t>
            </a:fld>
            <a:endParaRPr lang="en-US" sz="1200">
              <a:solidFill>
                <a:srgbClr val="000000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4312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068505-A097-0445-9801-3CCC9E88C7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8240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3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8DB53A-6523-764A-98AB-AE00B562F0A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8815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B597E-0893-EE42-9A48-E098EE90FE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4430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66C0F-46A5-844C-ADAE-7FC0B9785F4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3065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04100-2AC9-2440-B22D-56AF59EFA3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92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D86AE-BE46-944A-AC52-3322AA4836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2992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C86327-A54D-F54D-8FD1-CB01759846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2494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339C69-7A5C-764F-8B6B-BFC838020D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1094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0049A-F932-B44F-ACBB-5C007D4C76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7940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382B4-04BA-AD4C-8F82-A3621808CB1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83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3.xml"/><Relationship Id="rId1" Type="http://schemas.openxmlformats.org/officeDocument/2006/relationships/themeOverride" Target="../theme/themeOverride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3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4.xml"/><Relationship Id="rId1" Type="http://schemas.openxmlformats.org/officeDocument/2006/relationships/themeOverride" Target="../theme/themeOverride2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4.xml"/><Relationship Id="rId1" Type="http://schemas.openxmlformats.org/officeDocument/2006/relationships/themeOverride" Target="../theme/themeOverride3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917564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08409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65099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35645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724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03535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44712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99233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775469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0989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69084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58213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5083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369" tIns="45685" rIns="91369" bIns="45685"/>
          <a:lstStyle/>
          <a:p>
            <a:pPr defTabSz="913696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369" tIns="45685" rIns="91369" bIns="4568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369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46886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07628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46" indent="0">
              <a:buNone/>
              <a:defRPr sz="1800"/>
            </a:lvl2pPr>
            <a:lvl3pPr marL="913696" indent="0">
              <a:buNone/>
              <a:defRPr sz="1600"/>
            </a:lvl3pPr>
            <a:lvl4pPr marL="1370550" indent="0">
              <a:buNone/>
              <a:defRPr sz="1400"/>
            </a:lvl4pPr>
            <a:lvl5pPr marL="1827398" indent="0">
              <a:buNone/>
              <a:defRPr sz="1400"/>
            </a:lvl5pPr>
            <a:lvl6pPr marL="2284245" indent="0">
              <a:buNone/>
              <a:defRPr sz="1400"/>
            </a:lvl6pPr>
            <a:lvl7pPr marL="2741098" indent="0">
              <a:buNone/>
              <a:defRPr sz="1400"/>
            </a:lvl7pPr>
            <a:lvl8pPr marL="3197941" indent="0">
              <a:buNone/>
              <a:defRPr sz="1400"/>
            </a:lvl8pPr>
            <a:lvl9pPr marL="365479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97242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91397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46" indent="0">
              <a:buNone/>
              <a:defRPr sz="2000" b="1"/>
            </a:lvl2pPr>
            <a:lvl3pPr marL="913696" indent="0">
              <a:buNone/>
              <a:defRPr sz="1800" b="1"/>
            </a:lvl3pPr>
            <a:lvl4pPr marL="1370550" indent="0">
              <a:buNone/>
              <a:defRPr sz="1600" b="1"/>
            </a:lvl4pPr>
            <a:lvl5pPr marL="1827398" indent="0">
              <a:buNone/>
              <a:defRPr sz="1600" b="1"/>
            </a:lvl5pPr>
            <a:lvl6pPr marL="2284245" indent="0">
              <a:buNone/>
              <a:defRPr sz="1600" b="1"/>
            </a:lvl6pPr>
            <a:lvl7pPr marL="2741098" indent="0">
              <a:buNone/>
              <a:defRPr sz="1600" b="1"/>
            </a:lvl7pPr>
            <a:lvl8pPr marL="3197941" indent="0">
              <a:buNone/>
              <a:defRPr sz="1600" b="1"/>
            </a:lvl8pPr>
            <a:lvl9pPr marL="365479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46" indent="0">
              <a:buNone/>
              <a:defRPr sz="2000" b="1"/>
            </a:lvl2pPr>
            <a:lvl3pPr marL="913696" indent="0">
              <a:buNone/>
              <a:defRPr sz="1800" b="1"/>
            </a:lvl3pPr>
            <a:lvl4pPr marL="1370550" indent="0">
              <a:buNone/>
              <a:defRPr sz="1600" b="1"/>
            </a:lvl4pPr>
            <a:lvl5pPr marL="1827398" indent="0">
              <a:buNone/>
              <a:defRPr sz="1600" b="1"/>
            </a:lvl5pPr>
            <a:lvl6pPr marL="2284245" indent="0">
              <a:buNone/>
              <a:defRPr sz="1600" b="1"/>
            </a:lvl6pPr>
            <a:lvl7pPr marL="2741098" indent="0">
              <a:buNone/>
              <a:defRPr sz="1600" b="1"/>
            </a:lvl7pPr>
            <a:lvl8pPr marL="3197941" indent="0">
              <a:buNone/>
              <a:defRPr sz="1600" b="1"/>
            </a:lvl8pPr>
            <a:lvl9pPr marL="365479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1561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5937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6900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46" indent="0">
              <a:buNone/>
              <a:defRPr sz="1200"/>
            </a:lvl2pPr>
            <a:lvl3pPr marL="913696" indent="0">
              <a:buNone/>
              <a:defRPr sz="1000"/>
            </a:lvl3pPr>
            <a:lvl4pPr marL="1370550" indent="0">
              <a:buNone/>
              <a:defRPr sz="900"/>
            </a:lvl4pPr>
            <a:lvl5pPr marL="1827398" indent="0">
              <a:buNone/>
              <a:defRPr sz="900"/>
            </a:lvl5pPr>
            <a:lvl6pPr marL="2284245" indent="0">
              <a:buNone/>
              <a:defRPr sz="900"/>
            </a:lvl6pPr>
            <a:lvl7pPr marL="2741098" indent="0">
              <a:buNone/>
              <a:defRPr sz="900"/>
            </a:lvl7pPr>
            <a:lvl8pPr marL="3197941" indent="0">
              <a:buNone/>
              <a:defRPr sz="900"/>
            </a:lvl8pPr>
            <a:lvl9pPr marL="365479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9199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46" indent="0">
              <a:buNone/>
              <a:defRPr sz="2800"/>
            </a:lvl2pPr>
            <a:lvl3pPr marL="913696" indent="0">
              <a:buNone/>
              <a:defRPr sz="2400"/>
            </a:lvl3pPr>
            <a:lvl4pPr marL="1370550" indent="0">
              <a:buNone/>
              <a:defRPr sz="2000"/>
            </a:lvl4pPr>
            <a:lvl5pPr marL="1827398" indent="0">
              <a:buNone/>
              <a:defRPr sz="2000"/>
            </a:lvl5pPr>
            <a:lvl6pPr marL="2284245" indent="0">
              <a:buNone/>
              <a:defRPr sz="2000"/>
            </a:lvl6pPr>
            <a:lvl7pPr marL="2741098" indent="0">
              <a:buNone/>
              <a:defRPr sz="2000"/>
            </a:lvl7pPr>
            <a:lvl8pPr marL="3197941" indent="0">
              <a:buNone/>
              <a:defRPr sz="2000"/>
            </a:lvl8pPr>
            <a:lvl9pPr marL="365479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46" indent="0">
              <a:buNone/>
              <a:defRPr sz="1200"/>
            </a:lvl2pPr>
            <a:lvl3pPr marL="913696" indent="0">
              <a:buNone/>
              <a:defRPr sz="1000"/>
            </a:lvl3pPr>
            <a:lvl4pPr marL="1370550" indent="0">
              <a:buNone/>
              <a:defRPr sz="900"/>
            </a:lvl4pPr>
            <a:lvl5pPr marL="1827398" indent="0">
              <a:buNone/>
              <a:defRPr sz="900"/>
            </a:lvl5pPr>
            <a:lvl6pPr marL="2284245" indent="0">
              <a:buNone/>
              <a:defRPr sz="900"/>
            </a:lvl6pPr>
            <a:lvl7pPr marL="2741098" indent="0">
              <a:buNone/>
              <a:defRPr sz="900"/>
            </a:lvl7pPr>
            <a:lvl8pPr marL="3197941" indent="0">
              <a:buNone/>
              <a:defRPr sz="900"/>
            </a:lvl8pPr>
            <a:lvl9pPr marL="365479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49338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69085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08239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F129586-08AE-6F47-AC40-42971C091E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49098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082EEEB-CAE1-9D42-80F3-08555E478F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98164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63EB114-84BD-D84E-A045-3368407B1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634263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776E826-88E8-9343-B8CE-14D360A83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283220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CC300DD-50E9-B241-B672-B3ED614A01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556474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92E28BF-E5C2-9440-84A9-1C5C4EC3BB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283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AB4768A-0B31-1341-95B8-ACCC602AC1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46956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91C9E0C-1943-654E-A858-D0B1037B71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658825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4EAAF7E-5FC7-BF48-85B4-17B208F579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4307458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1539E80-CD55-B742-8023-B2B43C669C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024252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DE05FA7-E32E-224D-877F-442C3328AE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833797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94427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271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7537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62539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88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80890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88946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647741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201208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527571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88646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05D39-8A99-3244-8F9A-372BEEBCCD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52734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7035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529F8-9DA9-694E-B83F-60BEDEBD4A6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15042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41F8A-872E-3646-89B6-55BA95B3FC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35299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E43D1-58FC-C14A-A9F0-BDD7AF0437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7730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46380-4E56-A244-BA59-54B74623B8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392996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D5ED1-33F2-2645-AF95-92848C0557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77022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164A4-5DB4-2D45-ADFF-1E3FBB6A1F9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434297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178E3-A4E9-8C44-9376-46FFDE548E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07563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9267F-2B60-1142-AD94-1D907EA9F2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587792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1BE77B-E84C-FA4C-AF81-38E30AF71D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63478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27964-A99D-DB4D-8E5A-4012C28607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40648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C4BB4-B804-0A46-91EB-1C5EA2C8E2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875859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69019-BB41-6245-A1FF-2891AF1467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82570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9D90B-F346-3C42-AD18-18315DB002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9904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757EB-4A8B-1044-BBB4-CE4A4AF139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319953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9F90F7-73ED-7745-B383-3C29FF1DE0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196806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CB94D-0191-4749-BCBF-0FEB50E6ED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98777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36DF0-1835-D14D-9D16-04855C8F5B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10223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1BA1E-770A-6D4D-A1FD-36213ED27A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50526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1FD7C-1AE1-0545-9494-DFC5ABA6D89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30744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92E9B-C169-A540-8BBA-E3CEA95B47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36022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53C06E-1BA5-454B-AA9A-B7A05D87FB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6803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6A9FA-F86C-8242-A499-74AAE05886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84447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00933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57355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249059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3839088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622870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616177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6255053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305242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167407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2476091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609367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AF0C4-D837-6C46-94E3-5BC8E6610C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6505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7035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0BA29-F9EE-E949-A023-5C86A1DB6E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6241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C4AF8-F565-FA4E-8274-2B4BC4F93B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15902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BD23F-ECFE-0D4D-B2E6-436DBE557B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58017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B8958-2976-E04C-95F2-F7BA9969F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79795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DA203-5F4A-D242-BFFC-E67BEF3CFE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64278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97C03-D1F7-7649-B25E-C69A9A058D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82797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9D415-29BD-5044-BE0B-B5623DC50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63092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4EE9C-08F4-D945-A98A-16C395F1E5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66578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85E11-9A4B-6843-BC27-2F8F67338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642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44EFA6-DAD4-8B47-9894-0243E5AC1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6204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A41EA-6AD8-A84E-A074-C1AD0F6177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7334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F769A-21AF-414A-93C1-6CCCC861D6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96815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DD30-43F7-E347-81C9-5ABCA823DB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272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DAD92-39C3-FC48-BB61-090AABD77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2296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5A976-F99D-A54B-B526-B3E0C403C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92550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32F35-3FFB-6045-A749-9F10694F94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29130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07EBC-6480-9A4A-85D2-A7E2CCF9B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48270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442D9-2A93-3048-AD6E-812CC59C8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34085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29692-427A-D044-9850-338DF4B6D8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39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02519-7011-7742-869E-263EBCE94E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8386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9E09C-CCCB-F34D-8B3D-3514A7054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84862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392D6-2602-0A4F-9B74-B323EC70C6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72528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2C9BE-E5F4-4C4D-A2E6-8C0248ACC5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80503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26340-CDE4-4E4A-9420-2A87E5020C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5100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F67AA-AE81-C945-8601-06951EFA2B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09278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18F6D-66A9-7548-8FEA-3AAEA8ABAE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0316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DABC3-D591-1741-A3C4-2DCAC7BE96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963445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0C5D0-DE20-F44C-9199-26925A0CD7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30493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E95E8-6B2D-E046-9715-7EB4F7541B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435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78BC5-7996-F840-84FA-40F1399D13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55533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8E289-7A6A-0649-AE32-846A55D9B9B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24946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55882-CF79-A248-88C2-2F45B3B28F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87409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E53D0-0C84-884F-9305-71FBD63281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29969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E8666-F172-8746-A4D3-B4623EB79F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9164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AD4463F-F2C4-BD43-9CF4-0EC14BFDF8D4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7460E46-E011-CA4B-B460-87BF7D1567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43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543675"/>
            <a:ext cx="1196975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6FFB184-0EDF-4F42-861F-5CC2C08EEC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F810F96-B0A2-3A4B-A5C0-B349BC103730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1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371600" y="0"/>
            <a:ext cx="7772399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latin typeface="+mj-lt"/>
              </a:defRPr>
            </a:lvl1pPr>
            <a:lvl2pPr>
              <a:defRPr sz="3200">
                <a:solidFill>
                  <a:schemeClr val="tx1"/>
                </a:solidFill>
                <a:latin typeface="+mj-lt"/>
              </a:defRPr>
            </a:lvl2pPr>
            <a:lvl3pPr>
              <a:defRPr sz="2800">
                <a:solidFill>
                  <a:schemeClr val="tx1"/>
                </a:solidFill>
                <a:latin typeface="+mj-lt"/>
              </a:defRPr>
            </a:lvl3pPr>
            <a:lvl4pPr>
              <a:defRPr sz="2400">
                <a:solidFill>
                  <a:schemeClr val="tx1"/>
                </a:solidFill>
                <a:latin typeface="+mj-lt"/>
              </a:defRPr>
            </a:lvl4pPr>
            <a:lvl5pPr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47AB44D-F518-5846-A0F3-D23C485E1DC1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6D417AC-0B7D-1544-9519-92C9BC3785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0025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651625"/>
            <a:ext cx="849313" cy="2063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37C38E7-792E-C949-BA89-014185BDF33F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691DE03-51FF-8143-BDE1-430BD10E2E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7182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EBD8585-0863-9E4E-905D-9CEF8FDAD9EB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320E52D-6757-584F-B7E7-785E1A237A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32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056110C-D3FC-4B48-8CE3-9E44AE1FE741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666AD99-BF79-9947-A208-847908387E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5321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F1868F6-D38B-C741-AF2B-0305D9AF5E8E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23E1AA0-5084-1342-BC23-437787FE53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7315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B047CC-DA7E-AE44-B7FA-AED6F144CC9D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56EB2A5-1CF7-C040-B3E4-57206D0ACC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2077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AF63276-CF76-854C-BB3C-81762C11F6D2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B95DBBC-6EC3-AF4F-8A21-F3C5BF7934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4721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solidFill>
                  <a:prstClr val="white">
                    <a:lumMod val="65000"/>
                    <a:lumOff val="35000"/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C7C023C-D4B5-1643-94F9-F6C8C94697C0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lumMod val="65000"/>
                    <a:lumOff val="3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A0FFF1-7861-B740-AFE3-7C12C3BB2E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7E4A7-226F-9141-A6D7-949194224FE7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C43F04D-B50A-994F-9979-39A435F6C4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0710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B921374-CE6E-B44D-9CC1-EBE6EF70217F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B1CBC36-8413-5444-B2AE-E8AB8CC5A0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1014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0401414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565500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41324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329898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820860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954300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556402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409029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696970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745669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096865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3056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343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15301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417640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66857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172150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78600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979863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678682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white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478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37390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5172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51693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5889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5639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850057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691211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6669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769685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07824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053466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23087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72617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24643D9-7DBF-4349-8C4A-B18C766C3A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638956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EE2FFEB-30C7-B648-A7A2-017801357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830665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2BE8596-0A61-E54A-8134-E3F0233EF2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534637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C65F02E-DC6D-594C-9230-EF9386D726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0166571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7DB2D45-D713-744D-B5F2-A7C564DD37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1124876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27376A1-3544-7A4B-AFEB-DB6B31B02F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8189154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5DF251-893C-F443-934D-EA2ECA5F70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855596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013A049-FD30-8D4D-B0D2-E8675CEC80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386852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5B5850D-0EC3-144C-A96C-2707D9FAD1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848372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9531D4C-558B-D041-82CF-B8A67F8172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671551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03970D0-C71E-F548-84A0-90BDB89A54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938712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29222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19351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60252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88072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08716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81767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155994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57211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44910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48027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91512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67682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48041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43159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865428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82711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813152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3971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053107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57027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29206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22488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72574C7-B75B-7A44-806C-F61984A10F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063864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E940992-BFCE-4446-B3D2-3C722F9CE1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370282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F975979-8182-0742-B56E-BDD7C5BC32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533668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CEE9290-381B-2A40-BA1F-915E7F98B2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5471967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32596D-B85C-B04E-BED5-F085E5781F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806901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4743AD7-8253-BB44-BF51-57F3BBA934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4521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E219CD9-BC96-4943-A7D3-3FBF1F9C45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2849503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9F8638D-95F8-2947-A06C-530F6F63D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6190431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036AB12-8354-1343-A9DA-92B791D237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463989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9CC551-FC0D-724B-ABD6-A27659EF69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985272"/>
      </p:ext>
    </p:extLst>
  </p:cSld>
  <p:clrMapOvr>
    <a:masterClrMapping/>
  </p:clrMapOvr>
  <p:transition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A435373-EA4D-0F4E-8CDF-6F7A4A9F24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355841"/>
      </p:ext>
    </p:extLst>
  </p:cSld>
  <p:clrMapOvr>
    <a:masterClrMapping/>
  </p:clrMapOvr>
  <p:transition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EEF7C4-8639-2A41-8560-B69FAEA96A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15041"/>
      </p:ext>
    </p:extLst>
  </p:cSld>
  <p:clrMapOvr>
    <a:masterClrMapping/>
  </p:clrMapOvr>
  <p:transition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47506E6-4811-C243-B068-1C22F879B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38420"/>
      </p:ext>
    </p:extLst>
  </p:cSld>
  <p:clrMapOvr>
    <a:masterClrMapping/>
  </p:clrMapOvr>
  <p:transition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8B4C424-1346-DB4F-9A30-10CB0F10C1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689109"/>
      </p:ext>
    </p:extLst>
  </p:cSld>
  <p:clrMapOvr>
    <a:masterClrMapping/>
  </p:clrMapOvr>
  <p:transition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F363379-2E1B-194A-A935-B9CA6C9D22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00032"/>
      </p:ext>
    </p:extLst>
  </p:cSld>
  <p:clrMapOvr>
    <a:masterClrMapping/>
  </p:clrMapOvr>
  <p:transition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200B3B8-9CE1-A748-88C4-F70AEB676C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20373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6A616A1-66FE-B444-A7DE-A149919AEF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050896"/>
      </p:ext>
    </p:extLst>
  </p:cSld>
  <p:clrMapOvr>
    <a:masterClrMapping/>
  </p:clrMapOvr>
  <p:transition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8D5EE94-2E8B-DF4A-A741-273F856EA7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411558"/>
      </p:ext>
    </p:extLst>
  </p:cSld>
  <p:clrMapOvr>
    <a:masterClrMapping/>
  </p:clrMapOvr>
  <p:transition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F60A44-9973-8A42-A7CE-64C25789A6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922883"/>
      </p:ext>
    </p:extLst>
  </p:cSld>
  <p:clrMapOvr>
    <a:masterClrMapping/>
  </p:clrMapOvr>
  <p:transition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C2F4507-DA6C-9946-A2EF-C08AE28388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932826"/>
      </p:ext>
    </p:extLst>
  </p:cSld>
  <p:clrMapOvr>
    <a:masterClrMapping/>
  </p:clrMapOvr>
  <p:transition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E047FA-4A2A-4844-8ED4-11ACCF7A2F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920292"/>
      </p:ext>
    </p:extLst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9475FFB-8285-EB45-A043-A8BB7D2CF4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898793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8C91B7C-767C-9149-80FF-8B9ECEFA97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51279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650826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95121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89919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928660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92944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496276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397665"/>
      </p:ext>
    </p:extLst>
  </p:cSld>
  <p:clrMapOvr>
    <a:masterClrMapping/>
  </p:clrMapOvr>
  <p:transition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497501"/>
      </p:ext>
    </p:extLst>
  </p:cSld>
  <p:clrMapOvr>
    <a:masterClrMapping/>
  </p:clrMapOvr>
  <p:transition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716786"/>
      </p:ext>
    </p:extLst>
  </p:cSld>
  <p:clrMapOvr>
    <a:masterClrMapping/>
  </p:clrMapOvr>
  <p:transition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368770"/>
      </p:ext>
    </p:extLst>
  </p:cSld>
  <p:clrMapOvr>
    <a:masterClrMapping/>
  </p:clrMapOvr>
  <p:transition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302571"/>
      </p:ext>
    </p:extLst>
  </p:cSld>
  <p:clrMapOvr>
    <a:masterClrMapping/>
  </p:clrMapOvr>
  <p:transition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F35FDA-6C19-7A45-81EB-EB76F4E93B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245031"/>
      </p:ext>
    </p:extLst>
  </p:cSld>
  <p:clrMapOvr>
    <a:masterClrMapping/>
  </p:clrMapOvr>
  <p:transition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8CEC23-8BA2-2140-B3CD-6A2F5EB2BF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12857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12DADA-BBBE-4649-B084-2211D28119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611938"/>
      </p:ext>
    </p:extLst>
  </p:cSld>
  <p:clrMapOvr>
    <a:masterClrMapping/>
  </p:clrMapOvr>
  <p:transition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59F86A5-913C-AE45-8D98-D3E2FFD90D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766280"/>
      </p:ext>
    </p:extLst>
  </p:cSld>
  <p:clrMapOvr>
    <a:masterClrMapping/>
  </p:clrMapOvr>
  <p:transition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240FC33-2BC8-D446-BBDF-4910B452F9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2806549"/>
      </p:ext>
    </p:extLst>
  </p:cSld>
  <p:clrMapOvr>
    <a:masterClrMapping/>
  </p:clrMapOvr>
  <p:transition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72184A1-A6F1-2A4F-9E84-D4F5AA33EE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911813"/>
      </p:ext>
    </p:extLst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C10ED23-3F4C-8F4D-8C50-75EDFDA34A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1102526"/>
      </p:ext>
    </p:extLst>
  </p:cSld>
  <p:clrMapOvr>
    <a:masterClrMapping/>
  </p:clrMapOvr>
  <p:transition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D6B469C-6F4C-6946-AB52-7C8EA265FE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8016282"/>
      </p:ext>
    </p:extLst>
  </p:cSld>
  <p:clrMapOvr>
    <a:masterClrMapping/>
  </p:clrMapOvr>
  <p:transition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C32CB1F-9362-2D43-92F2-0C89BEE38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632091"/>
      </p:ext>
    </p:extLst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B5F5B98-49E4-7C42-9716-BCB57E39F2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225058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2C4B17-4517-9347-BFAC-1B3D2BB353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75097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3835BBF-FF98-3E4E-9E8E-31972EBBB1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372976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8315DFD-10F0-C747-834B-CEECD8E0E7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311562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EE3F55F-617B-7247-B758-B02CC29FAF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544089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AEEC460-D0BE-0840-9C55-13960116A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192481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AFA4E-BD43-B142-B10A-D2B234879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1239156"/>
      </p:ext>
    </p:extLst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D010A0-9AC6-5144-971A-FE84034C2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0807511"/>
      </p:ext>
    </p:extLst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22E5D7D-3E63-274F-923E-EE51D160C9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471965"/>
      </p:ext>
    </p:extLst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5D856C5-A87F-0D42-91C8-15E381FA51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825117"/>
      </p:ext>
    </p:extLst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69A20AB-E584-5941-B622-B683A7847F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284566"/>
      </p:ext>
    </p:extLst>
  </p:cSld>
  <p:clrMapOvr>
    <a:masterClrMapping/>
  </p:clrMapOvr>
  <p:transition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BE4CA89-FED5-2A4B-9D46-2598C09E70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150401"/>
      </p:ext>
    </p:extLst>
  </p:cSld>
  <p:clrMapOvr>
    <a:masterClrMapping/>
  </p:clrMapOvr>
  <p:transition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0C6C545-8DCC-2B44-8C0A-5AEEA75CC2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362238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A9C44A-E8EA-3942-B90D-508DE08D5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76661"/>
      </p:ext>
    </p:extLst>
  </p:cSld>
  <p:clrMapOvr>
    <a:masterClrMapping/>
  </p:clrMapOvr>
  <p:transition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609803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0571658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844627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79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79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80179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312921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221831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515270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096384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381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228096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5803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5803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0583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7793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77938"/>
            <a:ext cx="40386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6325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07192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7793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793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46597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793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77938"/>
            <a:ext cx="40386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6325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3094621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77938"/>
            <a:ext cx="8229600" cy="4525962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3574153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8E836F-34FB-CA4E-893D-A180F231EA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643309"/>
      </p:ext>
    </p:extLst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582A8C0-7759-EF4C-AD54-436059D1F9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024037"/>
      </p:ext>
    </p:extLst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BBB8F4A-4BC7-FB45-B2F9-F3E319F33C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951819"/>
      </p:ext>
    </p:extLst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F1C362-8C1A-3648-B661-5CE74A88A5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85643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4E61EDF-A685-FE4A-9010-883DD711DE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593052"/>
      </p:ext>
    </p:extLst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3EBC434-A13A-014A-BB40-7788B71606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688657"/>
      </p:ext>
    </p:extLst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48A310-997A-1248-A594-E339141E3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601851"/>
      </p:ext>
    </p:extLst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F412F4D-30DD-1446-A93B-41275FB70B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2182582"/>
      </p:ext>
    </p:extLst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DFAE138-39FB-2B41-851E-981CEB1FEC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195118"/>
      </p:ext>
    </p:extLst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97B234C-858F-4F4F-B039-1B42104BA3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792695"/>
      </p:ext>
    </p:extLst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823FC11-1476-8142-942F-C63ED330DF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886940"/>
      </p:ext>
    </p:extLst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492A56E-0E71-BA44-8CEA-DD5CB1EFB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4804"/>
      </p:ext>
    </p:extLst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5417A14-EFCD-8641-9C53-79DD5258A8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748171"/>
      </p:ext>
    </p:extLst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1C0B881-ADF0-D941-8783-8619E5158E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258984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3B12D68-DD68-D242-92E6-DCB0F47E77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428770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CDDC27D-967E-9E4D-9CD9-601FC5D39D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5881090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262F07F-B11A-3B41-8BFD-0605986246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1119098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7D810D3-DF3C-0241-909A-84DA7F5268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752613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88C1F4F-E6A7-C54F-B63C-C0D8CC8500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202464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639D9A9-5645-BC43-907C-D307833F4C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549518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EBB1593-3F10-4D4D-A50A-FDC966AB9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923559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12E0A3A-9546-5443-AC95-6893F5F3D9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1004056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8CDCC48-AEB4-4540-A651-B4F0BA76FF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51955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A4302E1-84E4-AB42-B47B-A093AE09B7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8928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872B39-7DE0-E048-A597-C2F23B8D44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625362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019D519-B001-7544-9924-EFFC16FCB3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276269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7564FC0-BC0F-D04F-BB6D-9A0EDAFEC3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658099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C5F66AA-59F3-924C-96BB-AD77FC2D98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277961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5770266-F248-CF4F-8CDB-2C156D3939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680186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249D3E8-05BF-6B4E-BCA3-4AFE2CBD4A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7485713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969DD7C-1B7B-DE4C-B998-CF4DD9BD3D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392854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F03100D-AEAD-234F-A611-8E6D42A5B6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004716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2B52BAA-51B0-F34B-8170-982B0CC025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6504656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BBBF96-6CD6-064B-8DFA-402F71ED7A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06767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267A1A0-7F04-1541-BA09-D1F9FE258D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5384738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4953807-4147-934A-A49C-EE6FBDE301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85784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5076903-FD6D-404B-BB95-C921C97D8F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883722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F6A4D95-3C55-0F45-9E9D-FA1A544845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2859611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CAE4859-E51D-D544-B4DE-6F17025ABA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0351228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9979566-1FFD-B946-9AD9-C549C6860D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911893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7E6776C-3C0C-3647-B428-E5CDEB85B7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5375105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AAFDE9-BD1F-BF48-83B3-03D36883ED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983040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5C5B125-DD0A-0B44-AF19-095DF3AB90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051373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9FB9A72-6337-8246-993E-EA51F6CA5E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496419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E302EDE-7187-3547-AD0E-950033356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195954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54A0AA4-E6E8-A241-9424-D4769A753E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2892353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DD29B0-14B9-BA4A-BE8E-538D3F939D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692219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/>
            </a:lvl1pPr>
          </a:lstStyle>
          <a:p>
            <a:pPr>
              <a:defRPr/>
            </a:pPr>
            <a:fld id="{61590E65-07EE-3343-9D5E-3D77CE6279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E63D00EA-EC4F-364A-995B-6A1B3FD75C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BB9F876-4AEB-064A-B153-4BD58FB506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A8043B79-ED33-554C-A188-D3DFE8641D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D36F7D21-1128-754C-A107-2B9714E6E5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AD514895-1EAB-8041-96B5-239CC3C5CB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D3713840-92D2-3243-9523-E5C895525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5FEE8551-035B-C54A-8469-CE601B4581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DAE3683-ABD6-344D-9B50-10DD0983A1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9C86942E-6191-B743-8B78-A89F806C0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95B5A38-DE2A-BF4C-8ADC-BE44806C5F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54EF5D99-07A6-BC45-898C-BD41A03F2D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555BB6E-D8CE-5C46-B0EF-D984ADFEFF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57E0EB4-6252-BC4A-BC5B-C0877F3F85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F8F8B89-D313-3A44-B71A-6C926E784B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BD78679-5452-664F-8E1C-8FDC272D0C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5E4B91F-0A42-3D44-B196-AEC9CDDC5B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E1C7FD-08EB-1D40-898B-AA7EDCDD29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D14668-8662-9B46-9E5C-F3240D7DA6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BC026DB-C46D-5544-8191-4498E9DA77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9B5C369-F7AC-3041-9785-1FFDF5C8F1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B7E9580-1F5B-ED48-9C7E-CB8A8B1319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5333422-9571-8544-9C7F-9D28CC1786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383" tIns="45692" rIns="91383" bIns="45692"/>
          <a:lstStyle/>
          <a:p>
            <a:pPr defTabSz="913836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83" tIns="45692" rIns="91383" bIns="45692"/>
          <a:lstStyle/>
          <a:p>
            <a:pPr defTabSz="913836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83" tIns="45692" rIns="91383" bIns="45692"/>
          <a:lstStyle/>
          <a:p>
            <a:pPr defTabSz="913836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383" tIns="45692" rIns="91383" bIns="4569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383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17" indent="0">
              <a:buNone/>
              <a:defRPr sz="1800"/>
            </a:lvl2pPr>
            <a:lvl3pPr marL="913836" indent="0">
              <a:buNone/>
              <a:defRPr sz="1600"/>
            </a:lvl3pPr>
            <a:lvl4pPr marL="1370760" indent="0">
              <a:buNone/>
              <a:defRPr sz="1400"/>
            </a:lvl4pPr>
            <a:lvl5pPr marL="1827678" indent="0">
              <a:buNone/>
              <a:defRPr sz="1400"/>
            </a:lvl5pPr>
            <a:lvl6pPr marL="2284596" indent="0">
              <a:buNone/>
              <a:defRPr sz="1400"/>
            </a:lvl6pPr>
            <a:lvl7pPr marL="2741518" indent="0">
              <a:buNone/>
              <a:defRPr sz="1400"/>
            </a:lvl7pPr>
            <a:lvl8pPr marL="3198432" indent="0">
              <a:buNone/>
              <a:defRPr sz="1400"/>
            </a:lvl8pPr>
            <a:lvl9pPr marL="365535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7" indent="0">
              <a:buNone/>
              <a:defRPr sz="2000" b="1"/>
            </a:lvl2pPr>
            <a:lvl3pPr marL="913836" indent="0">
              <a:buNone/>
              <a:defRPr sz="1800" b="1"/>
            </a:lvl3pPr>
            <a:lvl4pPr marL="1370760" indent="0">
              <a:buNone/>
              <a:defRPr sz="1600" b="1"/>
            </a:lvl4pPr>
            <a:lvl5pPr marL="1827678" indent="0">
              <a:buNone/>
              <a:defRPr sz="1600" b="1"/>
            </a:lvl5pPr>
            <a:lvl6pPr marL="2284596" indent="0">
              <a:buNone/>
              <a:defRPr sz="1600" b="1"/>
            </a:lvl6pPr>
            <a:lvl7pPr marL="2741518" indent="0">
              <a:buNone/>
              <a:defRPr sz="1600" b="1"/>
            </a:lvl7pPr>
            <a:lvl8pPr marL="3198432" indent="0">
              <a:buNone/>
              <a:defRPr sz="1600" b="1"/>
            </a:lvl8pPr>
            <a:lvl9pPr marL="36553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7" indent="0">
              <a:buNone/>
              <a:defRPr sz="2000" b="1"/>
            </a:lvl2pPr>
            <a:lvl3pPr marL="913836" indent="0">
              <a:buNone/>
              <a:defRPr sz="1800" b="1"/>
            </a:lvl3pPr>
            <a:lvl4pPr marL="1370760" indent="0">
              <a:buNone/>
              <a:defRPr sz="1600" b="1"/>
            </a:lvl4pPr>
            <a:lvl5pPr marL="1827678" indent="0">
              <a:buNone/>
              <a:defRPr sz="1600" b="1"/>
            </a:lvl5pPr>
            <a:lvl6pPr marL="2284596" indent="0">
              <a:buNone/>
              <a:defRPr sz="1600" b="1"/>
            </a:lvl6pPr>
            <a:lvl7pPr marL="2741518" indent="0">
              <a:buNone/>
              <a:defRPr sz="1600" b="1"/>
            </a:lvl7pPr>
            <a:lvl8pPr marL="3198432" indent="0">
              <a:buNone/>
              <a:defRPr sz="1600" b="1"/>
            </a:lvl8pPr>
            <a:lvl9pPr marL="36553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17" indent="0">
              <a:buNone/>
              <a:defRPr sz="1200"/>
            </a:lvl2pPr>
            <a:lvl3pPr marL="913836" indent="0">
              <a:buNone/>
              <a:defRPr sz="1000"/>
            </a:lvl3pPr>
            <a:lvl4pPr marL="1370760" indent="0">
              <a:buNone/>
              <a:defRPr sz="900"/>
            </a:lvl4pPr>
            <a:lvl5pPr marL="1827678" indent="0">
              <a:buNone/>
              <a:defRPr sz="900"/>
            </a:lvl5pPr>
            <a:lvl6pPr marL="2284596" indent="0">
              <a:buNone/>
              <a:defRPr sz="900"/>
            </a:lvl6pPr>
            <a:lvl7pPr marL="2741518" indent="0">
              <a:buNone/>
              <a:defRPr sz="900"/>
            </a:lvl7pPr>
            <a:lvl8pPr marL="3198432" indent="0">
              <a:buNone/>
              <a:defRPr sz="900"/>
            </a:lvl8pPr>
            <a:lvl9pPr marL="365535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17" indent="0">
              <a:buNone/>
              <a:defRPr sz="2800"/>
            </a:lvl2pPr>
            <a:lvl3pPr marL="913836" indent="0">
              <a:buNone/>
              <a:defRPr sz="2400"/>
            </a:lvl3pPr>
            <a:lvl4pPr marL="1370760" indent="0">
              <a:buNone/>
              <a:defRPr sz="2000"/>
            </a:lvl4pPr>
            <a:lvl5pPr marL="1827678" indent="0">
              <a:buNone/>
              <a:defRPr sz="2000"/>
            </a:lvl5pPr>
            <a:lvl6pPr marL="2284596" indent="0">
              <a:buNone/>
              <a:defRPr sz="2000"/>
            </a:lvl6pPr>
            <a:lvl7pPr marL="2741518" indent="0">
              <a:buNone/>
              <a:defRPr sz="2000"/>
            </a:lvl7pPr>
            <a:lvl8pPr marL="3198432" indent="0">
              <a:buNone/>
              <a:defRPr sz="2000"/>
            </a:lvl8pPr>
            <a:lvl9pPr marL="365535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17" indent="0">
              <a:buNone/>
              <a:defRPr sz="1200"/>
            </a:lvl2pPr>
            <a:lvl3pPr marL="913836" indent="0">
              <a:buNone/>
              <a:defRPr sz="1000"/>
            </a:lvl3pPr>
            <a:lvl4pPr marL="1370760" indent="0">
              <a:buNone/>
              <a:defRPr sz="900"/>
            </a:lvl4pPr>
            <a:lvl5pPr marL="1827678" indent="0">
              <a:buNone/>
              <a:defRPr sz="900"/>
            </a:lvl5pPr>
            <a:lvl6pPr marL="2284596" indent="0">
              <a:buNone/>
              <a:defRPr sz="900"/>
            </a:lvl6pPr>
            <a:lvl7pPr marL="2741518" indent="0">
              <a:buNone/>
              <a:defRPr sz="900"/>
            </a:lvl7pPr>
            <a:lvl8pPr marL="3198432" indent="0">
              <a:buNone/>
              <a:defRPr sz="900"/>
            </a:lvl8pPr>
            <a:lvl9pPr marL="365535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1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25" indent="0" algn="ctr">
              <a:buNone/>
              <a:defRPr/>
            </a:lvl2pPr>
            <a:lvl3pPr marL="642453" indent="0" algn="ctr">
              <a:buNone/>
              <a:defRPr/>
            </a:lvl3pPr>
            <a:lvl4pPr marL="963678" indent="0" algn="ctr">
              <a:buNone/>
              <a:defRPr/>
            </a:lvl4pPr>
            <a:lvl5pPr marL="1284908" indent="0" algn="ctr">
              <a:buNone/>
              <a:defRPr/>
            </a:lvl5pPr>
            <a:lvl6pPr marL="1606134" indent="0" algn="ctr">
              <a:buNone/>
              <a:defRPr/>
            </a:lvl6pPr>
            <a:lvl7pPr marL="1927362" indent="0" algn="ctr">
              <a:buNone/>
              <a:defRPr/>
            </a:lvl7pPr>
            <a:lvl8pPr marL="2248591" indent="0" algn="ctr">
              <a:buNone/>
              <a:defRPr/>
            </a:lvl8pPr>
            <a:lvl9pPr marL="256981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37B3E-5984-AE49-8992-6CEE161CCF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D8A52-8E6B-E641-9853-ACCDC0E5FB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25" indent="0">
              <a:buNone/>
              <a:defRPr sz="1300"/>
            </a:lvl2pPr>
            <a:lvl3pPr marL="642453" indent="0">
              <a:buNone/>
              <a:defRPr sz="1100"/>
            </a:lvl3pPr>
            <a:lvl4pPr marL="963678" indent="0">
              <a:buNone/>
              <a:defRPr sz="1000"/>
            </a:lvl4pPr>
            <a:lvl5pPr marL="1284908" indent="0">
              <a:buNone/>
              <a:defRPr sz="1000"/>
            </a:lvl5pPr>
            <a:lvl6pPr marL="1606134" indent="0">
              <a:buNone/>
              <a:defRPr sz="1000"/>
            </a:lvl6pPr>
            <a:lvl7pPr marL="1927362" indent="0">
              <a:buNone/>
              <a:defRPr sz="1000"/>
            </a:lvl7pPr>
            <a:lvl8pPr marL="2248591" indent="0">
              <a:buNone/>
              <a:defRPr sz="1000"/>
            </a:lvl8pPr>
            <a:lvl9pPr marL="256981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D9891-E166-CB45-B292-A2CDE9B95E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/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>
            <a:lum bright="-8000"/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919" y="1446623"/>
            <a:ext cx="3946922" cy="5411391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997" y="1446623"/>
            <a:ext cx="3946922" cy="5411391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337AE-4DE3-BD41-BF0F-32AD3D1419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25" indent="0">
              <a:buNone/>
              <a:defRPr sz="1400" b="1"/>
            </a:lvl2pPr>
            <a:lvl3pPr marL="642453" indent="0">
              <a:buNone/>
              <a:defRPr sz="1300" b="1"/>
            </a:lvl3pPr>
            <a:lvl4pPr marL="963678" indent="0">
              <a:buNone/>
              <a:defRPr sz="1100" b="1"/>
            </a:lvl4pPr>
            <a:lvl5pPr marL="1284908" indent="0">
              <a:buNone/>
              <a:defRPr sz="1100" b="1"/>
            </a:lvl5pPr>
            <a:lvl6pPr marL="1606134" indent="0">
              <a:buNone/>
              <a:defRPr sz="1100" b="1"/>
            </a:lvl6pPr>
            <a:lvl7pPr marL="1927362" indent="0">
              <a:buNone/>
              <a:defRPr sz="1100" b="1"/>
            </a:lvl7pPr>
            <a:lvl8pPr marL="2248591" indent="0">
              <a:buNone/>
              <a:defRPr sz="1100" b="1"/>
            </a:lvl8pPr>
            <a:lvl9pPr marL="256981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25" indent="0">
              <a:buNone/>
              <a:defRPr sz="1400" b="1"/>
            </a:lvl2pPr>
            <a:lvl3pPr marL="642453" indent="0">
              <a:buNone/>
              <a:defRPr sz="1300" b="1"/>
            </a:lvl3pPr>
            <a:lvl4pPr marL="963678" indent="0">
              <a:buNone/>
              <a:defRPr sz="1100" b="1"/>
            </a:lvl4pPr>
            <a:lvl5pPr marL="1284908" indent="0">
              <a:buNone/>
              <a:defRPr sz="1100" b="1"/>
            </a:lvl5pPr>
            <a:lvl6pPr marL="1606134" indent="0">
              <a:buNone/>
              <a:defRPr sz="1100" b="1"/>
            </a:lvl6pPr>
            <a:lvl7pPr marL="1927362" indent="0">
              <a:buNone/>
              <a:defRPr sz="1100" b="1"/>
            </a:lvl7pPr>
            <a:lvl8pPr marL="2248591" indent="0">
              <a:buNone/>
              <a:defRPr sz="1100" b="1"/>
            </a:lvl8pPr>
            <a:lvl9pPr marL="256981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E5110-9778-ED4E-B653-CBF28C1F46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02C88-826D-514C-8790-1832A55E08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F6C40-701F-494D-A566-0A799C16E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1" y="273487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1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25" indent="0">
              <a:buNone/>
              <a:defRPr sz="800"/>
            </a:lvl2pPr>
            <a:lvl3pPr marL="642453" indent="0">
              <a:buNone/>
              <a:defRPr sz="700"/>
            </a:lvl3pPr>
            <a:lvl4pPr marL="963678" indent="0">
              <a:buNone/>
              <a:defRPr sz="600"/>
            </a:lvl4pPr>
            <a:lvl5pPr marL="1284908" indent="0">
              <a:buNone/>
              <a:defRPr sz="600"/>
            </a:lvl5pPr>
            <a:lvl6pPr marL="1606134" indent="0">
              <a:buNone/>
              <a:defRPr sz="600"/>
            </a:lvl6pPr>
            <a:lvl7pPr marL="1927362" indent="0">
              <a:buNone/>
              <a:defRPr sz="600"/>
            </a:lvl7pPr>
            <a:lvl8pPr marL="2248591" indent="0">
              <a:buNone/>
              <a:defRPr sz="600"/>
            </a:lvl8pPr>
            <a:lvl9pPr marL="256981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19A17-E5A7-674E-A929-0000C1C463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9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9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25" indent="0">
              <a:buNone/>
              <a:defRPr sz="2000"/>
            </a:lvl2pPr>
            <a:lvl3pPr marL="642453" indent="0">
              <a:buNone/>
              <a:defRPr sz="1700"/>
            </a:lvl3pPr>
            <a:lvl4pPr marL="963678" indent="0">
              <a:buNone/>
              <a:defRPr sz="1400"/>
            </a:lvl4pPr>
            <a:lvl5pPr marL="1284908" indent="0">
              <a:buNone/>
              <a:defRPr sz="1400"/>
            </a:lvl5pPr>
            <a:lvl6pPr marL="1606134" indent="0">
              <a:buNone/>
              <a:defRPr sz="1400"/>
            </a:lvl6pPr>
            <a:lvl7pPr marL="1927362" indent="0">
              <a:buNone/>
              <a:defRPr sz="1400"/>
            </a:lvl7pPr>
            <a:lvl8pPr marL="2248591" indent="0">
              <a:buNone/>
              <a:defRPr sz="1400"/>
            </a:lvl8pPr>
            <a:lvl9pPr marL="2569817" indent="0">
              <a:buNone/>
              <a:defRPr sz="1400"/>
            </a:lvl9pPr>
          </a:lstStyle>
          <a:p>
            <a:pPr lvl="0"/>
            <a:endParaRPr lang="en-US" noProof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9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25" indent="0">
              <a:buNone/>
              <a:defRPr sz="800"/>
            </a:lvl2pPr>
            <a:lvl3pPr marL="642453" indent="0">
              <a:buNone/>
              <a:defRPr sz="700"/>
            </a:lvl3pPr>
            <a:lvl4pPr marL="963678" indent="0">
              <a:buNone/>
              <a:defRPr sz="600"/>
            </a:lvl4pPr>
            <a:lvl5pPr marL="1284908" indent="0">
              <a:buNone/>
              <a:defRPr sz="600"/>
            </a:lvl5pPr>
            <a:lvl6pPr marL="1606134" indent="0">
              <a:buNone/>
              <a:defRPr sz="600"/>
            </a:lvl6pPr>
            <a:lvl7pPr marL="1927362" indent="0">
              <a:buNone/>
              <a:defRPr sz="600"/>
            </a:lvl7pPr>
            <a:lvl8pPr marL="2248591" indent="0">
              <a:buNone/>
              <a:defRPr sz="600"/>
            </a:lvl8pPr>
            <a:lvl9pPr marL="256981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49B5D-D932-584A-8473-B74749903F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423AD-16A7-DD45-891E-7AEDA14463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368" y="0"/>
            <a:ext cx="2001366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934" y="0"/>
            <a:ext cx="5900291" cy="685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DB7C8-A9EF-1241-B4B9-6B71675E4B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5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24" indent="0" algn="ctr">
              <a:buNone/>
              <a:defRPr/>
            </a:lvl2pPr>
            <a:lvl3pPr marL="642651" indent="0" algn="ctr">
              <a:buNone/>
              <a:defRPr/>
            </a:lvl3pPr>
            <a:lvl4pPr marL="963975" indent="0" algn="ctr">
              <a:buNone/>
              <a:defRPr/>
            </a:lvl4pPr>
            <a:lvl5pPr marL="1285302" indent="0" algn="ctr">
              <a:buNone/>
              <a:defRPr/>
            </a:lvl5pPr>
            <a:lvl6pPr marL="1606628" indent="0" algn="ctr">
              <a:buNone/>
              <a:defRPr/>
            </a:lvl6pPr>
            <a:lvl7pPr marL="1927954" indent="0" algn="ctr">
              <a:buNone/>
              <a:defRPr/>
            </a:lvl7pPr>
            <a:lvl8pPr marL="2249281" indent="0" algn="ctr">
              <a:buNone/>
              <a:defRPr/>
            </a:lvl8pPr>
            <a:lvl9pPr marL="257060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37B3E-5984-AE49-8992-6CEE161CCF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D8A52-8E6B-E641-9853-ACCDC0E5FB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24" indent="0">
              <a:buNone/>
              <a:defRPr sz="1300"/>
            </a:lvl2pPr>
            <a:lvl3pPr marL="642651" indent="0">
              <a:buNone/>
              <a:defRPr sz="1100"/>
            </a:lvl3pPr>
            <a:lvl4pPr marL="963975" indent="0">
              <a:buNone/>
              <a:defRPr sz="1000"/>
            </a:lvl4pPr>
            <a:lvl5pPr marL="1285302" indent="0">
              <a:buNone/>
              <a:defRPr sz="1000"/>
            </a:lvl5pPr>
            <a:lvl6pPr marL="1606628" indent="0">
              <a:buNone/>
              <a:defRPr sz="1000"/>
            </a:lvl6pPr>
            <a:lvl7pPr marL="1927954" indent="0">
              <a:buNone/>
              <a:defRPr sz="1000"/>
            </a:lvl7pPr>
            <a:lvl8pPr marL="2249281" indent="0">
              <a:buNone/>
              <a:defRPr sz="1000"/>
            </a:lvl8pPr>
            <a:lvl9pPr marL="257060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D9891-E166-CB45-B292-A2CDE9B95E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919" y="1446617"/>
            <a:ext cx="3946922" cy="5411391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997" y="1446617"/>
            <a:ext cx="3946922" cy="5411391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337AE-4DE3-BD41-BF0F-32AD3D1419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E5110-9778-ED4E-B653-CBF28C1F46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02C88-826D-514C-8790-1832A55E08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F6C40-701F-494D-A566-0A799C16E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5" y="273481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5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19A17-E5A7-674E-A929-0000C1C463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3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3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24" indent="0">
              <a:buNone/>
              <a:defRPr sz="2000"/>
            </a:lvl2pPr>
            <a:lvl3pPr marL="642651" indent="0">
              <a:buNone/>
              <a:defRPr sz="1700"/>
            </a:lvl3pPr>
            <a:lvl4pPr marL="963975" indent="0">
              <a:buNone/>
              <a:defRPr sz="1400"/>
            </a:lvl4pPr>
            <a:lvl5pPr marL="1285302" indent="0">
              <a:buNone/>
              <a:defRPr sz="1400"/>
            </a:lvl5pPr>
            <a:lvl6pPr marL="1606628" indent="0">
              <a:buNone/>
              <a:defRPr sz="1400"/>
            </a:lvl6pPr>
            <a:lvl7pPr marL="1927954" indent="0">
              <a:buNone/>
              <a:defRPr sz="1400"/>
            </a:lvl7pPr>
            <a:lvl8pPr marL="2249281" indent="0">
              <a:buNone/>
              <a:defRPr sz="1400"/>
            </a:lvl8pPr>
            <a:lvl9pPr marL="2570607" indent="0">
              <a:buNone/>
              <a:defRPr sz="1400"/>
            </a:lvl9pPr>
          </a:lstStyle>
          <a:p>
            <a:pPr lvl="0"/>
            <a:endParaRPr lang="en-US" noProof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3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49B5D-D932-584A-8473-B74749903F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423AD-16A7-DD45-891E-7AEDA14463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368" y="0"/>
            <a:ext cx="2001366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928" y="0"/>
            <a:ext cx="5900291" cy="685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DB7C8-A9EF-1241-B4B9-6B71675E4B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AE89F-0D16-0A41-80AE-2AEB90AE7549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7A7180-78EC-6540-94FA-FCB26DEB1215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57DB7-170A-384E-A792-DC7670841340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B56421-775C-1042-8306-E86A2ABFFBBA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40A8E-0310-C740-90A6-8247A2615E11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0FB022-FF8E-4F48-AAA8-B06B48CFCB2D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970BC-F7DD-B040-8F6C-9C918BD25EDF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370ACC-1744-634D-9CC4-8604F7E26025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C53D5-91A8-E94E-8600-FBA2BC99307E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EF66B-8AD4-D442-A75B-737BE417B551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F8361C-2E65-0B4F-96DE-6EFEB18F2D05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D380F1-9C27-FC4A-A4C3-F35E12BF8B0D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57B24-6C30-9446-9D4D-C5243DC53A49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1FF96A-CA71-4D45-8D56-65A483C9564A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E86A8-C776-7D4F-8B48-943DB9AD7638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90E0EE-80F3-004A-A4FF-B7AF93B198D9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0B839-A907-6642-A3E4-3FE9D10402AA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E04485-4381-F44E-B94E-5D24C6C8D92C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85D918-7464-5D4D-B116-C05E6A25CEDB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74D204-C78E-B840-88E7-D8F120387DB3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4F7AE-27D2-5E43-BF99-3A69BECB64D6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CCB94D-91EE-0E49-9B93-8D282A83503C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7A07C-214F-964B-A9FB-60CBA593FAA8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10/10/18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0965D8-51EB-CC4A-B56B-745F4EA50A4E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CFFD2-A8A7-C841-9F5A-F7550AE329C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F0D4DE2-A574-EA46-9DF9-384497E00C8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4CEF0C-DA49-0B4D-B7A3-1A1E776C45F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3165C-046F-F042-A522-971DE510590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0CBECD-90D1-8A48-8C81-11DB9728E13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E519B0-9A95-E54E-BDB4-9079A1D01BC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67614-2A8B-EE40-9A49-6FD16811114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50B2F9-8C54-DB4F-A4FB-57DA12EC640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D0E1C3-52C7-F14E-9923-CB6D5358E3C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5C8AA-1CF2-2442-B12A-74A101CE36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A30F82-C36E-934A-BB11-A1EF363527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E153F1-34D4-FE4B-A5F4-18CBABB91B5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A2BC53-0EC2-BA4E-8CA4-2CBDD9477B5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BA11D949-9A42-224D-A610-16FC4A3342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1E7C1-E4C4-4441-A58C-46B7DFD29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B41DF-A0D4-3049-886F-4233F06A89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35E9C8-D6B1-D14A-AE13-B78E238C65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D34256-52F5-6B46-8791-BAA217F7B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CE34E-2106-8046-8431-BB1128458C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EDCD3-2B34-9A41-8247-AAC398866F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9F975-D8EC-774D-B6B3-ED5302F54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D4FE80-0668-A44D-9215-1CCBB5518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249193-48F7-1943-9F79-004D600CA4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90D5A-9BC4-5A44-836E-A3A90D8C0C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81669-00FD-1A4D-9B2B-84C65C3BA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A635E-7FF7-B94A-8EE7-78D216ED7D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005C1BD-CB44-9643-B02C-9A0DA39DD6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8B44AC5F-686F-284E-A21C-05165FDECB2C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707199-5A47-A049-8D5E-F0A177A45C88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E12D22-0559-334F-BA3A-5B27327807F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637AC-6B28-F643-9D2E-95C9FD64AAC6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E2356A-5AF2-F049-8E48-3CD312F066B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7C01C-51B9-B84A-B14C-CB44A3C4A5D7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813CC4-71FD-774F-A216-95B1DD7E3298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2EFFBA-F379-2244-BA2E-9AA07B9D047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E4B95E-0B1A-E54D-99AD-FD05E025702A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04CE19-BEF9-714A-B106-3A57F2E3CAE6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D46D2-A282-914E-8E4F-370B644A623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CF79C-58D9-8C41-8566-B0C580CA55A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D3210292-D653-1347-8667-3A6D85C27A0C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82F9BC-5288-8248-943D-2C86D9BF7C73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E433F9-AF0E-6E4F-8E21-57DB6E496261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7242DC-02F7-7240-B020-3424034ADC0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E24342-B60F-544F-ADF0-7940639C89E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3267E6-2FE0-F443-8FFD-299DF396AE5C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4BB3E2-52F8-464D-85D7-B19E66931B1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A18B46-DAD6-FE4B-8352-106D9FBFC1D7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5EE815-6E2D-1644-8F0C-D241BE3290B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B5779D-8151-414A-B289-21AC36F3126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ED9CFF-5259-9E4A-A64D-53FBFB4C4678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4D9590-B363-3644-805C-E3BD814F0B10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F5B214B8-E609-6F4B-BFCB-9B9BC1AF6846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5746E8-4EAE-2744-A615-D35555628E7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0A9BF8-1908-DD40-9B3E-56859598C08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A51534-C0B0-0E47-9D0E-8FBA16104D48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E509DB-ADDC-9848-B53F-0F05406BF914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4FE4B8-9CD0-B642-A59E-F44AAF6F651B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5947534-FBB2-114F-9D2E-3EEFCB50A80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5EAEA34-8947-7C4E-879B-5651454C2847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8AD172-D586-7442-9A4A-C6EBB61CFBF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33CED4-3C3A-6242-BCF5-698414E7B8C8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DB87201-5EA1-3541-B391-E5D22CE4223C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310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086918"/>
      </p:ext>
    </p:extLst>
  </p:cSld>
  <p:clrMapOvr>
    <a:masterClrMapping/>
  </p:clrMapOvr>
  <p:transition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9504569"/>
      </p:ext>
    </p:extLst>
  </p:cSld>
  <p:clrMapOvr>
    <a:masterClrMapping/>
  </p:clrMapOvr>
  <p:transition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971132"/>
      </p:ext>
    </p:extLst>
  </p:cSld>
  <p:clrMapOvr>
    <a:masterClrMapping/>
  </p:clrMapOvr>
  <p:transition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4208500"/>
      </p:ext>
    </p:extLst>
  </p:cSld>
  <p:clrMapOvr>
    <a:masterClrMapping/>
  </p:clrMapOvr>
  <p:transition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244165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018067"/>
      </p:ext>
    </p:extLst>
  </p:cSld>
  <p:clrMapOvr>
    <a:masterClrMapping/>
  </p:clrMapOvr>
  <p:transition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0802123"/>
      </p:ext>
    </p:extLst>
  </p:cSld>
  <p:clrMapOvr>
    <a:masterClrMapping/>
  </p:clrMapOvr>
  <p:transition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7242847"/>
      </p:ext>
    </p:extLst>
  </p:cSld>
  <p:clrMapOvr>
    <a:masterClrMapping/>
  </p:clrMapOvr>
  <p:transition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886123"/>
      </p:ext>
    </p:extLst>
  </p:cSld>
  <p:clrMapOvr>
    <a:masterClrMapping/>
  </p:clrMapOvr>
  <p:transition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515792"/>
      </p:ext>
    </p:extLst>
  </p:cSld>
  <p:clrMapOvr>
    <a:masterClrMapping/>
  </p:clrMapOvr>
  <p:transition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371940"/>
      </p:ext>
    </p:extLst>
  </p:cSld>
  <p:clrMapOvr>
    <a:masterClrMapping/>
  </p:clrMapOvr>
  <p:transition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smtClean="0"/>
            </a:lvl1pPr>
          </a:lstStyle>
          <a:p>
            <a:pPr>
              <a:defRPr/>
            </a:pPr>
            <a:fld id="{022E8DB4-91F4-CB42-9D6F-C94B74A26F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216928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41A1232-F1DE-874C-B3EC-3A547BE8E2E0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smtClean="0"/>
            </a:lvl1pPr>
          </a:lstStyle>
          <a:p>
            <a:pPr>
              <a:defRPr/>
            </a:pPr>
            <a:fld id="{F84EAA83-20DB-E747-BA75-0041C1B6180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9898228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EAF94096-18F1-C14E-B36E-ADFC2AB9BE34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D30675A-9715-7A44-B2DC-096D36269F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2508315"/>
      </p:ext>
    </p:extLst>
  </p:cSld>
  <p:clrMapOvr>
    <a:masterClrMapping/>
  </p:clrMapOvr>
  <p:hf hdr="0" ftr="0" dt="0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844CE4B3-C3CC-AC42-9B37-B7BF3CC6BB01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7DCA88E-B5DE-FB4D-99B3-47AD2C9E4C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573212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  <p:transition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DF231A28-777A-6B41-A888-8A4D6583389B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775864F-F9A2-E844-AE09-C0F4164D2B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345735"/>
      </p:ext>
    </p:extLst>
  </p:cSld>
  <p:clrMapOvr>
    <a:masterClrMapping/>
  </p:clrMapOvr>
  <p:hf hdr="0" ftr="0" dt="0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7663791-AA37-794D-B642-079FFCAE7937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E3C800E-02CE-DA40-8C62-69FD34E8CB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361916"/>
      </p:ext>
    </p:extLst>
  </p:cSld>
  <p:clrMapOvr>
    <a:masterClrMapping/>
  </p:clrMapOvr>
  <p:hf hdr="0" ftr="0" dt="0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04B2DD5C-C735-A343-BA71-CF3D956A5E7A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6F95619-7521-AA44-9F12-9019FA295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862516"/>
      </p:ext>
    </p:extLst>
  </p:cSld>
  <p:clrMapOvr>
    <a:masterClrMapping/>
  </p:clrMapOvr>
  <p:hf hdr="0" ftr="0" dt="0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447495B6-477B-CC4A-A10D-64D47A3F501F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8F9D7D3-B1F7-944C-8315-FDC82E566A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957624"/>
      </p:ext>
    </p:extLst>
  </p:cSld>
  <p:clrMapOvr>
    <a:masterClrMapping/>
  </p:clrMapOvr>
  <p:hf hdr="0" ftr="0" dt="0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44E8AF04-B4EB-2248-9570-20756691EF02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636600C-C7F7-8942-BA63-8CB6AFD958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045342"/>
      </p:ext>
    </p:extLst>
  </p:cSld>
  <p:clrMapOvr>
    <a:masterClrMapping/>
  </p:clrMapOvr>
  <p:hf hdr="0" ftr="0" dt="0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C6A62C02-F1F0-6443-B6B6-FF63AFAE7FA4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BDB05E0-BBAD-4243-B035-CEBCA9B4BE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329326"/>
      </p:ext>
    </p:extLst>
  </p:cSld>
  <p:clrMapOvr>
    <a:masterClrMapping/>
  </p:clrMapOvr>
  <p:hf hdr="0" ftr="0" dt="0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43064F36-D5C9-C944-BD3D-C888784B4970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0B97CFC-0319-F246-B47F-473A6FCBD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1229223"/>
      </p:ext>
    </p:extLst>
  </p:cSld>
  <p:clrMapOvr>
    <a:masterClrMapping/>
  </p:clrMapOvr>
  <p:hf hdr="0" ftr="0" dt="0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71084BB-2D5D-524C-84C9-4522B4FA75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22948"/>
      </p:ext>
    </p:extLst>
  </p:cSld>
  <p:clrMapOvr>
    <a:masterClrMapping/>
  </p:clrMapOvr>
  <p:transition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DFC59-9461-E742-B220-E5701D8253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41863"/>
      </p:ext>
    </p:extLst>
  </p:cSld>
  <p:clrMapOvr>
    <a:masterClrMapping/>
  </p:clrMapOvr>
  <p:transition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847D5-29F2-8942-82D7-FF2B8E53EC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89573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  <p:transition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D7AEF-A744-8A4E-BD1B-B07AC33C5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980"/>
      </p:ext>
    </p:extLst>
  </p:cSld>
  <p:clrMapOvr>
    <a:masterClrMapping/>
  </p:clrMapOvr>
  <p:transition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76319-D20A-354D-877F-A4DAB55D5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17679"/>
      </p:ext>
    </p:extLst>
  </p:cSld>
  <p:clrMapOvr>
    <a:masterClrMapping/>
  </p:clrMapOvr>
  <p:transition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34A60-0C19-E448-96AA-0CB41200C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72028"/>
      </p:ext>
    </p:extLst>
  </p:cSld>
  <p:clrMapOvr>
    <a:masterClrMapping/>
  </p:clrMapOvr>
  <p:transition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79685-6D59-4247-AC6E-7D7A2259FE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64608"/>
      </p:ext>
    </p:extLst>
  </p:cSld>
  <p:clrMapOvr>
    <a:masterClrMapping/>
  </p:clrMapOvr>
  <p:transition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BAD92-0B51-4144-A1D2-44CC3BCE64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01098"/>
      </p:ext>
    </p:extLst>
  </p:cSld>
  <p:clrMapOvr>
    <a:masterClrMapping/>
  </p:clrMapOvr>
  <p:transition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50C32-EE0D-8E4E-B781-7B60B7A77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04143"/>
      </p:ext>
    </p:extLst>
  </p:cSld>
  <p:clrMapOvr>
    <a:masterClrMapping/>
  </p:clrMapOvr>
  <p:transition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E700EB-7B64-2543-B7D6-75B59B0E0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07512"/>
      </p:ext>
    </p:extLst>
  </p:cSld>
  <p:clrMapOvr>
    <a:masterClrMapping/>
  </p:clrMapOvr>
  <p:transition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F527-92BF-AB46-A51B-B782E6A954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19447"/>
      </p:ext>
    </p:extLst>
  </p:cSld>
  <p:clrMapOvr>
    <a:masterClrMapping/>
  </p:clrMapOvr>
  <p:transition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CA1E6F-102F-E145-A3FA-0068DF1879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6192"/>
      </p:ext>
    </p:extLst>
  </p:cSld>
  <p:clrMapOvr>
    <a:masterClrMapping/>
  </p:clrMapOvr>
  <p:transition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23232"/>
                </a:solidFill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B3A9CC-D132-7E47-AD5B-48FA8F1C66F3}" type="datetime1">
              <a:rPr lang="en-US">
                <a:latin typeface="Arial" charset="0"/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10/10/18</a:t>
            </a:fld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2323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1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  <p:transition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9"/>
          <p:cNvSpPr txBox="1">
            <a:spLocks/>
          </p:cNvSpPr>
          <p:nvPr userDrawn="1"/>
        </p:nvSpPr>
        <p:spPr>
          <a:xfrm>
            <a:off x="2895600" y="6381750"/>
            <a:ext cx="4157663" cy="476250"/>
          </a:xfrm>
          <a:prstGeom prst="rect">
            <a:avLst/>
          </a:prstGeom>
        </p:spPr>
        <p:txBody>
          <a:bodyPr anchor="ctr"/>
          <a:lstStyle>
            <a:lvl1pPr algn="ctr" eaLnBrk="1" latinLnBrk="0" hangingPunct="1">
              <a:defRPr kumimoji="0" sz="14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pPr>
              <a:defRPr/>
            </a:pPr>
            <a:endParaRPr lang="en-US" sz="1600" dirty="0">
              <a:solidFill>
                <a:srgbClr val="4F271C"/>
              </a:solidFill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683879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7CC2F14A-E512-454C-95C6-75B82960A3AE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05500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Font typeface="Wingdings" pitchFamily="2" charset="2"/>
              <a:buChar char="§"/>
              <a:defRPr/>
            </a:lvl2pPr>
            <a:lvl3pPr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AE9E8D6C-D92B-2A47-9854-82C5E8E950AD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32150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7341D3D9-3FE8-4025-BF66-8DAB1ABB951F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9366117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323594FA-E141-4234-AE05-360401972BE7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alt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903675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979668"/>
      </p:ext>
    </p:extLst>
  </p:cSld>
  <p:clrMapOvr>
    <a:masterClrMapping/>
  </p:clrMapOvr>
  <p:hf hdr="0" ftr="0" dt="0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899571"/>
      </p:ext>
    </p:extLst>
  </p:cSld>
  <p:clrMapOvr>
    <a:masterClrMapping/>
  </p:clrMapOvr>
  <p:hf hdr="0" ftr="0" dt="0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5879050"/>
      </p:ext>
    </p:extLst>
  </p:cSld>
  <p:clrMapOvr>
    <a:masterClrMapping/>
  </p:clrMapOvr>
  <p:hf hdr="0" ftr="0" dt="0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6764883"/>
      </p:ext>
    </p:extLst>
  </p:cSld>
  <p:clrMapOvr>
    <a:masterClrMapping/>
  </p:clrMapOvr>
  <p:hf hdr="0" ftr="0" dt="0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981911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  <p:transition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9398413"/>
      </p:ext>
    </p:extLst>
  </p:cSld>
  <p:clrMapOvr>
    <a:masterClrMapping/>
  </p:clrMapOvr>
  <p:hf hdr="0" ftr="0" dt="0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098240"/>
      </p:ext>
    </p:extLst>
  </p:cSld>
  <p:clrMapOvr>
    <a:masterClrMapping/>
  </p:clrMapOvr>
  <p:hf hdr="0" ftr="0" dt="0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1167402"/>
      </p:ext>
    </p:extLst>
  </p:cSld>
  <p:clrMapOvr>
    <a:masterClrMapping/>
  </p:clrMapOvr>
  <p:hf hdr="0" ftr="0" dt="0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8160491"/>
      </p:ext>
    </p:extLst>
  </p:cSld>
  <p:clrMapOvr>
    <a:masterClrMapping/>
  </p:clrMapOvr>
  <p:hf hdr="0" ftr="0" dt="0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B10F547-7D85-A84F-90CF-BA796E36C6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64546"/>
      </p:ext>
    </p:extLst>
  </p:cSld>
  <p:clrMapOvr>
    <a:masterClrMapping/>
  </p:clrMapOvr>
  <p:transition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E70095-1EE2-6947-BF75-8AA5829C4E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44191"/>
      </p:ext>
    </p:extLst>
  </p:cSld>
  <p:clrMapOvr>
    <a:masterClrMapping/>
  </p:clrMapOvr>
  <p:transition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68DCF-B475-0649-BE6A-833D6D13C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91212"/>
      </p:ext>
    </p:extLst>
  </p:cSld>
  <p:clrMapOvr>
    <a:masterClrMapping/>
  </p:clrMapOvr>
  <p:transition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0BB08-05AA-B94F-95C9-0EDD282C5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03092"/>
      </p:ext>
    </p:extLst>
  </p:cSld>
  <p:clrMapOvr>
    <a:masterClrMapping/>
  </p:clrMapOvr>
  <p:transition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A33F8-5B99-E344-B17F-E10F4F2DEF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60512"/>
      </p:ext>
    </p:extLst>
  </p:cSld>
  <p:clrMapOvr>
    <a:masterClrMapping/>
  </p:clrMapOvr>
  <p:transition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DAC700-D2B0-C548-B04D-C03D9858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167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  <p:transition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D194F-431B-7F46-A6AF-63BEF85303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81477"/>
      </p:ext>
    </p:extLst>
  </p:cSld>
  <p:clrMapOvr>
    <a:masterClrMapping/>
  </p:clrMapOvr>
  <p:transition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B1B46-FF03-B74E-AD52-FA4D53A1DC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35814"/>
      </p:ext>
    </p:extLst>
  </p:cSld>
  <p:clrMapOvr>
    <a:masterClrMapping/>
  </p:clrMapOvr>
  <p:transition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89884-BBAA-1649-B7F7-F3E7138773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91520"/>
      </p:ext>
    </p:extLst>
  </p:cSld>
  <p:clrMapOvr>
    <a:masterClrMapping/>
  </p:clrMapOvr>
  <p:transition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02ECF-2BCF-DC42-9168-850D558932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21434"/>
      </p:ext>
    </p:extLst>
  </p:cSld>
  <p:clrMapOvr>
    <a:masterClrMapping/>
  </p:clrMapOvr>
  <p:transition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506EB-E490-5E45-93C4-07A63E9EBA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48300"/>
      </p:ext>
    </p:extLst>
  </p:cSld>
  <p:clrMapOvr>
    <a:masterClrMapping/>
  </p:clrMapOvr>
  <p:transition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8F517-39A8-2F41-9BE8-1C87731D4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9617"/>
      </p:ext>
    </p:extLst>
  </p:cSld>
  <p:clrMapOvr>
    <a:masterClrMapping/>
  </p:clrMapOvr>
  <p:transition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EF6BC5E-76FB-8E41-A18F-C111642609FB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 lIns="0" tIns="0" rIns="0" bIns="0">
            <a:no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Perpetua"/>
                <a:ea typeface="+mn-ea"/>
                <a:cs typeface="+mn-cs"/>
              </a:defRPr>
            </a:lvl1pPr>
          </a:lstStyle>
          <a:p>
            <a:pPr>
              <a:defRPr/>
            </a:pPr>
            <a:fld id="{9A9D340E-5294-0B45-8D47-1467B7DA40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09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Font typeface="Wingdings" pitchFamily="2" charset="2"/>
              <a:buChar char="§"/>
              <a:defRPr/>
            </a:lvl2pPr>
            <a:lvl3pPr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D647CAA-0518-3449-B104-2EEA5C6AA6A0}" type="datetime1">
              <a:rPr lang="en-US"/>
              <a:pPr>
                <a:defRPr/>
              </a:pPr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08554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32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03C19D-E396-494B-86BE-52769D637D7B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27330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5" name="Rounded Rectangle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96FA2D-FEF8-CC46-81FF-39D1646F1324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68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  <p:transition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1A5F4F8-F0EB-7441-8A60-4041A7029CC0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750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232437C-CB51-AD4A-9D2B-4405ED067439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73856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CDACA14-D1F7-E842-AD24-F4A90D28B11B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4381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79FCD55-0D60-5943-847E-2482D08C42B0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98468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6D64E4-8794-AD40-AA4B-3ED80A026F98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08341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E81866-CBF7-BB44-A42A-A24CCB796067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62520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0EFA4F3-6EC0-6B44-B681-575817958668}" type="datetime1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5960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800"/>
            <a:ext cx="166528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5200" b="1" baseline="0">
                <a:solidFill>
                  <a:srgbClr val="CC6600"/>
                </a:solidFill>
                <a:latin typeface="Garamond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1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2/17/2009</a:t>
            </a:r>
          </a:p>
        </p:txBody>
      </p:sp>
      <p:sp>
        <p:nvSpPr>
          <p:cNvPr id="6" name="Slide Number Placeholder 1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D3070E79-742A-764D-808F-7EC580FEE9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13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tabLst/>
              <a:defRPr dirty="0" smtClean="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</a:t>
            </a:r>
            <a:r>
              <a:rPr lang="ja-JP" altLang="en-US"/>
              <a:t>‘</a:t>
            </a:r>
            <a:r>
              <a:rPr lang="en-US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707214446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2587"/>
            <a:ext cx="7923213" cy="10652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8BF16252-B30E-1542-A83E-4CBCF95339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59940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DF1F5967-DC76-E54C-99DE-E2025CEFAD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20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  <p:transition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93863"/>
            <a:ext cx="3808413" cy="4365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93863"/>
            <a:ext cx="3810000" cy="4365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5474E9BE-B673-6C49-8125-AC71974BF1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09623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564D7620-1F49-104E-BFC1-B540413507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1692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06808750-37CD-1848-A9C7-50A4CD2EE0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39506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9FADB2D7-B367-7247-8FEC-B4877F3E9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7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</p:spTree>
    <p:extLst>
      <p:ext uri="{BB962C8B-B14F-4D97-AF65-F5344CB8AC3E}">
        <p14:creationId xmlns:p14="http://schemas.microsoft.com/office/powerpoint/2010/main" val="137531578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FBA74149-36CE-054D-AB92-67B4093F2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60405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727E1285-4808-784F-8D4F-61843D6AF2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</p:spTree>
    <p:extLst>
      <p:ext uri="{BB962C8B-B14F-4D97-AF65-F5344CB8AC3E}">
        <p14:creationId xmlns:p14="http://schemas.microsoft.com/office/powerpoint/2010/main" val="1706083835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E3DD37C0-C227-ED41-99A9-A66E2597D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CMP-MSI 2008</a:t>
            </a:r>
          </a:p>
        </p:txBody>
      </p:sp>
    </p:spTree>
    <p:extLst>
      <p:ext uri="{BB962C8B-B14F-4D97-AF65-F5344CB8AC3E}">
        <p14:creationId xmlns:p14="http://schemas.microsoft.com/office/powerpoint/2010/main" val="2081526294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46075"/>
            <a:ext cx="1941513" cy="5713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46075"/>
            <a:ext cx="5676900" cy="5713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6A181F62-6980-714E-B1F6-62D9033CA3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CMP-MSI 2008</a:t>
            </a:r>
          </a:p>
        </p:txBody>
      </p:sp>
    </p:spTree>
    <p:extLst>
      <p:ext uri="{BB962C8B-B14F-4D97-AF65-F5344CB8AC3E}">
        <p14:creationId xmlns:p14="http://schemas.microsoft.com/office/powerpoint/2010/main" val="3105956617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FC5CFF80-5CC2-7542-9E3D-2719A94A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27015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693863"/>
            <a:ext cx="7770813" cy="436562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359BCBE3-CE7D-F548-987D-60FDD94AA8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288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  <p:transition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1625271-6E04-6443-B050-7A2F794425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71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59E96AC-8124-7B46-A827-4D8909B43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46958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408AF7D-243D-F94E-B025-FC51720F8A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43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895D1DC-5A50-D44A-B356-59DFE8C1A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3050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EFBCAAC-DBDA-154C-9B8D-BA9AD5DB0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65070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2A42413-07AA-5C43-8B4B-24A889EC1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12077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AE419F8-5568-BB4B-A467-1E8A707CE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55792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503F515-56A2-C14C-A6D4-EC6E09A12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51919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shade val="50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5BF029-731C-654F-9062-5AEFC6F9AC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8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B42A517-2039-7B4E-AC86-2299FFA4D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316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  <p:transition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376988"/>
            <a:ext cx="3836987" cy="365125"/>
          </a:xfrm>
        </p:spPr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4D325B3-AFC0-F646-97D2-EE72D43DB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36279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151465"/>
      </p:ext>
    </p:extLst>
  </p:cSld>
  <p:clrMapOvr>
    <a:masterClrMapping/>
  </p:clrMapOvr>
  <p:transition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205055"/>
      </p:ext>
    </p:extLst>
  </p:cSld>
  <p:clrMapOvr>
    <a:masterClrMapping/>
  </p:clrMapOvr>
  <p:transition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49808"/>
      </p:ext>
    </p:extLst>
  </p:cSld>
  <p:clrMapOvr>
    <a:masterClrMapping/>
  </p:clrMapOvr>
  <p:transition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45816"/>
      </p:ext>
    </p:extLst>
  </p:cSld>
  <p:clrMapOvr>
    <a:masterClrMapping/>
  </p:clrMapOvr>
  <p:transition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214480"/>
      </p:ext>
    </p:extLst>
  </p:cSld>
  <p:clrMapOvr>
    <a:masterClrMapping/>
  </p:clrMapOvr>
  <p:transition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24118"/>
      </p:ext>
    </p:extLst>
  </p:cSld>
  <p:clrMapOvr>
    <a:masterClrMapping/>
  </p:clrMapOvr>
  <p:transition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335474"/>
      </p:ext>
    </p:extLst>
  </p:cSld>
  <p:clrMapOvr>
    <a:masterClrMapping/>
  </p:clrMapOvr>
  <p:transition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81677"/>
      </p:ext>
    </p:extLst>
  </p:cSld>
  <p:clrMapOvr>
    <a:masterClrMapping/>
  </p:clrMapOvr>
  <p:transition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268545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  <p:transition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930322"/>
      </p:ext>
    </p:extLst>
  </p:cSld>
  <p:clrMapOvr>
    <a:masterClrMapping/>
  </p:clrMapOvr>
  <p:transition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11212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907315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76643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27062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4115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1252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00637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7664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2974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4327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Relationship Id="rId14" Type="http://schemas.openxmlformats.org/officeDocument/2006/relationships/image" Target="../media/image6.jpeg"/></Relationships>
</file>

<file path=ppt/slideMasters/_rels/slideMaster2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image" Target="../media/image7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7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11" Type="http://schemas.openxmlformats.org/officeDocument/2006/relationships/slideLayout" Target="../slideLayouts/slideLayout271.xml"/><Relationship Id="rId5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74.xml"/><Relationship Id="rId7" Type="http://schemas.openxmlformats.org/officeDocument/2006/relationships/slideLayout" Target="../slideLayouts/slideLayout278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72.xml"/><Relationship Id="rId6" Type="http://schemas.openxmlformats.org/officeDocument/2006/relationships/slideLayout" Target="../slideLayouts/slideLayout277.xml"/><Relationship Id="rId11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76.xml"/><Relationship Id="rId10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75.xml"/><Relationship Id="rId9" Type="http://schemas.openxmlformats.org/officeDocument/2006/relationships/slideLayout" Target="../slideLayouts/slideLayout280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85.xml"/><Relationship Id="rId7" Type="http://schemas.openxmlformats.org/officeDocument/2006/relationships/slideLayout" Target="../slideLayouts/slideLayout289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8.xml"/><Relationship Id="rId11" Type="http://schemas.openxmlformats.org/officeDocument/2006/relationships/slideLayout" Target="../slideLayouts/slideLayout293.xml"/><Relationship Id="rId5" Type="http://schemas.openxmlformats.org/officeDocument/2006/relationships/slideLayout" Target="../slideLayouts/slideLayout287.xml"/><Relationship Id="rId10" Type="http://schemas.openxmlformats.org/officeDocument/2006/relationships/slideLayout" Target="../slideLayouts/slideLayout292.xml"/><Relationship Id="rId4" Type="http://schemas.openxmlformats.org/officeDocument/2006/relationships/slideLayout" Target="../slideLayouts/slideLayout286.xml"/><Relationship Id="rId9" Type="http://schemas.openxmlformats.org/officeDocument/2006/relationships/slideLayout" Target="../slideLayouts/slideLayout29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30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94.xml"/><Relationship Id="rId6" Type="http://schemas.openxmlformats.org/officeDocument/2006/relationships/slideLayout" Target="../slideLayouts/slideLayout299.xml"/><Relationship Id="rId11" Type="http://schemas.openxmlformats.org/officeDocument/2006/relationships/slideLayout" Target="../slideLayouts/slideLayout304.xml"/><Relationship Id="rId5" Type="http://schemas.openxmlformats.org/officeDocument/2006/relationships/slideLayout" Target="../slideLayouts/slideLayout298.xml"/><Relationship Id="rId10" Type="http://schemas.openxmlformats.org/officeDocument/2006/relationships/slideLayout" Target="../slideLayouts/slideLayout303.xml"/><Relationship Id="rId4" Type="http://schemas.openxmlformats.org/officeDocument/2006/relationships/slideLayout" Target="../slideLayouts/slideLayout297.xml"/><Relationship Id="rId9" Type="http://schemas.openxmlformats.org/officeDocument/2006/relationships/slideLayout" Target="../slideLayouts/slideLayout30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2.xml"/><Relationship Id="rId13" Type="http://schemas.openxmlformats.org/officeDocument/2006/relationships/theme" Target="../theme/theme31.xml"/><Relationship Id="rId3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10.xml"/><Relationship Id="rId11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31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3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17.xml"/><Relationship Id="rId6" Type="http://schemas.openxmlformats.org/officeDocument/2006/relationships/slideLayout" Target="../slideLayouts/slideLayout322.xml"/><Relationship Id="rId11" Type="http://schemas.openxmlformats.org/officeDocument/2006/relationships/slideLayout" Target="../slideLayouts/slideLayout327.xml"/><Relationship Id="rId5" Type="http://schemas.openxmlformats.org/officeDocument/2006/relationships/slideLayout" Target="../slideLayouts/slideLayout321.xml"/><Relationship Id="rId10" Type="http://schemas.openxmlformats.org/officeDocument/2006/relationships/slideLayout" Target="../slideLayouts/slideLayout326.xml"/><Relationship Id="rId4" Type="http://schemas.openxmlformats.org/officeDocument/2006/relationships/slideLayout" Target="../slideLayouts/slideLayout320.xml"/><Relationship Id="rId9" Type="http://schemas.openxmlformats.org/officeDocument/2006/relationships/slideLayout" Target="../slideLayouts/slideLayout325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5.xml"/><Relationship Id="rId3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4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29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5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337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6.xml"/><Relationship Id="rId13" Type="http://schemas.openxmlformats.org/officeDocument/2006/relationships/theme" Target="../theme/theme34.xml"/><Relationship Id="rId3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5.xml"/><Relationship Id="rId12" Type="http://schemas.openxmlformats.org/officeDocument/2006/relationships/slideLayout" Target="../slideLayouts/slideLayout350.xml"/><Relationship Id="rId2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349.xml"/><Relationship Id="rId5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48.xml"/><Relationship Id="rId4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7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8.xml"/><Relationship Id="rId13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52.xml"/><Relationship Id="rId16" Type="http://schemas.openxmlformats.org/officeDocument/2006/relationships/theme" Target="../theme/theme35.xml"/><Relationship Id="rId1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61.xml"/><Relationship Id="rId5" Type="http://schemas.openxmlformats.org/officeDocument/2006/relationships/slideLayout" Target="../slideLayouts/slideLayout355.xml"/><Relationship Id="rId15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60.xml"/><Relationship Id="rId4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9.xml"/><Relationship Id="rId14" Type="http://schemas.openxmlformats.org/officeDocument/2006/relationships/slideLayout" Target="../slideLayouts/slideLayout364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3.xml"/><Relationship Id="rId13" Type="http://schemas.openxmlformats.org/officeDocument/2006/relationships/theme" Target="../theme/theme36.xml"/><Relationship Id="rId3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6.xml"/><Relationship Id="rId5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75.xml"/><Relationship Id="rId4" Type="http://schemas.openxmlformats.org/officeDocument/2006/relationships/slideLayout" Target="../slideLayouts/slideLayout369.xml"/><Relationship Id="rId9" Type="http://schemas.openxmlformats.org/officeDocument/2006/relationships/slideLayout" Target="../slideLayouts/slideLayout374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5.xml"/><Relationship Id="rId13" Type="http://schemas.openxmlformats.org/officeDocument/2006/relationships/theme" Target="../theme/theme37.xml"/><Relationship Id="rId3" Type="http://schemas.openxmlformats.org/officeDocument/2006/relationships/slideLayout" Target="../slideLayouts/slideLayout380.xml"/><Relationship Id="rId7" Type="http://schemas.openxmlformats.org/officeDocument/2006/relationships/slideLayout" Target="../slideLayouts/slideLayout384.xml"/><Relationship Id="rId12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79.xml"/><Relationship Id="rId1" Type="http://schemas.openxmlformats.org/officeDocument/2006/relationships/slideLayout" Target="../slideLayouts/slideLayout378.xml"/><Relationship Id="rId6" Type="http://schemas.openxmlformats.org/officeDocument/2006/relationships/slideLayout" Target="../slideLayouts/slideLayout383.xml"/><Relationship Id="rId11" Type="http://schemas.openxmlformats.org/officeDocument/2006/relationships/slideLayout" Target="../slideLayouts/slideLayout388.xml"/><Relationship Id="rId5" Type="http://schemas.openxmlformats.org/officeDocument/2006/relationships/slideLayout" Target="../slideLayouts/slideLayout382.xml"/><Relationship Id="rId10" Type="http://schemas.openxmlformats.org/officeDocument/2006/relationships/slideLayout" Target="../slideLayouts/slideLayout387.xml"/><Relationship Id="rId4" Type="http://schemas.openxmlformats.org/officeDocument/2006/relationships/slideLayout" Target="../slideLayouts/slideLayout381.xml"/><Relationship Id="rId9" Type="http://schemas.openxmlformats.org/officeDocument/2006/relationships/slideLayout" Target="../slideLayouts/slideLayout386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7.xml"/><Relationship Id="rId13" Type="http://schemas.openxmlformats.org/officeDocument/2006/relationships/theme" Target="../theme/theme38.xml"/><Relationship Id="rId3" Type="http://schemas.openxmlformats.org/officeDocument/2006/relationships/slideLayout" Target="../slideLayouts/slideLayout392.xml"/><Relationship Id="rId7" Type="http://schemas.openxmlformats.org/officeDocument/2006/relationships/slideLayout" Target="../slideLayouts/slideLayout396.xml"/><Relationship Id="rId12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391.xml"/><Relationship Id="rId1" Type="http://schemas.openxmlformats.org/officeDocument/2006/relationships/slideLayout" Target="../slideLayouts/slideLayout390.xml"/><Relationship Id="rId6" Type="http://schemas.openxmlformats.org/officeDocument/2006/relationships/slideLayout" Target="../slideLayouts/slideLayout395.xml"/><Relationship Id="rId11" Type="http://schemas.openxmlformats.org/officeDocument/2006/relationships/slideLayout" Target="../slideLayouts/slideLayout400.xml"/><Relationship Id="rId5" Type="http://schemas.openxmlformats.org/officeDocument/2006/relationships/slideLayout" Target="../slideLayouts/slideLayout394.xml"/><Relationship Id="rId10" Type="http://schemas.openxmlformats.org/officeDocument/2006/relationships/slideLayout" Target="../slideLayouts/slideLayout399.xml"/><Relationship Id="rId4" Type="http://schemas.openxmlformats.org/officeDocument/2006/relationships/slideLayout" Target="../slideLayouts/slideLayout393.xml"/><Relationship Id="rId9" Type="http://schemas.openxmlformats.org/officeDocument/2006/relationships/slideLayout" Target="../slideLayouts/slideLayout398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slideLayout" Target="../slideLayouts/slideLayout424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2.xml"/><Relationship Id="rId3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31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11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4.xml"/><Relationship Id="rId3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3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52.xml"/><Relationship Id="rId11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0.xml"/><Relationship Id="rId9" Type="http://schemas.openxmlformats.org/officeDocument/2006/relationships/slideLayout" Target="../slideLayouts/slideLayout455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64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5.xml"/><Relationship Id="rId12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74.xml"/><Relationship Id="rId11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2.xml"/><Relationship Id="rId9" Type="http://schemas.openxmlformats.org/officeDocument/2006/relationships/slideLayout" Target="../slideLayouts/slideLayout477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81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84.xml"/><Relationship Id="rId7" Type="http://schemas.openxmlformats.org/officeDocument/2006/relationships/slideLayout" Target="../slideLayouts/slideLayout488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483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5" Type="http://schemas.openxmlformats.org/officeDocument/2006/relationships/slideLayout" Target="../slideLayouts/slideLayout486.xml"/><Relationship Id="rId10" Type="http://schemas.openxmlformats.org/officeDocument/2006/relationships/slideLayout" Target="../slideLayouts/slideLayout491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0.xml"/><Relationship Id="rId13" Type="http://schemas.openxmlformats.org/officeDocument/2006/relationships/theme" Target="../theme/theme48.xml"/><Relationship Id="rId3" Type="http://schemas.openxmlformats.org/officeDocument/2006/relationships/slideLayout" Target="../slideLayouts/slideLayout495.xml"/><Relationship Id="rId7" Type="http://schemas.openxmlformats.org/officeDocument/2006/relationships/slideLayout" Target="../slideLayouts/slideLayout499.xml"/><Relationship Id="rId12" Type="http://schemas.openxmlformats.org/officeDocument/2006/relationships/slideLayout" Target="../slideLayouts/slideLayout504.xml"/><Relationship Id="rId2" Type="http://schemas.openxmlformats.org/officeDocument/2006/relationships/slideLayout" Target="../slideLayouts/slideLayout494.xml"/><Relationship Id="rId1" Type="http://schemas.openxmlformats.org/officeDocument/2006/relationships/slideLayout" Target="../slideLayouts/slideLayout493.xml"/><Relationship Id="rId6" Type="http://schemas.openxmlformats.org/officeDocument/2006/relationships/slideLayout" Target="../slideLayouts/slideLayout498.xml"/><Relationship Id="rId11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497.xml"/><Relationship Id="rId10" Type="http://schemas.openxmlformats.org/officeDocument/2006/relationships/slideLayout" Target="../slideLayouts/slideLayout502.xml"/><Relationship Id="rId4" Type="http://schemas.openxmlformats.org/officeDocument/2006/relationships/slideLayout" Target="../slideLayouts/slideLayout496.xml"/><Relationship Id="rId9" Type="http://schemas.openxmlformats.org/officeDocument/2006/relationships/slideLayout" Target="../slideLayouts/slideLayout501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2.xml"/><Relationship Id="rId13" Type="http://schemas.openxmlformats.org/officeDocument/2006/relationships/theme" Target="../theme/theme49.xml"/><Relationship Id="rId3" Type="http://schemas.openxmlformats.org/officeDocument/2006/relationships/slideLayout" Target="../slideLayouts/slideLayout507.xml"/><Relationship Id="rId7" Type="http://schemas.openxmlformats.org/officeDocument/2006/relationships/slideLayout" Target="../slideLayouts/slideLayout511.xml"/><Relationship Id="rId12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06.xml"/><Relationship Id="rId1" Type="http://schemas.openxmlformats.org/officeDocument/2006/relationships/slideLayout" Target="../slideLayouts/slideLayout505.xml"/><Relationship Id="rId6" Type="http://schemas.openxmlformats.org/officeDocument/2006/relationships/slideLayout" Target="../slideLayouts/slideLayout510.xml"/><Relationship Id="rId11" Type="http://schemas.openxmlformats.org/officeDocument/2006/relationships/slideLayout" Target="../slideLayouts/slideLayout515.xml"/><Relationship Id="rId5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514.xml"/><Relationship Id="rId4" Type="http://schemas.openxmlformats.org/officeDocument/2006/relationships/slideLayout" Target="../slideLayouts/slideLayout508.xml"/><Relationship Id="rId9" Type="http://schemas.openxmlformats.org/officeDocument/2006/relationships/slideLayout" Target="../slideLayouts/slideLayout51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0.xml.rels><?xml version="1.0" encoding="UTF-8" standalone="yes"?>
<Relationships xmlns="http://schemas.openxmlformats.org/package/2006/relationships"><Relationship Id="rId3" Type="http://schemas.openxmlformats.org/officeDocument/2006/relationships/theme" Target="../theme/theme50.xml"/><Relationship Id="rId2" Type="http://schemas.openxmlformats.org/officeDocument/2006/relationships/slideLayout" Target="../slideLayouts/slideLayout518.xml"/><Relationship Id="rId1" Type="http://schemas.openxmlformats.org/officeDocument/2006/relationships/slideLayout" Target="../slideLayouts/slideLayout517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6.xml"/><Relationship Id="rId13" Type="http://schemas.openxmlformats.org/officeDocument/2006/relationships/theme" Target="../theme/theme51.xml"/><Relationship Id="rId3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30.xml"/><Relationship Id="rId2" Type="http://schemas.openxmlformats.org/officeDocument/2006/relationships/slideLayout" Target="../slideLayouts/slideLayout520.xml"/><Relationship Id="rId1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9.xml"/><Relationship Id="rId5" Type="http://schemas.openxmlformats.org/officeDocument/2006/relationships/slideLayout" Target="../slideLayouts/slideLayout523.xml"/><Relationship Id="rId10" Type="http://schemas.openxmlformats.org/officeDocument/2006/relationships/slideLayout" Target="../slideLayouts/slideLayout528.xml"/><Relationship Id="rId4" Type="http://schemas.openxmlformats.org/officeDocument/2006/relationships/slideLayout" Target="../slideLayouts/slideLayout522.xml"/><Relationship Id="rId9" Type="http://schemas.openxmlformats.org/officeDocument/2006/relationships/slideLayout" Target="../slideLayouts/slideLayout527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8.xml"/><Relationship Id="rId13" Type="http://schemas.openxmlformats.org/officeDocument/2006/relationships/theme" Target="../theme/theme52.xml"/><Relationship Id="rId3" Type="http://schemas.openxmlformats.org/officeDocument/2006/relationships/slideLayout" Target="../slideLayouts/slideLayout533.xml"/><Relationship Id="rId7" Type="http://schemas.openxmlformats.org/officeDocument/2006/relationships/slideLayout" Target="../slideLayouts/slideLayout537.xml"/><Relationship Id="rId12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532.xml"/><Relationship Id="rId1" Type="http://schemas.openxmlformats.org/officeDocument/2006/relationships/slideLayout" Target="../slideLayouts/slideLayout531.xml"/><Relationship Id="rId6" Type="http://schemas.openxmlformats.org/officeDocument/2006/relationships/slideLayout" Target="../slideLayouts/slideLayout536.xml"/><Relationship Id="rId11" Type="http://schemas.openxmlformats.org/officeDocument/2006/relationships/slideLayout" Target="../slideLayouts/slideLayout541.xml"/><Relationship Id="rId5" Type="http://schemas.openxmlformats.org/officeDocument/2006/relationships/slideLayout" Target="../slideLayouts/slideLayout535.xml"/><Relationship Id="rId10" Type="http://schemas.openxmlformats.org/officeDocument/2006/relationships/slideLayout" Target="../slideLayouts/slideLayout540.xml"/><Relationship Id="rId4" Type="http://schemas.openxmlformats.org/officeDocument/2006/relationships/slideLayout" Target="../slideLayouts/slideLayout534.xml"/><Relationship Id="rId9" Type="http://schemas.openxmlformats.org/officeDocument/2006/relationships/slideLayout" Target="../slideLayouts/slideLayout539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45.xml"/><Relationship Id="rId7" Type="http://schemas.openxmlformats.org/officeDocument/2006/relationships/slideLayout" Target="../slideLayouts/slideLayout549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44.xml"/><Relationship Id="rId1" Type="http://schemas.openxmlformats.org/officeDocument/2006/relationships/slideLayout" Target="../slideLayouts/slideLayout543.xml"/><Relationship Id="rId6" Type="http://schemas.openxmlformats.org/officeDocument/2006/relationships/slideLayout" Target="../slideLayouts/slideLayout548.xml"/><Relationship Id="rId11" Type="http://schemas.openxmlformats.org/officeDocument/2006/relationships/slideLayout" Target="../slideLayouts/slideLayout553.xml"/><Relationship Id="rId5" Type="http://schemas.openxmlformats.org/officeDocument/2006/relationships/slideLayout" Target="../slideLayouts/slideLayout547.xml"/><Relationship Id="rId10" Type="http://schemas.openxmlformats.org/officeDocument/2006/relationships/slideLayout" Target="../slideLayouts/slideLayout552.xml"/><Relationship Id="rId4" Type="http://schemas.openxmlformats.org/officeDocument/2006/relationships/slideLayout" Target="../slideLayouts/slideLayout546.xml"/><Relationship Id="rId9" Type="http://schemas.openxmlformats.org/officeDocument/2006/relationships/slideLayout" Target="../slideLayouts/slideLayout551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56.xml"/><Relationship Id="rId7" Type="http://schemas.openxmlformats.org/officeDocument/2006/relationships/slideLayout" Target="../slideLayouts/slideLayout560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55.xml"/><Relationship Id="rId1" Type="http://schemas.openxmlformats.org/officeDocument/2006/relationships/slideLayout" Target="../slideLayouts/slideLayout554.xml"/><Relationship Id="rId6" Type="http://schemas.openxmlformats.org/officeDocument/2006/relationships/slideLayout" Target="../slideLayouts/slideLayout559.xml"/><Relationship Id="rId11" Type="http://schemas.openxmlformats.org/officeDocument/2006/relationships/slideLayout" Target="../slideLayouts/slideLayout564.xml"/><Relationship Id="rId5" Type="http://schemas.openxmlformats.org/officeDocument/2006/relationships/slideLayout" Target="../slideLayouts/slideLayout558.xml"/><Relationship Id="rId10" Type="http://schemas.openxmlformats.org/officeDocument/2006/relationships/slideLayout" Target="../slideLayouts/slideLayout563.xml"/><Relationship Id="rId4" Type="http://schemas.openxmlformats.org/officeDocument/2006/relationships/slideLayout" Target="../slideLayouts/slideLayout557.xml"/><Relationship Id="rId9" Type="http://schemas.openxmlformats.org/officeDocument/2006/relationships/slideLayout" Target="../slideLayouts/slideLayout562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2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67.xml"/><Relationship Id="rId7" Type="http://schemas.openxmlformats.org/officeDocument/2006/relationships/slideLayout" Target="../slideLayouts/slideLayout571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566.xml"/><Relationship Id="rId1" Type="http://schemas.openxmlformats.org/officeDocument/2006/relationships/slideLayout" Target="../slideLayouts/slideLayout565.xml"/><Relationship Id="rId6" Type="http://schemas.openxmlformats.org/officeDocument/2006/relationships/slideLayout" Target="../slideLayouts/slideLayout570.xml"/><Relationship Id="rId11" Type="http://schemas.openxmlformats.org/officeDocument/2006/relationships/slideLayout" Target="../slideLayouts/slideLayout575.xml"/><Relationship Id="rId5" Type="http://schemas.openxmlformats.org/officeDocument/2006/relationships/slideLayout" Target="../slideLayouts/slideLayout569.xml"/><Relationship Id="rId10" Type="http://schemas.openxmlformats.org/officeDocument/2006/relationships/slideLayout" Target="../slideLayouts/slideLayout574.xml"/><Relationship Id="rId4" Type="http://schemas.openxmlformats.org/officeDocument/2006/relationships/slideLayout" Target="../slideLayouts/slideLayout568.xml"/><Relationship Id="rId9" Type="http://schemas.openxmlformats.org/officeDocument/2006/relationships/slideLayout" Target="../slideLayouts/slideLayout573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3.xml"/><Relationship Id="rId3" Type="http://schemas.openxmlformats.org/officeDocument/2006/relationships/slideLayout" Target="../slideLayouts/slideLayout578.xml"/><Relationship Id="rId7" Type="http://schemas.openxmlformats.org/officeDocument/2006/relationships/slideLayout" Target="../slideLayouts/slideLayout582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577.xml"/><Relationship Id="rId1" Type="http://schemas.openxmlformats.org/officeDocument/2006/relationships/slideLayout" Target="../slideLayouts/slideLayout576.xml"/><Relationship Id="rId6" Type="http://schemas.openxmlformats.org/officeDocument/2006/relationships/slideLayout" Target="../slideLayouts/slideLayout581.xml"/><Relationship Id="rId11" Type="http://schemas.openxmlformats.org/officeDocument/2006/relationships/slideLayout" Target="../slideLayouts/slideLayout586.xml"/><Relationship Id="rId5" Type="http://schemas.openxmlformats.org/officeDocument/2006/relationships/slideLayout" Target="../slideLayouts/slideLayout580.xml"/><Relationship Id="rId10" Type="http://schemas.openxmlformats.org/officeDocument/2006/relationships/slideLayout" Target="../slideLayouts/slideLayout585.xml"/><Relationship Id="rId4" Type="http://schemas.openxmlformats.org/officeDocument/2006/relationships/slideLayout" Target="../slideLayouts/slideLayout579.xml"/><Relationship Id="rId9" Type="http://schemas.openxmlformats.org/officeDocument/2006/relationships/slideLayout" Target="../slideLayouts/slideLayout584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4.xml"/><Relationship Id="rId13" Type="http://schemas.openxmlformats.org/officeDocument/2006/relationships/slideLayout" Target="../slideLayouts/slideLayout599.xml"/><Relationship Id="rId3" Type="http://schemas.openxmlformats.org/officeDocument/2006/relationships/slideLayout" Target="../slideLayouts/slideLayout589.xml"/><Relationship Id="rId7" Type="http://schemas.openxmlformats.org/officeDocument/2006/relationships/slideLayout" Target="../slideLayouts/slideLayout593.xml"/><Relationship Id="rId12" Type="http://schemas.openxmlformats.org/officeDocument/2006/relationships/slideLayout" Target="../slideLayouts/slideLayout598.xml"/><Relationship Id="rId2" Type="http://schemas.openxmlformats.org/officeDocument/2006/relationships/slideLayout" Target="../slideLayouts/slideLayout588.xml"/><Relationship Id="rId1" Type="http://schemas.openxmlformats.org/officeDocument/2006/relationships/slideLayout" Target="../slideLayouts/slideLayout587.xml"/><Relationship Id="rId6" Type="http://schemas.openxmlformats.org/officeDocument/2006/relationships/slideLayout" Target="../slideLayouts/slideLayout592.xml"/><Relationship Id="rId11" Type="http://schemas.openxmlformats.org/officeDocument/2006/relationships/slideLayout" Target="../slideLayouts/slideLayout597.xml"/><Relationship Id="rId5" Type="http://schemas.openxmlformats.org/officeDocument/2006/relationships/slideLayout" Target="../slideLayouts/slideLayout591.xml"/><Relationship Id="rId10" Type="http://schemas.openxmlformats.org/officeDocument/2006/relationships/slideLayout" Target="../slideLayouts/slideLayout596.xml"/><Relationship Id="rId4" Type="http://schemas.openxmlformats.org/officeDocument/2006/relationships/slideLayout" Target="../slideLayouts/slideLayout590.xml"/><Relationship Id="rId9" Type="http://schemas.openxmlformats.org/officeDocument/2006/relationships/slideLayout" Target="../slideLayouts/slideLayout595.xml"/><Relationship Id="rId14" Type="http://schemas.openxmlformats.org/officeDocument/2006/relationships/theme" Target="../theme/theme57.xml"/></Relationships>
</file>

<file path=ppt/slideMasters/_rels/slideMaster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600.xml"/></Relationships>
</file>

<file path=ppt/slideMasters/_rels/slideMaster59.xml.rels><?xml version="1.0" encoding="UTF-8" standalone="yes"?>
<Relationships xmlns="http://schemas.openxmlformats.org/package/2006/relationships"><Relationship Id="rId3" Type="http://schemas.openxmlformats.org/officeDocument/2006/relationships/theme" Target="../theme/theme59.xml"/><Relationship Id="rId2" Type="http://schemas.openxmlformats.org/officeDocument/2006/relationships/slideLayout" Target="../slideLayouts/slideLayout602.xml"/><Relationship Id="rId1" Type="http://schemas.openxmlformats.org/officeDocument/2006/relationships/slideLayout" Target="../slideLayouts/slideLayout60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image" Target="../media/image4.emf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6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0.xml"/><Relationship Id="rId3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9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04.xml"/><Relationship Id="rId1" Type="http://schemas.openxmlformats.org/officeDocument/2006/relationships/slideLayout" Target="../slideLayouts/slideLayout603.xml"/><Relationship Id="rId6" Type="http://schemas.openxmlformats.org/officeDocument/2006/relationships/slideLayout" Target="../slideLayouts/slideLayout608.xml"/><Relationship Id="rId11" Type="http://schemas.openxmlformats.org/officeDocument/2006/relationships/slideLayout" Target="../slideLayouts/slideLayout613.xml"/><Relationship Id="rId5" Type="http://schemas.openxmlformats.org/officeDocument/2006/relationships/slideLayout" Target="../slideLayouts/slideLayout607.xml"/><Relationship Id="rId10" Type="http://schemas.openxmlformats.org/officeDocument/2006/relationships/slideLayout" Target="../slideLayouts/slideLayout612.xml"/><Relationship Id="rId4" Type="http://schemas.openxmlformats.org/officeDocument/2006/relationships/slideLayout" Target="../slideLayouts/slideLayout606.xml"/><Relationship Id="rId9" Type="http://schemas.openxmlformats.org/officeDocument/2006/relationships/slideLayout" Target="../slideLayouts/slideLayout611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1.xml"/><Relationship Id="rId13" Type="http://schemas.openxmlformats.org/officeDocument/2006/relationships/theme" Target="../theme/theme61.xml"/><Relationship Id="rId3" Type="http://schemas.openxmlformats.org/officeDocument/2006/relationships/slideLayout" Target="../slideLayouts/slideLayout616.xml"/><Relationship Id="rId7" Type="http://schemas.openxmlformats.org/officeDocument/2006/relationships/slideLayout" Target="../slideLayouts/slideLayout620.xml"/><Relationship Id="rId12" Type="http://schemas.openxmlformats.org/officeDocument/2006/relationships/slideLayout" Target="../slideLayouts/slideLayout625.xml"/><Relationship Id="rId2" Type="http://schemas.openxmlformats.org/officeDocument/2006/relationships/slideLayout" Target="../slideLayouts/slideLayout615.xml"/><Relationship Id="rId1" Type="http://schemas.openxmlformats.org/officeDocument/2006/relationships/slideLayout" Target="../slideLayouts/slideLayout614.xml"/><Relationship Id="rId6" Type="http://schemas.openxmlformats.org/officeDocument/2006/relationships/slideLayout" Target="../slideLayouts/slideLayout619.xml"/><Relationship Id="rId11" Type="http://schemas.openxmlformats.org/officeDocument/2006/relationships/slideLayout" Target="../slideLayouts/slideLayout624.xml"/><Relationship Id="rId5" Type="http://schemas.openxmlformats.org/officeDocument/2006/relationships/slideLayout" Target="../slideLayouts/slideLayout618.xml"/><Relationship Id="rId10" Type="http://schemas.openxmlformats.org/officeDocument/2006/relationships/slideLayout" Target="../slideLayouts/slideLayout623.xml"/><Relationship Id="rId4" Type="http://schemas.openxmlformats.org/officeDocument/2006/relationships/slideLayout" Target="../slideLayouts/slideLayout617.xml"/><Relationship Id="rId9" Type="http://schemas.openxmlformats.org/officeDocument/2006/relationships/slideLayout" Target="../slideLayouts/slideLayout622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3.xml"/><Relationship Id="rId3" Type="http://schemas.openxmlformats.org/officeDocument/2006/relationships/slideLayout" Target="../slideLayouts/slideLayout628.xml"/><Relationship Id="rId7" Type="http://schemas.openxmlformats.org/officeDocument/2006/relationships/slideLayout" Target="../slideLayouts/slideLayout632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27.xml"/><Relationship Id="rId1" Type="http://schemas.openxmlformats.org/officeDocument/2006/relationships/slideLayout" Target="../slideLayouts/slideLayout626.xml"/><Relationship Id="rId6" Type="http://schemas.openxmlformats.org/officeDocument/2006/relationships/slideLayout" Target="../slideLayouts/slideLayout631.xml"/><Relationship Id="rId11" Type="http://schemas.openxmlformats.org/officeDocument/2006/relationships/slideLayout" Target="../slideLayouts/slideLayout636.xml"/><Relationship Id="rId5" Type="http://schemas.openxmlformats.org/officeDocument/2006/relationships/slideLayout" Target="../slideLayouts/slideLayout630.xml"/><Relationship Id="rId10" Type="http://schemas.openxmlformats.org/officeDocument/2006/relationships/slideLayout" Target="../slideLayouts/slideLayout635.xml"/><Relationship Id="rId4" Type="http://schemas.openxmlformats.org/officeDocument/2006/relationships/slideLayout" Target="../slideLayouts/slideLayout629.xml"/><Relationship Id="rId9" Type="http://schemas.openxmlformats.org/officeDocument/2006/relationships/slideLayout" Target="../slideLayouts/slideLayout634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4.xml"/><Relationship Id="rId13" Type="http://schemas.openxmlformats.org/officeDocument/2006/relationships/slideLayout" Target="../slideLayouts/slideLayout649.xml"/><Relationship Id="rId3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43.xml"/><Relationship Id="rId12" Type="http://schemas.openxmlformats.org/officeDocument/2006/relationships/slideLayout" Target="../slideLayouts/slideLayout648.xml"/><Relationship Id="rId2" Type="http://schemas.openxmlformats.org/officeDocument/2006/relationships/slideLayout" Target="../slideLayouts/slideLayout638.xml"/><Relationship Id="rId1" Type="http://schemas.openxmlformats.org/officeDocument/2006/relationships/slideLayout" Target="../slideLayouts/slideLayout637.xml"/><Relationship Id="rId6" Type="http://schemas.openxmlformats.org/officeDocument/2006/relationships/slideLayout" Target="../slideLayouts/slideLayout642.xml"/><Relationship Id="rId11" Type="http://schemas.openxmlformats.org/officeDocument/2006/relationships/slideLayout" Target="../slideLayouts/slideLayout647.xml"/><Relationship Id="rId5" Type="http://schemas.openxmlformats.org/officeDocument/2006/relationships/slideLayout" Target="../slideLayouts/slideLayout641.xml"/><Relationship Id="rId10" Type="http://schemas.openxmlformats.org/officeDocument/2006/relationships/slideLayout" Target="../slideLayouts/slideLayout646.xml"/><Relationship Id="rId4" Type="http://schemas.openxmlformats.org/officeDocument/2006/relationships/slideLayout" Target="../slideLayouts/slideLayout640.xml"/><Relationship Id="rId9" Type="http://schemas.openxmlformats.org/officeDocument/2006/relationships/slideLayout" Target="../slideLayouts/slideLayout645.xml"/><Relationship Id="rId14" Type="http://schemas.openxmlformats.org/officeDocument/2006/relationships/theme" Target="../theme/theme63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7.xml"/><Relationship Id="rId3" Type="http://schemas.openxmlformats.org/officeDocument/2006/relationships/slideLayout" Target="../slideLayouts/slideLayout652.xml"/><Relationship Id="rId7" Type="http://schemas.openxmlformats.org/officeDocument/2006/relationships/slideLayout" Target="../slideLayouts/slideLayout656.xml"/><Relationship Id="rId12" Type="http://schemas.openxmlformats.org/officeDocument/2006/relationships/theme" Target="../theme/theme64.xml"/><Relationship Id="rId2" Type="http://schemas.openxmlformats.org/officeDocument/2006/relationships/slideLayout" Target="../slideLayouts/slideLayout651.xml"/><Relationship Id="rId1" Type="http://schemas.openxmlformats.org/officeDocument/2006/relationships/slideLayout" Target="../slideLayouts/slideLayout650.xml"/><Relationship Id="rId6" Type="http://schemas.openxmlformats.org/officeDocument/2006/relationships/slideLayout" Target="../slideLayouts/slideLayout655.xml"/><Relationship Id="rId11" Type="http://schemas.openxmlformats.org/officeDocument/2006/relationships/slideLayout" Target="../slideLayouts/slideLayout660.xml"/><Relationship Id="rId5" Type="http://schemas.openxmlformats.org/officeDocument/2006/relationships/slideLayout" Target="../slideLayouts/slideLayout654.xml"/><Relationship Id="rId10" Type="http://schemas.openxmlformats.org/officeDocument/2006/relationships/slideLayout" Target="../slideLayouts/slideLayout659.xml"/><Relationship Id="rId4" Type="http://schemas.openxmlformats.org/officeDocument/2006/relationships/slideLayout" Target="../slideLayouts/slideLayout653.xml"/><Relationship Id="rId9" Type="http://schemas.openxmlformats.org/officeDocument/2006/relationships/slideLayout" Target="../slideLayouts/slideLayout658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63.xml"/><Relationship Id="rId7" Type="http://schemas.openxmlformats.org/officeDocument/2006/relationships/slideLayout" Target="../slideLayouts/slideLayout667.xml"/><Relationship Id="rId12" Type="http://schemas.openxmlformats.org/officeDocument/2006/relationships/theme" Target="../theme/theme65.xml"/><Relationship Id="rId2" Type="http://schemas.openxmlformats.org/officeDocument/2006/relationships/slideLayout" Target="../slideLayouts/slideLayout662.xml"/><Relationship Id="rId1" Type="http://schemas.openxmlformats.org/officeDocument/2006/relationships/slideLayout" Target="../slideLayouts/slideLayout661.xml"/><Relationship Id="rId6" Type="http://schemas.openxmlformats.org/officeDocument/2006/relationships/slideLayout" Target="../slideLayouts/slideLayout666.xml"/><Relationship Id="rId11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65.xml"/><Relationship Id="rId10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4.xml"/><Relationship Id="rId9" Type="http://schemas.openxmlformats.org/officeDocument/2006/relationships/slideLayout" Target="../slideLayouts/slideLayout6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9439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844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50" r:id="rId4"/>
    <p:sldLayoutId id="2147484551" r:id="rId5"/>
    <p:sldLayoutId id="2147484552" r:id="rId6"/>
    <p:sldLayoutId id="2147484553" r:id="rId7"/>
    <p:sldLayoutId id="2147484554" r:id="rId8"/>
    <p:sldLayoutId id="2147484555" r:id="rId9"/>
    <p:sldLayoutId id="2147484556" r:id="rId10"/>
    <p:sldLayoutId id="214748455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9" tIns="45685" rIns="91369" bIns="456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9" tIns="45685" rIns="91369" bIns="456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9" tIns="45685" rIns="91369" bIns="45685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369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9" tIns="45685" rIns="91369" bIns="45685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3696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3696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2804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6846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3696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05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7398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640" indent="-34264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411" indent="-3251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568" indent="-35056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8821" indent="-31567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79873" indent="-339466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6728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3569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0421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7263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46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96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50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98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45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098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941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795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DDFB6AD-FE1B-B34C-B1D2-58136F1301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663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3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9589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5" r:id="rId1"/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7"/>
          <p:cNvSpPr>
            <a:spLocks noChangeArrowheads="1"/>
          </p:cNvSpPr>
          <p:nvPr/>
        </p:nvSpPr>
        <p:spPr bwMode="auto">
          <a:xfrm>
            <a:off x="457200" y="500063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0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1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4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7C48D1-0A2D-6448-BAD7-D50BFB3AECB5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19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30" r:id="rId2"/>
    <p:sldLayoutId id="2147484831" r:id="rId3"/>
    <p:sldLayoutId id="2147484832" r:id="rId4"/>
    <p:sldLayoutId id="2147484833" r:id="rId5"/>
    <p:sldLayoutId id="2147484834" r:id="rId6"/>
    <p:sldLayoutId id="2147484835" r:id="rId7"/>
    <p:sldLayoutId id="2147484836" r:id="rId8"/>
    <p:sldLayoutId id="2147484837" r:id="rId9"/>
    <p:sldLayoutId id="2147484838" r:id="rId10"/>
    <p:sldLayoutId id="214748483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EC5A93-40C1-004C-AC49-AA5A1C7A8159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4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1" r:id="rId1"/>
    <p:sldLayoutId id="2147484842" r:id="rId2"/>
    <p:sldLayoutId id="2147484843" r:id="rId3"/>
    <p:sldLayoutId id="2147484844" r:id="rId4"/>
    <p:sldLayoutId id="2147484845" r:id="rId5"/>
    <p:sldLayoutId id="2147484846" r:id="rId6"/>
    <p:sldLayoutId id="2147484847" r:id="rId7"/>
    <p:sldLayoutId id="2147484848" r:id="rId8"/>
    <p:sldLayoutId id="2147484849" r:id="rId9"/>
    <p:sldLayoutId id="2147484850" r:id="rId10"/>
    <p:sldLayoutId id="2147484851" r:id="rId11"/>
    <p:sldLayoutId id="214748485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4" r:id="rId1"/>
    <p:sldLayoutId id="2147484855" r:id="rId2"/>
    <p:sldLayoutId id="2147484856" r:id="rId3"/>
    <p:sldLayoutId id="2147484857" r:id="rId4"/>
    <p:sldLayoutId id="2147484858" r:id="rId5"/>
    <p:sldLayoutId id="2147484859" r:id="rId6"/>
    <p:sldLayoutId id="2147484860" r:id="rId7"/>
    <p:sldLayoutId id="2147484861" r:id="rId8"/>
    <p:sldLayoutId id="2147484862" r:id="rId9"/>
    <p:sldLayoutId id="2147484863" r:id="rId10"/>
    <p:sldLayoutId id="214748486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Freeform 7"/>
          <p:cNvSpPr>
            <a:spLocks noChangeArrowheads="1"/>
          </p:cNvSpPr>
          <p:nvPr/>
        </p:nvSpPr>
        <p:spPr bwMode="auto">
          <a:xfrm>
            <a:off x="457200" y="500063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5587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5588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5589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5590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AB802D-25DB-1149-B44D-EAC195EDF7D4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46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6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B7CA05-D08B-324A-B21A-98259EFDA3FC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10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8" r:id="rId1"/>
    <p:sldLayoutId id="2147484879" r:id="rId2"/>
    <p:sldLayoutId id="2147484880" r:id="rId3"/>
    <p:sldLayoutId id="2147484881" r:id="rId4"/>
    <p:sldLayoutId id="2147484882" r:id="rId5"/>
    <p:sldLayoutId id="2147484883" r:id="rId6"/>
    <p:sldLayoutId id="2147484884" r:id="rId7"/>
    <p:sldLayoutId id="2147484885" r:id="rId8"/>
    <p:sldLayoutId id="2147484886" r:id="rId9"/>
    <p:sldLayoutId id="2147484887" r:id="rId10"/>
    <p:sldLayoutId id="2147484888" r:id="rId11"/>
    <p:sldLayoutId id="214748488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Burgundy_CMU_JPG_Logo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488113"/>
            <a:ext cx="1549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2690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03C470-0343-5644-A9B5-95349323097B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2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79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4" r:id="rId1"/>
    <p:sldLayoutId id="2147484905" r:id="rId2"/>
    <p:sldLayoutId id="2147484906" r:id="rId3"/>
    <p:sldLayoutId id="2147484907" r:id="rId4"/>
    <p:sldLayoutId id="2147484908" r:id="rId5"/>
    <p:sldLayoutId id="2147484909" r:id="rId6"/>
    <p:sldLayoutId id="2147484910" r:id="rId7"/>
    <p:sldLayoutId id="2147484911" r:id="rId8"/>
    <p:sldLayoutId id="2147484912" r:id="rId9"/>
    <p:sldLayoutId id="2147484913" r:id="rId10"/>
    <p:sldLayoutId id="2147484914" r:id="rId11"/>
    <p:sldLayoutId id="214748491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1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3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3494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9D6C4E-5E10-8D45-B291-D2068DCF206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410924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1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3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4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latin typeface="Garamond"/>
              </a:rPr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48118-C85A-8346-A308-D7686941111E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278531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6825" y="0"/>
            <a:ext cx="7877175" cy="10858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52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3825" y="1250950"/>
            <a:ext cx="8897938" cy="5222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825" y="6543675"/>
            <a:ext cx="182086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lumMod val="65000"/>
                    <a:lumOff val="35000"/>
                    <a:alpha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B1AC335E-35A0-FD4D-BCD5-54BB91F67C51}" type="datetime1">
              <a:rPr lang="en-US"/>
              <a:pPr>
                <a:defRPr/>
              </a:pPr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9525" y="6543675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675" y="645636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BFCEF44F-023C-3C4F-B2E3-6DD80F318B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5287" name="Picture 6" descr="FMS_logo_lightbluematte_3C5CAE.gif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0"/>
            <a:ext cx="11430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0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5" r:id="rId1"/>
    <p:sldLayoutId id="2147485016" r:id="rId2"/>
    <p:sldLayoutId id="2147485017" r:id="rId3"/>
    <p:sldLayoutId id="2147485018" r:id="rId4"/>
    <p:sldLayoutId id="2147485019" r:id="rId5"/>
    <p:sldLayoutId id="2147485020" r:id="rId6"/>
    <p:sldLayoutId id="2147485021" r:id="rId7"/>
    <p:sldLayoutId id="2147485022" r:id="rId8"/>
    <p:sldLayoutId id="2147485023" r:id="rId9"/>
    <p:sldLayoutId id="2147485024" r:id="rId10"/>
    <p:sldLayoutId id="2147485025" r:id="rId11"/>
    <p:sldLayoutId id="2147485026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charset="0"/>
        <a:buChar char="‐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•"/>
        <a:defRPr sz="2000" i="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2694B9D-8BFE-654E-8D86-2D1B27ECA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9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8" r:id="rId1"/>
    <p:sldLayoutId id="2147485029" r:id="rId2"/>
    <p:sldLayoutId id="2147485030" r:id="rId3"/>
    <p:sldLayoutId id="2147485031" r:id="rId4"/>
    <p:sldLayoutId id="2147485032" r:id="rId5"/>
    <p:sldLayoutId id="2147485033" r:id="rId6"/>
    <p:sldLayoutId id="2147485034" r:id="rId7"/>
    <p:sldLayoutId id="2147485035" r:id="rId8"/>
    <p:sldLayoutId id="2147485036" r:id="rId9"/>
    <p:sldLayoutId id="2147485037" r:id="rId10"/>
    <p:sldLayoutId id="214748503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10/10/18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549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0" r:id="rId1"/>
    <p:sldLayoutId id="2147485201" r:id="rId2"/>
    <p:sldLayoutId id="2147485202" r:id="rId3"/>
    <p:sldLayoutId id="2147485203" r:id="rId4"/>
    <p:sldLayoutId id="2147485204" r:id="rId5"/>
    <p:sldLayoutId id="2147485205" r:id="rId6"/>
    <p:sldLayoutId id="2147485206" r:id="rId7"/>
    <p:sldLayoutId id="2147485207" r:id="rId8"/>
    <p:sldLayoutId id="2147485208" r:id="rId9"/>
    <p:sldLayoutId id="2147485209" r:id="rId10"/>
    <p:sldLayoutId id="2147485210" r:id="rId11"/>
    <p:sldLayoutId id="2147485211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7323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5" r:id="rId1"/>
    <p:sldLayoutId id="2147485226" r:id="rId2"/>
    <p:sldLayoutId id="2147485227" r:id="rId3"/>
    <p:sldLayoutId id="2147485228" r:id="rId4"/>
    <p:sldLayoutId id="2147485229" r:id="rId5"/>
    <p:sldLayoutId id="2147485230" r:id="rId6"/>
    <p:sldLayoutId id="2147485231" r:id="rId7"/>
    <p:sldLayoutId id="2147485232" r:id="rId8"/>
    <p:sldLayoutId id="2147485233" r:id="rId9"/>
    <p:sldLayoutId id="2147485234" r:id="rId10"/>
    <p:sldLayoutId id="21474852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046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3C4F264-F51C-7143-BC1C-59CFD03C2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9047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047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90472" name="Picture 7" descr="safari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6357938"/>
            <a:ext cx="1347787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2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7" r:id="rId1"/>
    <p:sldLayoutId id="2147485238" r:id="rId2"/>
    <p:sldLayoutId id="2147485239" r:id="rId3"/>
    <p:sldLayoutId id="2147485240" r:id="rId4"/>
    <p:sldLayoutId id="2147485241" r:id="rId5"/>
    <p:sldLayoutId id="2147485242" r:id="rId6"/>
    <p:sldLayoutId id="2147485243" r:id="rId7"/>
    <p:sldLayoutId id="2147485244" r:id="rId8"/>
    <p:sldLayoutId id="2147485245" r:id="rId9"/>
    <p:sldLayoutId id="2147485246" r:id="rId10"/>
    <p:sldLayoutId id="21474852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7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4" r:id="rId1"/>
    <p:sldLayoutId id="2147485275" r:id="rId2"/>
    <p:sldLayoutId id="2147485276" r:id="rId3"/>
    <p:sldLayoutId id="2147485277" r:id="rId4"/>
    <p:sldLayoutId id="2147485278" r:id="rId5"/>
    <p:sldLayoutId id="2147485279" r:id="rId6"/>
    <p:sldLayoutId id="2147485280" r:id="rId7"/>
    <p:sldLayoutId id="2147485281" r:id="rId8"/>
    <p:sldLayoutId id="2147485282" r:id="rId9"/>
    <p:sldLayoutId id="2147485283" r:id="rId10"/>
    <p:sldLayoutId id="214748528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2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8" r:id="rId1"/>
    <p:sldLayoutId id="2147485299" r:id="rId2"/>
    <p:sldLayoutId id="2147485300" r:id="rId3"/>
    <p:sldLayoutId id="2147485301" r:id="rId4"/>
    <p:sldLayoutId id="2147485302" r:id="rId5"/>
    <p:sldLayoutId id="2147485303" r:id="rId6"/>
    <p:sldLayoutId id="2147485304" r:id="rId7"/>
    <p:sldLayoutId id="2147485305" r:id="rId8"/>
    <p:sldLayoutId id="2147485306" r:id="rId9"/>
    <p:sldLayoutId id="2147485307" r:id="rId10"/>
    <p:sldLayoutId id="214748530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87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AE1F618-3605-084B-B1A7-646F1746DE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58726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8727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2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3" r:id="rId1"/>
    <p:sldLayoutId id="2147485314" r:id="rId2"/>
    <p:sldLayoutId id="2147485315" r:id="rId3"/>
    <p:sldLayoutId id="2147485316" r:id="rId4"/>
    <p:sldLayoutId id="2147485317" r:id="rId5"/>
    <p:sldLayoutId id="2147485318" r:id="rId6"/>
    <p:sldLayoutId id="2147485319" r:id="rId7"/>
    <p:sldLayoutId id="2147485320" r:id="rId8"/>
    <p:sldLayoutId id="2147485321" r:id="rId9"/>
    <p:sldLayoutId id="2147485322" r:id="rId10"/>
    <p:sldLayoutId id="21474853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02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26214A4-BEFE-B64F-8EDD-BB4D1617A9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8023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023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6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25" r:id="rId1"/>
    <p:sldLayoutId id="2147485326" r:id="rId2"/>
    <p:sldLayoutId id="2147485327" r:id="rId3"/>
    <p:sldLayoutId id="2147485328" r:id="rId4"/>
    <p:sldLayoutId id="2147485329" r:id="rId5"/>
    <p:sldLayoutId id="2147485330" r:id="rId6"/>
    <p:sldLayoutId id="2147485331" r:id="rId7"/>
    <p:sldLayoutId id="2147485332" r:id="rId8"/>
    <p:sldLayoutId id="2147485333" r:id="rId9"/>
    <p:sldLayoutId id="2147485334" r:id="rId10"/>
    <p:sldLayoutId id="2147485335" r:id="rId11"/>
    <p:sldLayoutId id="214748533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27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8" r:id="rId1"/>
    <p:sldLayoutId id="2147485339" r:id="rId2"/>
    <p:sldLayoutId id="2147485340" r:id="rId3"/>
    <p:sldLayoutId id="2147485341" r:id="rId4"/>
    <p:sldLayoutId id="2147485342" r:id="rId5"/>
    <p:sldLayoutId id="2147485343" r:id="rId6"/>
    <p:sldLayoutId id="2147485344" r:id="rId7"/>
    <p:sldLayoutId id="2147485345" r:id="rId8"/>
    <p:sldLayoutId id="2147485346" r:id="rId9"/>
    <p:sldLayoutId id="2147485347" r:id="rId10"/>
    <p:sldLayoutId id="21474853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68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D7144B6-3A41-EA4A-9B12-C85BB250E5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1686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7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14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5" r:id="rId1"/>
    <p:sldLayoutId id="2147485366" r:id="rId2"/>
    <p:sldLayoutId id="2147485367" r:id="rId3"/>
    <p:sldLayoutId id="2147485368" r:id="rId4"/>
    <p:sldLayoutId id="2147485369" r:id="rId5"/>
    <p:sldLayoutId id="2147485370" r:id="rId6"/>
    <p:sldLayoutId id="2147485371" r:id="rId7"/>
    <p:sldLayoutId id="2147485372" r:id="rId8"/>
    <p:sldLayoutId id="2147485373" r:id="rId9"/>
    <p:sldLayoutId id="2147485374" r:id="rId10"/>
    <p:sldLayoutId id="214748537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397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121DFC2F-AF9F-D749-9EE1-3EC9386BBA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3974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3975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47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7" r:id="rId1"/>
    <p:sldLayoutId id="2147485378" r:id="rId2"/>
    <p:sldLayoutId id="2147485379" r:id="rId3"/>
    <p:sldLayoutId id="2147485380" r:id="rId4"/>
    <p:sldLayoutId id="2147485381" r:id="rId5"/>
    <p:sldLayoutId id="2147485382" r:id="rId6"/>
    <p:sldLayoutId id="2147485383" r:id="rId7"/>
    <p:sldLayoutId id="2147485384" r:id="rId8"/>
    <p:sldLayoutId id="2147485385" r:id="rId9"/>
    <p:sldLayoutId id="2147485386" r:id="rId10"/>
    <p:sldLayoutId id="2147485387" r:id="rId11"/>
    <p:sldLayoutId id="214748538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79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5300" name="Line 7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38100">
            <a:solidFill>
              <a:srgbClr val="DC5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152400" y="1752600"/>
            <a:ext cx="830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5303" name="Line 7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DC5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07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3" r:id="rId1"/>
    <p:sldLayoutId id="2147485404" r:id="rId2"/>
    <p:sldLayoutId id="2147485405" r:id="rId3"/>
    <p:sldLayoutId id="2147485406" r:id="rId4"/>
    <p:sldLayoutId id="2147485407" r:id="rId5"/>
    <p:sldLayoutId id="2147485408" r:id="rId6"/>
    <p:sldLayoutId id="2147485409" r:id="rId7"/>
    <p:sldLayoutId id="2147485410" r:id="rId8"/>
    <p:sldLayoutId id="2147485411" r:id="rId9"/>
    <p:sldLayoutId id="2147485412" r:id="rId10"/>
    <p:sldLayoutId id="2147485413" r:id="rId11"/>
    <p:sldLayoutId id="2147485414" r:id="rId12"/>
    <p:sldLayoutId id="2147485415" r:id="rId13"/>
    <p:sldLayoutId id="2147485416" r:id="rId14"/>
    <p:sldLayoutId id="214748541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56484F88-EF82-2D47-8CC3-5B6E56CAAB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7286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287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882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9" r:id="rId1"/>
    <p:sldLayoutId id="2147485420" r:id="rId2"/>
    <p:sldLayoutId id="2147485421" r:id="rId3"/>
    <p:sldLayoutId id="2147485422" r:id="rId4"/>
    <p:sldLayoutId id="2147485423" r:id="rId5"/>
    <p:sldLayoutId id="2147485424" r:id="rId6"/>
    <p:sldLayoutId id="2147485425" r:id="rId7"/>
    <p:sldLayoutId id="2147485426" r:id="rId8"/>
    <p:sldLayoutId id="2147485427" r:id="rId9"/>
    <p:sldLayoutId id="2147485428" r:id="rId10"/>
    <p:sldLayoutId id="2147485429" r:id="rId11"/>
    <p:sldLayoutId id="214748543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05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D97C151-2FB7-D445-B560-E7F09E5FC5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0598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059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88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35" r:id="rId4"/>
    <p:sldLayoutId id="2147485436" r:id="rId5"/>
    <p:sldLayoutId id="2147485437" r:id="rId6"/>
    <p:sldLayoutId id="2147485438" r:id="rId7"/>
    <p:sldLayoutId id="2147485439" r:id="rId8"/>
    <p:sldLayoutId id="2147485440" r:id="rId9"/>
    <p:sldLayoutId id="2147485441" r:id="rId10"/>
    <p:sldLayoutId id="2147485442" r:id="rId11"/>
    <p:sldLayoutId id="214748544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390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753F71C-2419-A94F-BAE4-6D87C3F8BE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2391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391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45" r:id="rId1"/>
    <p:sldLayoutId id="2147485446" r:id="rId2"/>
    <p:sldLayoutId id="2147485447" r:id="rId3"/>
    <p:sldLayoutId id="2147485448" r:id="rId4"/>
    <p:sldLayoutId id="2147485449" r:id="rId5"/>
    <p:sldLayoutId id="2147485450" r:id="rId6"/>
    <p:sldLayoutId id="2147485451" r:id="rId7"/>
    <p:sldLayoutId id="2147485452" r:id="rId8"/>
    <p:sldLayoutId id="2147485453" r:id="rId9"/>
    <p:sldLayoutId id="2147485454" r:id="rId10"/>
    <p:sldLayoutId id="2147485455" r:id="rId11"/>
    <p:sldLayoutId id="214748545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721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0200D35-475D-0848-9303-6961C08984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7222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7223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8" r:id="rId1"/>
    <p:sldLayoutId id="2147485459" r:id="rId2"/>
    <p:sldLayoutId id="2147485460" r:id="rId3"/>
    <p:sldLayoutId id="2147485461" r:id="rId4"/>
    <p:sldLayoutId id="2147485462" r:id="rId5"/>
    <p:sldLayoutId id="2147485463" r:id="rId6"/>
    <p:sldLayoutId id="2147485464" r:id="rId7"/>
    <p:sldLayoutId id="2147485465" r:id="rId8"/>
    <p:sldLayoutId id="2147485466" r:id="rId9"/>
    <p:sldLayoutId id="2147485467" r:id="rId10"/>
    <p:sldLayoutId id="214748546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281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r>
              <a:rPr lang="en-US" altLang="en-US">
                <a:ea typeface="ＭＳ Ｐゴシック" charset="0"/>
                <a:cs typeface="ＭＳ Ｐゴシック" charset="0"/>
              </a:rPr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BD72816C-A5C8-5C4F-9BE1-2437492A3AD4}" type="slidenum">
              <a:rPr lang="en-US" altLang="en-US">
                <a:ea typeface="ＭＳ Ｐゴシック" charset="0"/>
                <a:cs typeface="ＭＳ Ｐゴシック" charset="0"/>
              </a:rPr>
              <a:pPr>
                <a:defRPr/>
              </a:pPr>
              <a:t>‹#›</a:t>
            </a:fld>
            <a:endParaRPr lang="en-US" alt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62822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2823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9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8" r:id="rId1"/>
    <p:sldLayoutId id="2147485509" r:id="rId2"/>
    <p:sldLayoutId id="2147485510" r:id="rId3"/>
    <p:sldLayoutId id="2147485511" r:id="rId4"/>
    <p:sldLayoutId id="2147485512" r:id="rId5"/>
    <p:sldLayoutId id="2147485513" r:id="rId6"/>
    <p:sldLayoutId id="2147485514" r:id="rId7"/>
    <p:sldLayoutId id="2147485515" r:id="rId8"/>
    <p:sldLayoutId id="2147485516" r:id="rId9"/>
    <p:sldLayoutId id="2147485517" r:id="rId10"/>
    <p:sldLayoutId id="2147485518" r:id="rId11"/>
    <p:sldLayoutId id="214748551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A0F716A-121A-A74E-B5B4-5FE723A339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951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951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62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83" tIns="45692" rIns="91383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83" tIns="45692" rIns="91383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3" tIns="45692" rIns="91383" bIns="4569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383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3" tIns="45692" rIns="91383" bIns="4569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3836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3836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83" tIns="45692" rIns="91383" bIns="45692"/>
          <a:lstStyle/>
          <a:p>
            <a:pPr defTabSz="913836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83" tIns="45692" rIns="91383" bIns="45692"/>
          <a:lstStyle/>
          <a:p>
            <a:pPr defTabSz="913836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34" r:id="rId1"/>
    <p:sldLayoutId id="2147485835" r:id="rId2"/>
    <p:sldLayoutId id="2147485836" r:id="rId3"/>
    <p:sldLayoutId id="2147485837" r:id="rId4"/>
    <p:sldLayoutId id="2147485838" r:id="rId5"/>
    <p:sldLayoutId id="2147485839" r:id="rId6"/>
    <p:sldLayoutId id="2147485840" r:id="rId7"/>
    <p:sldLayoutId id="2147485841" r:id="rId8"/>
    <p:sldLayoutId id="2147485842" r:id="rId9"/>
    <p:sldLayoutId id="2147485843" r:id="rId10"/>
    <p:sldLayoutId id="214748584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6917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3836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076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7678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692" indent="-34269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514" indent="-32523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725" indent="-35062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027" indent="-315721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131" indent="-33951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055" indent="-33951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3967" indent="-33951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0889" indent="-33951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7803" indent="-33951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7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6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8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96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518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32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56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3732" y="0"/>
            <a:ext cx="80010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689" tIns="35689" rIns="76300" bIns="3568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5919" y="1446622"/>
            <a:ext cx="8001000" cy="541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689" tIns="35689" rIns="76300" bIns="356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108157" y="6545461"/>
            <a:ext cx="261193" cy="2411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45" tIns="32121" rIns="64245" bIns="32121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tx1"/>
                </a:solidFill>
                <a:latin typeface="+mn-lt"/>
                <a:ea typeface="Verdana" charset="0"/>
                <a:cs typeface="Verdana" charset="0"/>
                <a:sym typeface="Verdana" charset="0"/>
              </a:defRPr>
            </a:lvl1pPr>
          </a:lstStyle>
          <a:p>
            <a:pPr defTabSz="914071" fontAlgn="base">
              <a:spcBef>
                <a:spcPct val="0"/>
              </a:spcBef>
              <a:spcAft>
                <a:spcPct val="0"/>
              </a:spcAft>
              <a:defRPr/>
            </a:pPr>
            <a:fld id="{8EB36121-9CA8-7C4F-A014-7F4E73DDF31C}" type="slidenum">
              <a:rPr lang="en-US" smtClean="0">
                <a:solidFill>
                  <a:srgbClr val="000000"/>
                </a:solidFill>
              </a:rPr>
              <a:pPr defTabSz="91407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6629" name="Group 1"/>
          <p:cNvGrpSpPr>
            <a:grpSpLocks/>
          </p:cNvGrpSpPr>
          <p:nvPr userDrawn="1"/>
        </p:nvGrpSpPr>
        <p:grpSpPr bwMode="auto">
          <a:xfrm>
            <a:off x="606103" y="1223380"/>
            <a:ext cx="7958584" cy="109389"/>
            <a:chOff x="0" y="0"/>
            <a:chExt cx="7129" cy="98"/>
          </a:xfrm>
        </p:grpSpPr>
        <p:sp>
          <p:nvSpPr>
            <p:cNvPr id="6" name="Rectangle 2"/>
            <p:cNvSpPr>
              <a:spLocks/>
            </p:cNvSpPr>
            <p:nvPr/>
          </p:nvSpPr>
          <p:spPr bwMode="auto">
            <a:xfrm>
              <a:off x="0" y="0"/>
              <a:ext cx="4170" cy="98"/>
            </a:xfrm>
            <a:prstGeom prst="rect">
              <a:avLst/>
            </a:prstGeom>
            <a:solidFill>
              <a:srgbClr val="CC55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defTabSz="91407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>
              <a:off x="0" y="0"/>
              <a:ext cx="7129" cy="0"/>
            </a:xfrm>
            <a:prstGeom prst="line">
              <a:avLst/>
            </a:prstGeom>
            <a:noFill/>
            <a:ln w="9525">
              <a:solidFill>
                <a:srgbClr val="CC550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07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27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62" r:id="rId1"/>
    <p:sldLayoutId id="2147485863" r:id="rId2"/>
    <p:sldLayoutId id="2147485864" r:id="rId3"/>
    <p:sldLayoutId id="2147485865" r:id="rId4"/>
    <p:sldLayoutId id="2147485866" r:id="rId5"/>
    <p:sldLayoutId id="2147485867" r:id="rId6"/>
    <p:sldLayoutId id="2147485868" r:id="rId7"/>
    <p:sldLayoutId id="2147485869" r:id="rId8"/>
    <p:sldLayoutId id="2147485870" r:id="rId9"/>
    <p:sldLayoutId id="2147485871" r:id="rId10"/>
    <p:sldLayoutId id="2147485872" r:id="rId11"/>
  </p:sldLayoutIdLst>
  <p:transition/>
  <p:hf hdr="0" ftr="0" dt="0"/>
  <p:txStyles>
    <p:titleStyle>
      <a:lvl1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+mj-lt"/>
          <a:ea typeface="+mj-ea"/>
          <a:cs typeface="+mj-cs"/>
          <a:sym typeface="Verdana" charset="0"/>
        </a:defRPr>
      </a:lvl1pPr>
      <a:lvl2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2pPr>
      <a:lvl3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3pPr>
      <a:lvl4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4pPr>
      <a:lvl5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5pPr>
      <a:lvl6pPr marL="325689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6pPr>
      <a:lvl7pPr marL="646917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7pPr>
      <a:lvl8pPr marL="968141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8pPr>
      <a:lvl9pPr marL="1289370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9pPr>
    </p:titleStyle>
    <p:bodyStyle>
      <a:lvl1pPr marL="356933" indent="-329050" algn="l" rtl="0" eaLnBrk="0" fontAlgn="base" hangingPunct="0">
        <a:spcBef>
          <a:spcPts val="70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629105" indent="-305627" algn="l" rtl="0" eaLnBrk="0" fontAlgn="base" hangingPunct="0">
        <a:spcBef>
          <a:spcPts val="63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907955" indent="-276628" algn="l" rtl="0" eaLnBrk="0" fontAlgn="base" hangingPunct="0">
        <a:spcBef>
          <a:spcPts val="562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181238" indent="-271048" algn="l" rtl="0" eaLnBrk="0" fontAlgn="base" hangingPunct="0">
        <a:spcBef>
          <a:spcPts val="492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1462326" indent="-278859" algn="l" rtl="0" eaLnBrk="0" fontAlgn="base" hangingPunct="0">
        <a:spcBef>
          <a:spcPts val="63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1784593" indent="-279960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105820" indent="-279960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2427051" indent="-279960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2748274" indent="-279960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25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53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678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08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134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362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591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817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3732" y="0"/>
            <a:ext cx="80010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1" tIns="35701" rIns="76324" bIns="3570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5919" y="1446616"/>
            <a:ext cx="8001000" cy="541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1" tIns="35701" rIns="76324" bIns="357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108157" y="6545461"/>
            <a:ext cx="261193" cy="2411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64" tIns="32132" rIns="64264" bIns="32132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tx1"/>
                </a:solidFill>
                <a:latin typeface="+mn-lt"/>
                <a:ea typeface="Verdana" charset="0"/>
                <a:cs typeface="Verdana" charset="0"/>
                <a:sym typeface="Verdana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B36121-9CA8-7C4F-A014-7F4E73DDF31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6629" name="Group 1"/>
          <p:cNvGrpSpPr>
            <a:grpSpLocks/>
          </p:cNvGrpSpPr>
          <p:nvPr userDrawn="1"/>
        </p:nvGrpSpPr>
        <p:grpSpPr bwMode="auto">
          <a:xfrm>
            <a:off x="606103" y="1223374"/>
            <a:ext cx="7958584" cy="109389"/>
            <a:chOff x="0" y="0"/>
            <a:chExt cx="7129" cy="98"/>
          </a:xfrm>
        </p:grpSpPr>
        <p:sp>
          <p:nvSpPr>
            <p:cNvPr id="6" name="Rectangle 2"/>
            <p:cNvSpPr>
              <a:spLocks/>
            </p:cNvSpPr>
            <p:nvPr/>
          </p:nvSpPr>
          <p:spPr bwMode="auto">
            <a:xfrm>
              <a:off x="0" y="0"/>
              <a:ext cx="4170" cy="98"/>
            </a:xfrm>
            <a:prstGeom prst="rect">
              <a:avLst/>
            </a:prstGeom>
            <a:solidFill>
              <a:srgbClr val="CC55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>
              <a:off x="0" y="0"/>
              <a:ext cx="7129" cy="0"/>
            </a:xfrm>
            <a:prstGeom prst="line">
              <a:avLst/>
            </a:prstGeom>
            <a:noFill/>
            <a:ln w="9525">
              <a:solidFill>
                <a:srgbClr val="CC550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3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06" r:id="rId1"/>
    <p:sldLayoutId id="2147485907" r:id="rId2"/>
    <p:sldLayoutId id="2147485908" r:id="rId3"/>
    <p:sldLayoutId id="2147485909" r:id="rId4"/>
    <p:sldLayoutId id="2147485910" r:id="rId5"/>
    <p:sldLayoutId id="2147485911" r:id="rId6"/>
    <p:sldLayoutId id="2147485912" r:id="rId7"/>
    <p:sldLayoutId id="2147485913" r:id="rId8"/>
    <p:sldLayoutId id="2147485914" r:id="rId9"/>
    <p:sldLayoutId id="2147485915" r:id="rId10"/>
    <p:sldLayoutId id="2147485916" r:id="rId11"/>
  </p:sldLayoutIdLst>
  <p:transition/>
  <p:hf hdr="0" ftr="0" dt="0"/>
  <p:txStyles>
    <p:titleStyle>
      <a:lvl1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+mj-lt"/>
          <a:ea typeface="+mj-ea"/>
          <a:cs typeface="+mj-cs"/>
          <a:sym typeface="Verdana" charset="0"/>
        </a:defRPr>
      </a:lvl1pPr>
      <a:lvl2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2pPr>
      <a:lvl3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3pPr>
      <a:lvl4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4pPr>
      <a:lvl5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5pPr>
      <a:lvl6pPr marL="325788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6pPr>
      <a:lvl7pPr marL="647115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7pPr>
      <a:lvl8pPr marL="968439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8pPr>
      <a:lvl9pPr marL="1289766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9pPr>
    </p:titleStyle>
    <p:bodyStyle>
      <a:lvl1pPr marL="357045" indent="-329152" algn="l" rtl="0" eaLnBrk="0" fontAlgn="base" hangingPunct="0">
        <a:spcBef>
          <a:spcPts val="70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629297" indent="-305721" algn="l" rtl="0" eaLnBrk="0" fontAlgn="base" hangingPunct="0">
        <a:spcBef>
          <a:spcPts val="63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908236" indent="-276712" algn="l" rtl="0" eaLnBrk="0" fontAlgn="base" hangingPunct="0">
        <a:spcBef>
          <a:spcPts val="562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181602" indent="-271132" algn="l" rtl="0" eaLnBrk="0" fontAlgn="base" hangingPunct="0">
        <a:spcBef>
          <a:spcPts val="492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1462776" indent="-278944" algn="l" rtl="0" eaLnBrk="0" fontAlgn="base" hangingPunct="0">
        <a:spcBef>
          <a:spcPts val="63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1785141" indent="-280045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106467" indent="-280045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2427796" indent="-280045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2749120" indent="-280045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2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5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75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02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628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95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28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607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23728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kumimoji="0" sz="1200" b="0" smtClean="0">
                <a:solidFill>
                  <a:schemeClr val="tx1"/>
                </a:solidFill>
                <a:ea typeface="굴림" pitchFamily="50" charset="-127"/>
              </a:defRPr>
            </a:lvl1pPr>
          </a:lstStyle>
          <a:p>
            <a:pPr fontAlgn="base" latinLnBrk="1">
              <a:spcAft>
                <a:spcPct val="0"/>
              </a:spcAft>
              <a:defRPr/>
            </a:pPr>
            <a:fld id="{D7D4B144-9335-B84D-86FE-D4BD85B27B55}" type="datetime1">
              <a:rPr lang="en-US">
                <a:solidFill>
                  <a:srgbClr val="FFFFFF"/>
                </a:solidFill>
                <a:latin typeface="Arial" charset="0"/>
              </a:rPr>
              <a:pPr fontAlgn="base" latinLnBrk="1">
                <a:spcAft>
                  <a:spcPct val="0"/>
                </a:spcAft>
                <a:defRPr/>
              </a:pPr>
              <a:t>10/10/18</a:t>
            </a:fld>
            <a:endParaRPr lang="en-US" altLang="ko-KR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200" b="0">
                <a:solidFill>
                  <a:schemeClr val="tx1"/>
                </a:solidFill>
              </a:defRPr>
            </a:lvl1pPr>
          </a:lstStyle>
          <a:p>
            <a:pPr fontAlgn="base" latinLnBrk="1">
              <a:spcAft>
                <a:spcPct val="0"/>
              </a:spcAft>
            </a:pPr>
            <a:fld id="{E8BD7F61-A27C-7F41-B703-2867389337BB}" type="slidenum">
              <a:rPr lang="en-US" altLang="ko-KR" smtClean="0">
                <a:solidFill>
                  <a:srgbClr val="FFFFFF"/>
                </a:solidFill>
                <a:latin typeface="Arial" charset="0"/>
              </a:rPr>
              <a:pPr fontAlgn="base" latinLnBrk="1"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20489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22534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fontAlgn="base" latinLnBrk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itchFamily="2" charset="2"/>
                  <a:buChar char="n"/>
                  <a:defRPr/>
                </a:pPr>
                <a:endParaRPr kumimoji="1" lang="en-US" altLang="ko-KR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22535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fontAlgn="base" latinLnBrk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itchFamily="2" charset="2"/>
                  <a:buChar char="n"/>
                  <a:defRPr/>
                </a:pPr>
                <a:endParaRPr kumimoji="1" lang="en-US" altLang="ko-KR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22536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fontAlgn="base" latinLnBrk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itchFamily="2" charset="2"/>
                  <a:buChar char="n"/>
                  <a:defRPr/>
                </a:pPr>
                <a:endParaRPr kumimoji="1" lang="en-US" altLang="ko-KR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22537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fontAlgn="base" latinLnBrk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itchFamily="2" charset="2"/>
                  <a:buChar char="n"/>
                  <a:defRPr/>
                </a:pPr>
                <a:endParaRPr kumimoji="1" lang="en-US" altLang="ko-KR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22538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fontAlgn="base" latinLnBrk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itchFamily="2" charset="2"/>
                  <a:buChar char="n"/>
                  <a:defRPr/>
                </a:pPr>
                <a:endParaRPr kumimoji="1" lang="en-US" altLang="ko-KR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endParaRPr>
              </a:p>
            </p:txBody>
          </p:sp>
        </p:grpSp>
        <p:sp>
          <p:nvSpPr>
            <p:cNvPr id="22539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base" latinLnBrk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70000"/>
                <a:buFont typeface="Wingdings" pitchFamily="2" charset="2"/>
                <a:buChar char="n"/>
                <a:defRPr/>
              </a:pPr>
              <a:endParaRPr kumimoji="1" lang="en-US" altLang="ko-KR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  <p:sp>
          <p:nvSpPr>
            <p:cNvPr id="22540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base" latinLnBrk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70000"/>
                <a:buFont typeface="Wingdings" pitchFamily="2" charset="2"/>
                <a:buChar char="n"/>
                <a:defRPr/>
              </a:pPr>
              <a:endParaRPr kumimoji="1" lang="en-US" altLang="ko-KR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22541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2542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kumimoji="0" sz="1200" b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 latinLnBrk="1">
              <a:spcAft>
                <a:spcPct val="0"/>
              </a:spcAft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2254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8446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468313" y="1484313"/>
            <a:ext cx="5616575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/>
            </a:pPr>
            <a:endParaRPr kumimoji="1" lang="en-U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026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918" r:id="rId1"/>
    <p:sldLayoutId id="2147485919" r:id="rId2"/>
    <p:sldLayoutId id="2147485920" r:id="rId3"/>
    <p:sldLayoutId id="2147485921" r:id="rId4"/>
    <p:sldLayoutId id="2147485922" r:id="rId5"/>
    <p:sldLayoutId id="2147485923" r:id="rId6"/>
    <p:sldLayoutId id="2147485924" r:id="rId7"/>
    <p:sldLayoutId id="2147485925" r:id="rId8"/>
    <p:sldLayoutId id="2147485926" r:id="rId9"/>
    <p:sldLayoutId id="2147485927" r:id="rId10"/>
    <p:sldLayoutId id="2147485928" r:id="rId11"/>
    <p:sldLayoutId id="2147485929" r:id="rId12"/>
  </p:sldLayoutIdLst>
  <p:hf hdr="0" ftr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charset="2"/>
        <a:buChar char="n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n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529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51290D-2423-AD48-A526-DE47DF20B14E}" type="slidenum">
              <a:rPr lang="en-US" altLang="en-US" smtClean="0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ＭＳ Ｐゴシック" charset="-128"/>
            </a:endParaRPr>
          </a:p>
        </p:txBody>
      </p:sp>
      <p:sp>
        <p:nvSpPr>
          <p:cNvPr id="55302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5303" name="Line 1033"/>
          <p:cNvSpPr>
            <a:spLocks noChangeShapeType="1"/>
          </p:cNvSpPr>
          <p:nvPr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4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9" r:id="rId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200">
          <a:solidFill>
            <a:schemeClr val="tx1"/>
          </a:solidFill>
          <a:latin typeface="+mn-lt"/>
          <a:ea typeface="ＭＳ Ｐゴシック" pitchFamily="-107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07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>
          <a:solidFill>
            <a:schemeClr val="tx1"/>
          </a:solidFill>
          <a:latin typeface="+mn-lt"/>
          <a:ea typeface="ＭＳ Ｐゴシック" pitchFamily="-107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pitchFamily="-107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1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0" r:id="rId1"/>
    <p:sldLayoutId id="2147486021" r:id="rId2"/>
    <p:sldLayoutId id="2147486022" r:id="rId3"/>
    <p:sldLayoutId id="2147486023" r:id="rId4"/>
    <p:sldLayoutId id="2147486024" r:id="rId5"/>
    <p:sldLayoutId id="2147486025" r:id="rId6"/>
    <p:sldLayoutId id="2147486026" r:id="rId7"/>
    <p:sldLayoutId id="2147486027" r:id="rId8"/>
    <p:sldLayoutId id="2147486028" r:id="rId9"/>
    <p:sldLayoutId id="2147486029" r:id="rId10"/>
    <p:sldLayoutId id="214748603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27AD35-7459-FB4E-A62A-9F64AB0C556F}" type="slidenum">
              <a:rPr lang="en-US" altLang="en-US" smtClean="0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ＭＳ Ｐゴシック" charset="-128"/>
            </a:endParaRPr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8919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314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4" r:id="rId3"/>
    <p:sldLayoutId id="2147486035" r:id="rId4"/>
    <p:sldLayoutId id="2147486036" r:id="rId5"/>
    <p:sldLayoutId id="2147486037" r:id="rId6"/>
    <p:sldLayoutId id="2147486038" r:id="rId7"/>
    <p:sldLayoutId id="2147486039" r:id="rId8"/>
    <p:sldLayoutId id="2147486040" r:id="rId9"/>
    <p:sldLayoutId id="2147486041" r:id="rId10"/>
    <p:sldLayoutId id="2147486042" r:id="rId11"/>
    <p:sldLayoutId id="214748604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6E18E8-B42B-7548-B471-BFE325E10FF1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45" r:id="rId1"/>
    <p:sldLayoutId id="2147486046" r:id="rId2"/>
    <p:sldLayoutId id="2147486047" r:id="rId3"/>
    <p:sldLayoutId id="2147486048" r:id="rId4"/>
    <p:sldLayoutId id="2147486049" r:id="rId5"/>
    <p:sldLayoutId id="2147486050" r:id="rId6"/>
    <p:sldLayoutId id="2147486051" r:id="rId7"/>
    <p:sldLayoutId id="2147486052" r:id="rId8"/>
    <p:sldLayoutId id="2147486053" r:id="rId9"/>
    <p:sldLayoutId id="2147486054" r:id="rId10"/>
    <p:sldLayoutId id="2147486055" r:id="rId11"/>
    <p:sldLayoutId id="214748605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E1B0C4-01FB-5640-9696-6B7942C10EA0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40966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7" name="Line 1033"/>
          <p:cNvSpPr>
            <a:spLocks noChangeShapeType="1"/>
          </p:cNvSpPr>
          <p:nvPr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25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7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7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7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7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D8553D-F350-6E4C-8D6D-016E350A2257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9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1" r:id="rId1"/>
    <p:sldLayoutId id="2147486062" r:id="rId2"/>
    <p:sldLayoutId id="2147486063" r:id="rId3"/>
    <p:sldLayoutId id="2147486064" r:id="rId4"/>
    <p:sldLayoutId id="2147486065" r:id="rId5"/>
    <p:sldLayoutId id="2147486066" r:id="rId6"/>
    <p:sldLayoutId id="2147486067" r:id="rId7"/>
    <p:sldLayoutId id="2147486068" r:id="rId8"/>
    <p:sldLayoutId id="2147486069" r:id="rId9"/>
    <p:sldLayoutId id="2147486070" r:id="rId10"/>
    <p:sldLayoutId id="2147486071" r:id="rId11"/>
    <p:sldLayoutId id="214748607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14C129-938D-334D-9E00-C7F3E333496D}" type="slidenum">
              <a:rPr lang="en-US" smtClean="0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7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  <p:sldLayoutId id="2147486078" r:id="rId5"/>
    <p:sldLayoutId id="2147486079" r:id="rId6"/>
    <p:sldLayoutId id="2147486080" r:id="rId7"/>
    <p:sldLayoutId id="2147486081" r:id="rId8"/>
    <p:sldLayoutId id="2147486082" r:id="rId9"/>
    <p:sldLayoutId id="2147486083" r:id="rId10"/>
    <p:sldLayoutId id="2147486084" r:id="rId11"/>
    <p:sldLayoutId id="214748608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D43166-16DD-E144-BC83-E1177273A6FE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3078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07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080" name="Picture 7" descr="safari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57938"/>
            <a:ext cx="13477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58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5" r:id="rId1"/>
    <p:sldLayoutId id="2147486126" r:id="rId2"/>
    <p:sldLayoutId id="2147486127" r:id="rId3"/>
    <p:sldLayoutId id="2147486128" r:id="rId4"/>
    <p:sldLayoutId id="2147486129" r:id="rId5"/>
    <p:sldLayoutId id="2147486130" r:id="rId6"/>
    <p:sldLayoutId id="2147486131" r:id="rId7"/>
    <p:sldLayoutId id="2147486132" r:id="rId8"/>
    <p:sldLayoutId id="2147486133" r:id="rId9"/>
    <p:sldLayoutId id="2147486134" r:id="rId10"/>
    <p:sldLayoutId id="21474861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6357958"/>
            <a:ext cx="1347679" cy="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37" r:id="rId1"/>
    <p:sldLayoutId id="2147486138" r:id="rId2"/>
    <p:sldLayoutId id="2147486139" r:id="rId3"/>
    <p:sldLayoutId id="2147486140" r:id="rId4"/>
    <p:sldLayoutId id="2147486141" r:id="rId5"/>
    <p:sldLayoutId id="2147486142" r:id="rId6"/>
    <p:sldLayoutId id="2147486143" r:id="rId7"/>
    <p:sldLayoutId id="2147486144" r:id="rId8"/>
    <p:sldLayoutId id="2147486145" r:id="rId9"/>
    <p:sldLayoutId id="2147486146" r:id="rId10"/>
    <p:sldLayoutId id="21474861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29" r:id="rId1"/>
    <p:sldLayoutId id="2147486230" r:id="rId2"/>
    <p:sldLayoutId id="2147486231" r:id="rId3"/>
    <p:sldLayoutId id="2147486232" r:id="rId4"/>
    <p:sldLayoutId id="2147486233" r:id="rId5"/>
    <p:sldLayoutId id="2147486234" r:id="rId6"/>
    <p:sldLayoutId id="2147486235" r:id="rId7"/>
    <p:sldLayoutId id="2147486236" r:id="rId8"/>
    <p:sldLayoutId id="2147486237" r:id="rId9"/>
    <p:sldLayoutId id="2147486238" r:id="rId10"/>
    <p:sldLayoutId id="214748623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76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3DEDE25D-5469-784D-8CAF-5A810000D111}" type="datetimeFigureOut">
              <a:rPr lang="en-US">
                <a:ea typeface="ＭＳ Ｐゴシック" charset="0"/>
                <a:cs typeface="ＭＳ Ｐゴシック" charset="0"/>
              </a:rPr>
              <a:pPr>
                <a:defRPr/>
              </a:pPr>
              <a:t>10/10/18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 alt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15B16B65-753E-8141-ABEE-18F120012AA0}" type="slidenum">
              <a:rPr lang="en-US" altLang="en-US">
                <a:ea typeface="ＭＳ Ｐゴシック" charset="0"/>
                <a:cs typeface="ＭＳ Ｐゴシック" charset="0"/>
              </a:rPr>
              <a:pPr>
                <a:defRPr/>
              </a:pPr>
              <a:t>‹#›</a:t>
            </a:fld>
            <a:endParaRPr lang="en-US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9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41" r:id="rId1"/>
    <p:sldLayoutId id="2147486242" r:id="rId2"/>
    <p:sldLayoutId id="2147486243" r:id="rId3"/>
    <p:sldLayoutId id="2147486244" r:id="rId4"/>
    <p:sldLayoutId id="2147486245" r:id="rId5"/>
    <p:sldLayoutId id="2147486246" r:id="rId6"/>
    <p:sldLayoutId id="2147486247" r:id="rId7"/>
    <p:sldLayoutId id="2147486248" r:id="rId8"/>
    <p:sldLayoutId id="2147486249" r:id="rId9"/>
    <p:sldLayoutId id="2147486250" r:id="rId10"/>
    <p:sldLayoutId id="214748625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11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0F0D56-D805-594B-9B25-3670ECE53F65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22119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119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1029"/>
          <p:cNvSpPr txBox="1">
            <a:spLocks noChangeArrowheads="1"/>
          </p:cNvSpPr>
          <p:nvPr userDrawn="1"/>
        </p:nvSpPr>
        <p:spPr bwMode="auto">
          <a:xfrm>
            <a:off x="1524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l">
              <a:defRPr sz="1200" dirty="0" smtClean="0"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ea typeface="Arial" pitchFamily="-106" charset="0"/>
                <a:cs typeface="Arial" pitchFamily="-106" charset="0"/>
              </a:rPr>
              <a:t>© Onur Mutlu, 2009, 2010</a:t>
            </a:r>
          </a:p>
        </p:txBody>
      </p:sp>
    </p:spTree>
    <p:extLst>
      <p:ext uri="{BB962C8B-B14F-4D97-AF65-F5344CB8AC3E}">
        <p14:creationId xmlns:p14="http://schemas.microsoft.com/office/powerpoint/2010/main" val="173963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53" r:id="rId1"/>
    <p:sldLayoutId id="2147486254" r:id="rId2"/>
    <p:sldLayoutId id="2147486255" r:id="rId3"/>
    <p:sldLayoutId id="2147486256" r:id="rId4"/>
    <p:sldLayoutId id="2147486257" r:id="rId5"/>
    <p:sldLayoutId id="2147486258" r:id="rId6"/>
    <p:sldLayoutId id="2147486259" r:id="rId7"/>
    <p:sldLayoutId id="2147486260" r:id="rId8"/>
    <p:sldLayoutId id="2147486261" r:id="rId9"/>
    <p:sldLayoutId id="2147486262" r:id="rId10"/>
    <p:sldLayoutId id="2147486263" r:id="rId11"/>
    <p:sldLayoutId id="2147486264" r:id="rId12"/>
    <p:sldLayoutId id="2147486265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220972" y="114509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$</a:t>
            </a: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1143000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488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3352800" y="6381750"/>
            <a:ext cx="3581400" cy="476250"/>
          </a:xfrm>
          <a:prstGeom prst="rect">
            <a:avLst/>
          </a:prstGeom>
        </p:spPr>
        <p:txBody>
          <a:bodyPr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E7DEC9">
                    <a:shade val="50000"/>
                    <a:satMod val="200000"/>
                  </a:srgbClr>
                </a:solidFill>
                <a:effectLst/>
                <a:latin typeface="Gill Sans M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19050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34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70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9pPr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charset="0"/>
        <a:buChar char="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charset="0"/>
        <a:buChar char="◦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charset="0"/>
        <a:buChar char="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charset="0"/>
        <a:buChar char="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charset="0"/>
        <a:buChar char="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0051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005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323232"/>
                </a:solidFill>
                <a:latin typeface="Perpetua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2DA0F9-154E-B340-8214-879C742526C4}" type="datetime1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10/10/18</a:t>
            </a:fld>
            <a:endParaRPr lang="en-US">
              <a:ea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323232"/>
                </a:solidFill>
                <a:latin typeface="Perpetu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0055" name="Line 1033"/>
          <p:cNvSpPr>
            <a:spLocks noChangeShapeType="1"/>
          </p:cNvSpPr>
          <p:nvPr/>
        </p:nvSpPr>
        <p:spPr bwMode="auto">
          <a:xfrm>
            <a:off x="914400" y="1371600"/>
            <a:ext cx="77724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5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72" r:id="rId1"/>
    <p:sldLayoutId id="2147486273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" charset="0"/>
        <a:buChar char="§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6C0AA"/>
        </a:buClr>
        <a:buSzPct val="85000"/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1B587C"/>
        </a:buClr>
        <a:buSzPct val="80000"/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1B587C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7">
            <a:lum bright="-8000"/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2" r:id="rId12"/>
    <p:sldLayoutId id="2147483923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048B6-75C2-4B3C-A1E9-A765E362A827}" type="datetimeFigureOut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charset="0"/>
                <a:cs typeface="ＭＳ Ｐゴシック" charset="0"/>
              </a:rPr>
              <a:pPr/>
              <a:t>10/10/18</a:t>
            </a:fld>
            <a:endParaRPr lang="en-US">
              <a:solidFill>
                <a:prstClr val="black">
                  <a:tint val="75000"/>
                </a:prstClr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0BD0-49BF-48FC-8114-37C1D4F5AB3D}" type="slidenum">
              <a:rPr lang="en-US" altLang="en-US" smtClean="0">
                <a:solidFill>
                  <a:prstClr val="black">
                    <a:tint val="75000"/>
                  </a:prstClr>
                </a:solidFill>
                <a:ea typeface="ＭＳ Ｐゴシック" charset="0"/>
                <a:cs typeface="ＭＳ Ｐゴシック" charset="0"/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2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75" r:id="rId1"/>
    <p:sldLayoutId id="2147486276" r:id="rId2"/>
    <p:sldLayoutId id="2147486277" r:id="rId3"/>
    <p:sldLayoutId id="2147486278" r:id="rId4"/>
    <p:sldLayoutId id="2147486279" r:id="rId5"/>
    <p:sldLayoutId id="2147486280" r:id="rId6"/>
    <p:sldLayoutId id="2147486281" r:id="rId7"/>
    <p:sldLayoutId id="2147486282" r:id="rId8"/>
    <p:sldLayoutId id="2147486283" r:id="rId9"/>
    <p:sldLayoutId id="2147486284" r:id="rId10"/>
    <p:sldLayoutId id="214748628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318FB5-AD2A-8345-B97D-C93518BB395C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8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87" r:id="rId1"/>
    <p:sldLayoutId id="2147486288" r:id="rId2"/>
    <p:sldLayoutId id="2147486289" r:id="rId3"/>
    <p:sldLayoutId id="2147486290" r:id="rId4"/>
    <p:sldLayoutId id="2147486291" r:id="rId5"/>
    <p:sldLayoutId id="2147486292" r:id="rId6"/>
    <p:sldLayoutId id="2147486293" r:id="rId7"/>
    <p:sldLayoutId id="2147486294" r:id="rId8"/>
    <p:sldLayoutId id="2147486295" r:id="rId9"/>
    <p:sldLayoutId id="2147486296" r:id="rId10"/>
    <p:sldLayoutId id="2147486297" r:id="rId11"/>
    <p:sldLayoutId id="214748629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3123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24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323232"/>
                </a:solidFill>
                <a:latin typeface="Perpetua"/>
                <a:ea typeface="+mn-ea"/>
                <a:cs typeface="+mn-cs"/>
              </a:defRPr>
            </a:lvl1pPr>
          </a:lstStyle>
          <a:p>
            <a:pPr>
              <a:defRPr/>
            </a:pPr>
            <a:fld id="{7222BC44-393E-AA4A-BBB2-926B292841F7}" type="datetime1">
              <a:rPr lang="en-US"/>
              <a:pPr>
                <a:defRPr/>
              </a:pPr>
              <a:t>10/10/18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323232"/>
                </a:solidFill>
                <a:latin typeface="Perpetu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7" name="Line 1033"/>
          <p:cNvSpPr>
            <a:spLocks noChangeShapeType="1"/>
          </p:cNvSpPr>
          <p:nvPr/>
        </p:nvSpPr>
        <p:spPr bwMode="auto">
          <a:xfrm>
            <a:off x="914400" y="1371600"/>
            <a:ext cx="77724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67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00" r:id="rId1"/>
    <p:sldLayoutId id="2147486301" r:id="rId2"/>
    <p:sldLayoutId id="2147486302" r:id="rId3"/>
    <p:sldLayoutId id="2147486303" r:id="rId4"/>
    <p:sldLayoutId id="2147486304" r:id="rId5"/>
    <p:sldLayoutId id="2147486305" r:id="rId6"/>
    <p:sldLayoutId id="2147486306" r:id="rId7"/>
    <p:sldLayoutId id="2147486307" r:id="rId8"/>
    <p:sldLayoutId id="2147486308" r:id="rId9"/>
    <p:sldLayoutId id="2147486309" r:id="rId10"/>
    <p:sldLayoutId id="214748631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" charset="0"/>
        <a:buChar char="§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6C0AA"/>
        </a:buClr>
        <a:buSzPct val="85000"/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1B587C"/>
        </a:buClr>
        <a:buSzPct val="80000"/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1B587C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2588"/>
            <a:ext cx="7923213" cy="10652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541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0813" cy="4459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228600" y="6553200"/>
            <a:ext cx="1903413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i="1" baseline="0">
                <a:solidFill>
                  <a:srgbClr val="CC6600"/>
                </a:solidFill>
                <a:latin typeface="Arial"/>
                <a:ea typeface="+mn-ea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553200"/>
            <a:ext cx="2894013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baseline="0">
                <a:solidFill>
                  <a:srgbClr val="CC6600"/>
                </a:solidFill>
                <a:latin typeface="Arial"/>
                <a:ea typeface="+mn-ea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HPCA '09</a:t>
            </a:r>
          </a:p>
        </p:txBody>
      </p:sp>
      <p:sp>
        <p:nvSpPr>
          <p:cNvPr id="145414" name="Line 5"/>
          <p:cNvSpPr>
            <a:spLocks noChangeShapeType="1"/>
          </p:cNvSpPr>
          <p:nvPr/>
        </p:nvSpPr>
        <p:spPr bwMode="auto">
          <a:xfrm>
            <a:off x="533400" y="1371600"/>
            <a:ext cx="8077200" cy="1588"/>
          </a:xfrm>
          <a:prstGeom prst="line">
            <a:avLst/>
          </a:prstGeom>
          <a:noFill/>
          <a:ln w="7632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6934200" y="6553200"/>
            <a:ext cx="1903413" cy="227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 smtClean="0">
                <a:solidFill>
                  <a:srgbClr val="CC6600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34F7D9-C3A4-5046-85C5-82B8DB09E0FF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74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12" r:id="rId1"/>
    <p:sldLayoutId id="2147486313" r:id="rId2"/>
    <p:sldLayoutId id="2147486314" r:id="rId3"/>
    <p:sldLayoutId id="2147486315" r:id="rId4"/>
    <p:sldLayoutId id="2147486316" r:id="rId5"/>
    <p:sldLayoutId id="2147486317" r:id="rId6"/>
    <p:sldLayoutId id="2147486318" r:id="rId7"/>
    <p:sldLayoutId id="2147486319" r:id="rId8"/>
    <p:sldLayoutId id="2147486320" r:id="rId9"/>
    <p:sldLayoutId id="2147486321" r:id="rId10"/>
    <p:sldLayoutId id="2147486322" r:id="rId11"/>
    <p:sldLayoutId id="2147486323" r:id="rId12"/>
    <p:sldLayoutId id="2147486324" r:id="rId13"/>
  </p:sldLayoutIdLst>
  <p:hf hdr="0"/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CC6600"/>
          </a:solidFill>
          <a:latin typeface="Garamond" pitchFamily="18" charset="0"/>
          <a:ea typeface="ＭＳ Ｐゴシック" charset="0"/>
          <a:cs typeface="+mj-cs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CC6600"/>
          </a:solidFill>
          <a:latin typeface="Garamond" charset="0"/>
          <a:ea typeface="ＭＳ Ｐゴシック" charset="0"/>
          <a:cs typeface="Lucida Sans Unicode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CC6600"/>
          </a:solidFill>
          <a:latin typeface="Garamond" charset="0"/>
          <a:ea typeface="ＭＳ Ｐゴシック" charset="0"/>
          <a:cs typeface="Lucida Sans Unicode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CC6600"/>
          </a:solidFill>
          <a:latin typeface="Garamond" charset="0"/>
          <a:ea typeface="ＭＳ Ｐゴシック" charset="0"/>
          <a:cs typeface="Lucida Sans Unicode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CC6600"/>
          </a:solidFill>
          <a:latin typeface="Garamond" charset="0"/>
          <a:ea typeface="ＭＳ Ｐゴシック" charset="0"/>
          <a:cs typeface="Lucida Sans Unicode" charset="0"/>
        </a:defRPr>
      </a:lvl5pPr>
      <a:lvl6pPr marL="1536700" indent="-2159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200">
          <a:solidFill>
            <a:srgbClr val="000000"/>
          </a:solidFill>
          <a:latin typeface="Arial" charset="0"/>
          <a:cs typeface="Lucida Sans Unicode" charset="0"/>
        </a:defRPr>
      </a:lvl6pPr>
      <a:lvl7pPr marL="1993900" indent="-2159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200">
          <a:solidFill>
            <a:srgbClr val="000000"/>
          </a:solidFill>
          <a:latin typeface="Arial" charset="0"/>
          <a:cs typeface="Lucida Sans Unicode" charset="0"/>
        </a:defRPr>
      </a:lvl7pPr>
      <a:lvl8pPr marL="2451100" indent="-2159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200">
          <a:solidFill>
            <a:srgbClr val="000000"/>
          </a:solidFill>
          <a:latin typeface="Arial" charset="0"/>
          <a:cs typeface="Lucida Sans Unicode" charset="0"/>
        </a:defRPr>
      </a:lvl8pPr>
      <a:lvl9pPr marL="2908300" indent="-2159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200">
          <a:solidFill>
            <a:srgbClr val="000000"/>
          </a:solidFill>
          <a:latin typeface="Arial" charset="0"/>
          <a:cs typeface="Lucida Sans Unicode" charset="0"/>
        </a:defRPr>
      </a:lvl9pPr>
    </p:titleStyle>
    <p:bodyStyle>
      <a:lvl1pPr marL="341313" indent="-341313" algn="l" defTabSz="457200" rtl="0" eaLnBrk="0" fontAlgn="base" hangingPunct="0">
        <a:lnSpc>
          <a:spcPct val="93000"/>
        </a:lnSpc>
        <a:spcBef>
          <a:spcPts val="700"/>
        </a:spcBef>
        <a:spcAft>
          <a:spcPct val="0"/>
        </a:spcAft>
        <a:buClr>
          <a:srgbClr val="CC6600"/>
        </a:buClr>
        <a:buSzPct val="75000"/>
        <a:buFont typeface="Wingdings" charset="0"/>
        <a:buChar char=""/>
        <a:defRPr sz="2800">
          <a:solidFill>
            <a:srgbClr val="000000"/>
          </a:solidFill>
          <a:latin typeface="Verdana" pitchFamily="34" charset="0"/>
          <a:ea typeface="ＭＳ Ｐゴシック" charset="0"/>
          <a:cs typeface="+mn-cs"/>
        </a:defRPr>
      </a:lvl1pPr>
      <a:lvl2pPr marL="741363" indent="-284163" algn="l" defTabSz="457200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CC6600"/>
        </a:buClr>
        <a:buSzPct val="75000"/>
        <a:buFont typeface="Wingdings" charset="0"/>
        <a:buChar char=""/>
        <a:defRPr sz="2400">
          <a:solidFill>
            <a:srgbClr val="000000"/>
          </a:solidFill>
          <a:latin typeface="Verdana" pitchFamily="34" charset="0"/>
          <a:ea typeface="Lucida Sans Unicode" charset="0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CC6600"/>
        </a:buClr>
        <a:buSzPct val="65000"/>
        <a:buFont typeface="Wingdings" charset="0"/>
        <a:buChar char="p"/>
        <a:defRPr sz="2000">
          <a:solidFill>
            <a:srgbClr val="000000"/>
          </a:solidFill>
          <a:latin typeface="Verdana" pitchFamily="34" charset="0"/>
          <a:ea typeface="Lucida Sans Unicode" charset="0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>
          <a:solidFill>
            <a:srgbClr val="000000"/>
          </a:solidFill>
          <a:latin typeface="Verdana" pitchFamily="34" charset="0"/>
          <a:ea typeface="Lucida Sans Unicode" charset="0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CC6600"/>
        </a:buClr>
        <a:buSzPct val="80000"/>
        <a:buFont typeface="Wingdings" charset="0"/>
        <a:buChar char="§"/>
        <a:defRPr sz="2000">
          <a:solidFill>
            <a:srgbClr val="000000"/>
          </a:solidFill>
          <a:latin typeface="+mn-lt"/>
          <a:ea typeface="Lucida Sans Unicode" charset="0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628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prstClr val="black">
                    <a:tint val="95000"/>
                  </a:prstClr>
                </a:solidFill>
                <a:latin typeface="Corbel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12/15/2009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prstClr val="black">
                    <a:tint val="95000"/>
                  </a:prstClr>
                </a:solidFill>
                <a:latin typeface="Corbel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prstClr val="black">
                    <a:tint val="95000"/>
                  </a:prstClr>
                </a:solidFill>
                <a:latin typeface="Corbel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941DB3EA-77FB-7D4C-98A7-9EF5242856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26" r:id="rId1"/>
    <p:sldLayoutId id="2147486327" r:id="rId2"/>
    <p:sldLayoutId id="2147486328" r:id="rId3"/>
    <p:sldLayoutId id="2147486329" r:id="rId4"/>
    <p:sldLayoutId id="2147486330" r:id="rId5"/>
    <p:sldLayoutId id="2147486331" r:id="rId6"/>
    <p:sldLayoutId id="2147486332" r:id="rId7"/>
    <p:sldLayoutId id="2147486333" r:id="rId8"/>
    <p:sldLayoutId id="2147486334" r:id="rId9"/>
    <p:sldLayoutId id="2147486335" r:id="rId10"/>
    <p:sldLayoutId id="2147486336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9pPr>
      <a:extLst/>
    </p:titleStyle>
    <p:bodyStyle>
      <a:lvl1pPr marL="438150" indent="-319088" algn="l" rtl="0" fontAlgn="base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charset="0"/>
        <a:buChar char="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30250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charset="0"/>
        <a:buChar char="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995363" indent="-228600" algn="l" rtl="0" fontAlgn="base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16025" indent="-182563" algn="l" rtl="0" fontAlgn="base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25575" indent="-182563" algn="l" rtl="0" fontAlgn="base">
        <a:spcBef>
          <a:spcPct val="20000"/>
        </a:spcBef>
        <a:spcAft>
          <a:spcPct val="0"/>
        </a:spcAft>
        <a:buClr>
          <a:srgbClr val="E88651"/>
        </a:buClr>
        <a:buFont typeface="Wingdings 3" charset="0"/>
        <a:buChar char=""/>
        <a:defRPr lang="en-US"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259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5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38" r:id="rId1"/>
    <p:sldLayoutId id="2147486339" r:id="rId2"/>
    <p:sldLayoutId id="2147486340" r:id="rId3"/>
    <p:sldLayoutId id="2147486341" r:id="rId4"/>
    <p:sldLayoutId id="2147486342" r:id="rId5"/>
    <p:sldLayoutId id="2147486343" r:id="rId6"/>
    <p:sldLayoutId id="2147486344" r:id="rId7"/>
    <p:sldLayoutId id="2147486345" r:id="rId8"/>
    <p:sldLayoutId id="2147486346" r:id="rId9"/>
    <p:sldLayoutId id="2147486347" r:id="rId10"/>
    <p:sldLayoutId id="21474863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mailto:omutlu@gmail.com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5.xml"/><Relationship Id="rId6" Type="http://schemas.openxmlformats.org/officeDocument/2006/relationships/image" Target="../media/image15.wmf"/><Relationship Id="rId5" Type="http://schemas.openxmlformats.org/officeDocument/2006/relationships/image" Target="../media/image8.png"/><Relationship Id="rId4" Type="http://schemas.openxmlformats.org/officeDocument/2006/relationships/hyperlink" Target="https://people.inf.ethz.ch/omutl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8.xml"/><Relationship Id="rId4" Type="http://schemas.openxmlformats.org/officeDocument/2006/relationships/chart" Target="../charts/char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9.xml"/><Relationship Id="rId6" Type="http://schemas.openxmlformats.org/officeDocument/2006/relationships/image" Target="../media/image55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00.xml"/><Relationship Id="rId5" Type="http://schemas.openxmlformats.org/officeDocument/2006/relationships/image" Target="../media/image55.png"/><Relationship Id="rId4" Type="http://schemas.openxmlformats.org/officeDocument/2006/relationships/chart" Target="../charts/char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users.ece.cmu.edu/~omutlu/pub/bless_isca09.pdf" TargetMode="External"/><Relationship Id="rId1" Type="http://schemas.openxmlformats.org/officeDocument/2006/relationships/slideLayout" Target="../slideLayouts/slideLayout52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er.com/engineering/circuits+&amp;+systems/book/978-1-4614-8273-4" TargetMode="External"/><Relationship Id="rId2" Type="http://schemas.openxmlformats.org/officeDocument/2006/relationships/hyperlink" Target="https://people.inf.ethz.ch/omutlu/pub/bufferless-and-minimally-buffered-deflection-routing_springer14.pdf" TargetMode="External"/><Relationship Id="rId1" Type="http://schemas.openxmlformats.org/officeDocument/2006/relationships/slideLayout" Target="../slideLayouts/slideLayout52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hpca17.ac.upc.edu/web/" TargetMode="External"/><Relationship Id="rId7" Type="http://schemas.openxmlformats.org/officeDocument/2006/relationships/image" Target="../media/image57.tiff"/><Relationship Id="rId2" Type="http://schemas.openxmlformats.org/officeDocument/2006/relationships/hyperlink" Target="https://people.inf.ethz.ch/omutlu/pub/chipper_hpca11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hyperlink" Target="http://www.ece.cmu.edu/~safari/tr.html" TargetMode="External"/><Relationship Id="rId5" Type="http://schemas.openxmlformats.org/officeDocument/2006/relationships/hyperlink" Target="https://people.inf.ethz.ch/omutlu/pub/chipper-TR-SAFARI-2010-001.pdf" TargetMode="External"/><Relationship Id="rId4" Type="http://schemas.openxmlformats.org/officeDocument/2006/relationships/hyperlink" Target="https://people.inf.ethz.ch/omutlu/pub/fallin_hpca11_talk.pptx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://users.ece.cmu.edu/~omutlu/pub/fallin_hpca11_talk.pptx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3.xml"/><Relationship Id="rId6" Type="http://schemas.openxmlformats.org/officeDocument/2006/relationships/hyperlink" Target="http://hpca17.ac.upc.edu/web/" TargetMode="External"/><Relationship Id="rId5" Type="http://schemas.openxmlformats.org/officeDocument/2006/relationships/hyperlink" Target="http://users.ece.cmu.edu/~omutlu/pub/chipper_hpca11.pdf" TargetMode="External"/><Relationship Id="rId4" Type="http://schemas.openxmlformats.org/officeDocument/2006/relationships/image" Target="../media/image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4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4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4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5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5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5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5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5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5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5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4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4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4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4.xml"/><Relationship Id="rId4" Type="http://schemas.openxmlformats.org/officeDocument/2006/relationships/chart" Target="../charts/chart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4.xml"/><Relationship Id="rId4" Type="http://schemas.openxmlformats.org/officeDocument/2006/relationships/chart" Target="../charts/chart1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44.xml"/><Relationship Id="rId4" Type="http://schemas.openxmlformats.org/officeDocument/2006/relationships/chart" Target="../charts/char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://hpca17.ac.upc.edu/web/" TargetMode="External"/><Relationship Id="rId7" Type="http://schemas.openxmlformats.org/officeDocument/2006/relationships/image" Target="../media/image57.tiff"/><Relationship Id="rId2" Type="http://schemas.openxmlformats.org/officeDocument/2006/relationships/hyperlink" Target="https://people.inf.ethz.ch/omutlu/pub/chipper_hpca11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hyperlink" Target="http://www.ece.cmu.edu/~safari/tr.html" TargetMode="External"/><Relationship Id="rId5" Type="http://schemas.openxmlformats.org/officeDocument/2006/relationships/hyperlink" Target="https://people.inf.ethz.ch/omutlu/pub/chipper-TR-SAFARI-2010-001.pdf" TargetMode="External"/><Relationship Id="rId4" Type="http://schemas.openxmlformats.org/officeDocument/2006/relationships/hyperlink" Target="https://people.inf.ethz.ch/omutlu/pub/fallin_hpca11_talk.pptx" TargetMode="Externa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imm.dtu.dk/projects/nocs_2012/nocs/Home.html" TargetMode="External"/><Relationship Id="rId2" Type="http://schemas.openxmlformats.org/officeDocument/2006/relationships/hyperlink" Target="https://people.inf.ethz.ch/omutlu/pub/minimally-buffered-deflection-router_nocs12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image" Target="../media/image58.tiff"/><Relationship Id="rId5" Type="http://schemas.openxmlformats.org/officeDocument/2006/relationships/hyperlink" Target="https://people.inf.ethz.ch/omutlu/pub/fallin_nocs12_talk.pdf" TargetMode="External"/><Relationship Id="rId4" Type="http://schemas.openxmlformats.org/officeDocument/2006/relationships/hyperlink" Target="https://people.inf.ethz.ch/omutlu/pub/fallin_nocs12_talk.pptx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://users.ece.cmu.edu/~omutlu/pub/hierarchical-rings-with-deflection_sbacpad14.pdf" TargetMode="External"/><Relationship Id="rId1" Type="http://schemas.openxmlformats.org/officeDocument/2006/relationships/slideLayout" Target="../slideLayouts/slideLayout51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602.06005.pdf" TargetMode="External"/><Relationship Id="rId2" Type="http://schemas.openxmlformats.org/officeDocument/2006/relationships/hyperlink" Target="http://dx.doi.org/10.1016/j.parco.2016.01.009" TargetMode="External"/><Relationship Id="rId1" Type="http://schemas.openxmlformats.org/officeDocument/2006/relationships/slideLayout" Target="../slideLayouts/slideLayout517.xml"/><Relationship Id="rId4" Type="http://schemas.openxmlformats.org/officeDocument/2006/relationships/image" Target="../media/image59.tif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er.com/engineering/circuits+&amp;+systems/book/978-1-4614-8273-4" TargetMode="External"/><Relationship Id="rId2" Type="http://schemas.openxmlformats.org/officeDocument/2006/relationships/hyperlink" Target="https://people.inf.ethz.ch/omutlu/pub/bufferless-and-minimally-buffered-deflection-routing_springer14.pdf" TargetMode="External"/><Relationship Id="rId1" Type="http://schemas.openxmlformats.org/officeDocument/2006/relationships/slideLayout" Target="../slideLayouts/slideLayout520.xml"/><Relationship Id="rId4" Type="http://schemas.openxmlformats.org/officeDocument/2006/relationships/image" Target="../media/image60.tif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hyperlink" Target="http://users.ece.cmu.edu/~omutlu/pub/nychis_hotnets10_talk.key" TargetMode="External"/><Relationship Id="rId3" Type="http://schemas.openxmlformats.org/officeDocument/2006/relationships/hyperlink" Target="http://conferences.sigcomm.org/sigcomm/2012/" TargetMode="External"/><Relationship Id="rId7" Type="http://schemas.openxmlformats.org/officeDocument/2006/relationships/hyperlink" Target="http://users.ece.cmu.edu/~omutlu/pub/nychis_hotnets10_talk.ppt" TargetMode="External"/><Relationship Id="rId2" Type="http://schemas.openxmlformats.org/officeDocument/2006/relationships/hyperlink" Target="http://users.ece.cmu.edu/~omutlu/pub/onchip-network-congestion-scalability_sigcomm2012.pdf" TargetMode="External"/><Relationship Id="rId1" Type="http://schemas.openxmlformats.org/officeDocument/2006/relationships/slideLayout" Target="../slideLayouts/slideLayout544.xml"/><Relationship Id="rId6" Type="http://schemas.openxmlformats.org/officeDocument/2006/relationships/hyperlink" Target="http://conferences.sigcomm.org/hotnets/2010/" TargetMode="External"/><Relationship Id="rId5" Type="http://schemas.openxmlformats.org/officeDocument/2006/relationships/hyperlink" Target="http://users.ece.cmu.edu/~omutlu/pub/noc-congestion_hotnets10.pdf" TargetMode="External"/><Relationship Id="rId4" Type="http://schemas.openxmlformats.org/officeDocument/2006/relationships/hyperlink" Target="http://users.ece.cmu.edu/~omutlu/pub/nychis_sigcomm12_talk.pptx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conferences.sigcomm.org/sigcomm/2012/" TargetMode="External"/><Relationship Id="rId2" Type="http://schemas.openxmlformats.org/officeDocument/2006/relationships/hyperlink" Target="https://people.inf.ethz.ch/omutlu/pub/onchip-network-congestion-scalability_sigcomm2012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48.tiff"/><Relationship Id="rId4" Type="http://schemas.openxmlformats.org/officeDocument/2006/relationships/hyperlink" Target="https://people.inf.ethz.ch/omutlu/pub/nychis_sigcomm12_talk.pptx" TargetMode="Externa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users.ece.cmu.edu/~omutlu/pub/hetero-adaptive-source-throttling_sbacpad12.pdf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03.xml"/><Relationship Id="rId6" Type="http://schemas.openxmlformats.org/officeDocument/2006/relationships/hyperlink" Target="http://users.ece.cmu.edu/~omutlu/pub/chang_sbacpad12_talk.pdf" TargetMode="External"/><Relationship Id="rId5" Type="http://schemas.openxmlformats.org/officeDocument/2006/relationships/hyperlink" Target="http://users.ece.cmu.edu/~omutlu/pub/chang_sbacpad12_talk.pptx" TargetMode="External"/><Relationship Id="rId4" Type="http://schemas.openxmlformats.org/officeDocument/2006/relationships/hyperlink" Target="http://www.sbc.org.br/sbac/2012/" TargetMode="Externa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0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c.org.br/sbac/2012/" TargetMode="External"/><Relationship Id="rId2" Type="http://schemas.openxmlformats.org/officeDocument/2006/relationships/hyperlink" Target="http://users.ece.cmu.edu/~omutlu/pub/hetero-adaptive-source-throttling_sbacpad12.pdf" TargetMode="External"/><Relationship Id="rId1" Type="http://schemas.openxmlformats.org/officeDocument/2006/relationships/slideLayout" Target="../slideLayouts/slideLayout662.xml"/><Relationship Id="rId6" Type="http://schemas.openxmlformats.org/officeDocument/2006/relationships/image" Target="../media/image62.png"/><Relationship Id="rId5" Type="http://schemas.openxmlformats.org/officeDocument/2006/relationships/hyperlink" Target="http://users.ece.cmu.edu/~omutlu/pub/chang_sbacpad12_talk.pdf" TargetMode="External"/><Relationship Id="rId4" Type="http://schemas.openxmlformats.org/officeDocument/2006/relationships/hyperlink" Target="http://users.ece.cmu.edu/~omutlu/pub/chang_sbacpad12_talk.pptx" TargetMode="Externa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1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0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0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0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0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0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0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0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51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0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0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0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users.ece.cmu.edu/~omutlu/pub/app-aware-noc_micro09.pdf" TargetMode="External"/><Relationship Id="rId1" Type="http://schemas.openxmlformats.org/officeDocument/2006/relationships/slideLayout" Target="../slideLayouts/slideLayout52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0.inria.fr/" TargetMode="External"/><Relationship Id="rId2" Type="http://schemas.openxmlformats.org/officeDocument/2006/relationships/hyperlink" Target="https://people.inf.ethz.ch/omutlu/pub/aergia_isca10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4.tiff"/><Relationship Id="rId4" Type="http://schemas.openxmlformats.org/officeDocument/2006/relationships/hyperlink" Target="https://people.inf.ethz.ch/omutlu/pub/moscibroda_isca10_talk.pptx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arch.org/micro42/" TargetMode="External"/><Relationship Id="rId2" Type="http://schemas.openxmlformats.org/officeDocument/2006/relationships/hyperlink" Target="https://people.inf.ethz.ch/omutlu/pub/pvc-qos_micro09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5.tiff"/><Relationship Id="rId4" Type="http://schemas.openxmlformats.org/officeDocument/2006/relationships/hyperlink" Target="https://people.inf.ethz.ch/omutlu/pub/grot_micro09_talk.pdf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1.umaine.edu/" TargetMode="External"/><Relationship Id="rId2" Type="http://schemas.openxmlformats.org/officeDocument/2006/relationships/hyperlink" Target="https://people.inf.ethz.ch/omutlu/pub/kilonoc_isca11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6.tiff"/><Relationship Id="rId4" Type="http://schemas.openxmlformats.org/officeDocument/2006/relationships/hyperlink" Target="https://people.inf.ethz.ch/omutlu/pub/grot_isca11_talk.pptx" TargetMode="Externa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users.ece.cmu.edu/~omutlu/pub/app-aware-noc_micro09.pdf" TargetMode="External"/><Relationship Id="rId1" Type="http://schemas.openxmlformats.org/officeDocument/2006/relationships/slideLayout" Target="../slideLayouts/slideLayout52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0.inria.fr/" TargetMode="External"/><Relationship Id="rId2" Type="http://schemas.openxmlformats.org/officeDocument/2006/relationships/hyperlink" Target="https://people.inf.ethz.ch/omutlu/pub/aergia_isca10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4.tiff"/><Relationship Id="rId4" Type="http://schemas.openxmlformats.org/officeDocument/2006/relationships/hyperlink" Target="https://people.inf.ethz.ch/omutlu/pub/moscibroda_isca10_talk.pptx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arch.org/micro42/" TargetMode="External"/><Relationship Id="rId2" Type="http://schemas.openxmlformats.org/officeDocument/2006/relationships/hyperlink" Target="https://people.inf.ethz.ch/omutlu/pub/pvc-qos_micro09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5.tiff"/><Relationship Id="rId4" Type="http://schemas.openxmlformats.org/officeDocument/2006/relationships/hyperlink" Target="https://people.inf.ethz.ch/omutlu/pub/grot_micro09_talk.pdf" TargetMode="Externa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1.umaine.edu/" TargetMode="External"/><Relationship Id="rId2" Type="http://schemas.openxmlformats.org/officeDocument/2006/relationships/hyperlink" Target="https://people.inf.ethz.ch/omutlu/pub/kilonoc_isca11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6.tiff"/><Relationship Id="rId4" Type="http://schemas.openxmlformats.org/officeDocument/2006/relationships/hyperlink" Target="https://people.inf.ethz.ch/omutlu/pub/grot_isca11_talk.pptx" TargetMode="Externa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c.org.br/sbac/2012/" TargetMode="External"/><Relationship Id="rId2" Type="http://schemas.openxmlformats.org/officeDocument/2006/relationships/hyperlink" Target="http://users.ece.cmu.edu/~omutlu/pub/hetero-adaptive-source-throttling_sbacpad12.pdf" TargetMode="External"/><Relationship Id="rId1" Type="http://schemas.openxmlformats.org/officeDocument/2006/relationships/slideLayout" Target="../slideLayouts/slideLayout662.xml"/><Relationship Id="rId6" Type="http://schemas.openxmlformats.org/officeDocument/2006/relationships/image" Target="../media/image62.png"/><Relationship Id="rId5" Type="http://schemas.openxmlformats.org/officeDocument/2006/relationships/hyperlink" Target="http://users.ece.cmu.edu/~omutlu/pub/chang_sbacpad12_talk.pdf" TargetMode="External"/><Relationship Id="rId4" Type="http://schemas.openxmlformats.org/officeDocument/2006/relationships/hyperlink" Target="http://users.ece.cmu.edu/~omutlu/pub/chang_sbacpad12_talk.pptx" TargetMode="Externa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arch.ncsu.edu/hpca/" TargetMode="External"/><Relationship Id="rId2" Type="http://schemas.openxmlformats.org/officeDocument/2006/relationships/hyperlink" Target="https://people.inf.ethz.ch/omutlu/pub/mecs_hpca09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7.png"/><Relationship Id="rId4" Type="http://schemas.openxmlformats.org/officeDocument/2006/relationships/hyperlink" Target="https://people.inf.ethz.ch/omutlu/pub/grot_hpca09_talk.ppt" TargetMode="Externa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SlimNoC_asplos18-poster.pdf" TargetMode="External"/><Relationship Id="rId3" Type="http://schemas.openxmlformats.org/officeDocument/2006/relationships/hyperlink" Target="https://www.asplos2018.org/" TargetMode="External"/><Relationship Id="rId7" Type="http://schemas.openxmlformats.org/officeDocument/2006/relationships/hyperlink" Target="https://people.inf.ethz.ch/omutlu/pub/SlimNoC_asplos18-lightning-talk.pdf" TargetMode="External"/><Relationship Id="rId2" Type="http://schemas.openxmlformats.org/officeDocument/2006/relationships/hyperlink" Target="https://people.inf.ethz.ch/omutlu/pub/SlimNoC_asplos18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hyperlink" Target="https://people.inf.ethz.ch/omutlu/pub/SlimNoC_asplos18-lightning-talk.pptx" TargetMode="External"/><Relationship Id="rId5" Type="http://schemas.openxmlformats.org/officeDocument/2006/relationships/hyperlink" Target="https://people.inf.ethz.ch/omutlu/pub/SlimNoC_asplos18-talk.pdf" TargetMode="External"/><Relationship Id="rId4" Type="http://schemas.openxmlformats.org/officeDocument/2006/relationships/hyperlink" Target="https://people.inf.ethz.ch/omutlu/pub/SlimNoC_asplos18-talk.pptx" TargetMode="External"/><Relationship Id="rId9" Type="http://schemas.openxmlformats.org/officeDocument/2006/relationships/image" Target="../media/image6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users.ece.cmu.edu/~omutlu/pub/bless_isca09.pdf" TargetMode="External"/><Relationship Id="rId1" Type="http://schemas.openxmlformats.org/officeDocument/2006/relationships/slideLayout" Target="../slideLayouts/slideLayout520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://hpca17.ac.upc.edu/web/" TargetMode="External"/><Relationship Id="rId7" Type="http://schemas.openxmlformats.org/officeDocument/2006/relationships/image" Target="../media/image57.tiff"/><Relationship Id="rId2" Type="http://schemas.openxmlformats.org/officeDocument/2006/relationships/hyperlink" Target="https://people.inf.ethz.ch/omutlu/pub/chipper_hpca11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hyperlink" Target="http://www.ece.cmu.edu/~safari/tr.html" TargetMode="External"/><Relationship Id="rId5" Type="http://schemas.openxmlformats.org/officeDocument/2006/relationships/hyperlink" Target="https://people.inf.ethz.ch/omutlu/pub/chipper-TR-SAFARI-2010-001.pdf" TargetMode="External"/><Relationship Id="rId4" Type="http://schemas.openxmlformats.org/officeDocument/2006/relationships/hyperlink" Target="https://people.inf.ethz.ch/omutlu/pub/fallin_hpca11_talk.pptx" TargetMode="Externa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imm.dtu.dk/projects/nocs_2012/nocs/Home.html" TargetMode="External"/><Relationship Id="rId2" Type="http://schemas.openxmlformats.org/officeDocument/2006/relationships/hyperlink" Target="https://people.inf.ethz.ch/omutlu/pub/minimally-buffered-deflection-router_nocs12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image" Target="../media/image58.tiff"/><Relationship Id="rId5" Type="http://schemas.openxmlformats.org/officeDocument/2006/relationships/hyperlink" Target="https://people.inf.ethz.ch/omutlu/pub/fallin_nocs12_talk.pdf" TargetMode="External"/><Relationship Id="rId4" Type="http://schemas.openxmlformats.org/officeDocument/2006/relationships/hyperlink" Target="https://people.inf.ethz.ch/omutlu/pub/fallin_nocs12_talk.pptx" TargetMode="Externa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://users.ece.cmu.edu/~omutlu/pub/hierarchical-rings-with-deflection_sbacpad14.pdf" TargetMode="External"/><Relationship Id="rId1" Type="http://schemas.openxmlformats.org/officeDocument/2006/relationships/slideLayout" Target="../slideLayouts/slideLayout51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602.06005.pdf" TargetMode="External"/><Relationship Id="rId2" Type="http://schemas.openxmlformats.org/officeDocument/2006/relationships/hyperlink" Target="http://dx.doi.org/10.1016/j.parco.2016.01.009" TargetMode="External"/><Relationship Id="rId1" Type="http://schemas.openxmlformats.org/officeDocument/2006/relationships/slideLayout" Target="../slideLayouts/slideLayout517.xml"/><Relationship Id="rId4" Type="http://schemas.openxmlformats.org/officeDocument/2006/relationships/image" Target="../media/image5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er.com/engineering/circuits+&amp;+systems/book/978-1-4614-8273-4" TargetMode="External"/><Relationship Id="rId2" Type="http://schemas.openxmlformats.org/officeDocument/2006/relationships/hyperlink" Target="https://people.inf.ethz.ch/omutlu/pub/bufferless-and-minimally-buffered-deflection-routing_springer14.pdf" TargetMode="External"/><Relationship Id="rId1" Type="http://schemas.openxmlformats.org/officeDocument/2006/relationships/slideLayout" Target="../slideLayouts/slideLayout520.xml"/><Relationship Id="rId4" Type="http://schemas.openxmlformats.org/officeDocument/2006/relationships/image" Target="../media/image60.tiff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conferences.sigcomm.org/sigcomm/2012/" TargetMode="External"/><Relationship Id="rId2" Type="http://schemas.openxmlformats.org/officeDocument/2006/relationships/hyperlink" Target="https://people.inf.ethz.ch/omutlu/pub/onchip-network-congestion-scalability_sigcomm2012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48.tiff"/><Relationship Id="rId4" Type="http://schemas.openxmlformats.org/officeDocument/2006/relationships/hyperlink" Target="https://people.inf.ethz.ch/omutlu/pub/nychis_sigcomm12_talk.pptx" TargetMode="Externa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cd-conf.com/" TargetMode="External"/><Relationship Id="rId2" Type="http://schemas.openxmlformats.org/officeDocument/2006/relationships/hyperlink" Target="https://people.inf.ethz.ch/omutlu/pub/on-chip-network-application-slowdown-estimation_iccd16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image" Target="../media/image69.png"/><Relationship Id="rId5" Type="http://schemas.openxmlformats.org/officeDocument/2006/relationships/hyperlink" Target="https://people.inf.ethz.ch/omutlu/pub/on-chip-network-application-slowdown-estimation_xiyue_iccd16-talk.pdf" TargetMode="External"/><Relationship Id="rId4" Type="http://schemas.openxmlformats.org/officeDocument/2006/relationships/hyperlink" Target="https://people.inf.ethz.ch/omutlu/pub/on-chip-network-application-slowdown-estimation_xiyue_iccd16-talk.pptx" TargetMode="Externa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ub/carpool-bufferless-network_ics17-talk.pptx" TargetMode="External"/><Relationship Id="rId2" Type="http://schemas.openxmlformats.org/officeDocument/2006/relationships/hyperlink" Target="https://people.inf.ethz.ch/omutlu/pub/carpool-bufferless-network_ics17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70.png"/><Relationship Id="rId4" Type="http://schemas.openxmlformats.org/officeDocument/2006/relationships/hyperlink" Target="https://people.inf.ethz.ch/omutlu/pub/carpool-bufferless-network_ics17-talk.pdf" TargetMode="Externa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mailto:omutlu@gmail.com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65.xml"/><Relationship Id="rId6" Type="http://schemas.openxmlformats.org/officeDocument/2006/relationships/image" Target="../media/image15.wmf"/><Relationship Id="rId5" Type="http://schemas.openxmlformats.org/officeDocument/2006/relationships/image" Target="../media/image8.png"/><Relationship Id="rId4" Type="http://schemas.openxmlformats.org/officeDocument/2006/relationships/hyperlink" Target="https://people.inf.ethz.ch/omutlu" TargetMode="Externa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users.ece.cmu.edu/~omutlu/pub/minimally-buffered-deflection-router_nocs12.pdf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43.xml"/><Relationship Id="rId6" Type="http://schemas.openxmlformats.org/officeDocument/2006/relationships/hyperlink" Target="http://users.ece.cmu.edu/~omutlu/pub/fallin_nocs12_talk.pdf" TargetMode="External"/><Relationship Id="rId5" Type="http://schemas.openxmlformats.org/officeDocument/2006/relationships/hyperlink" Target="http://users.ece.cmu.edu/~omutlu/pub/fallin_nocs12_talk.pptx" TargetMode="External"/><Relationship Id="rId4" Type="http://schemas.openxmlformats.org/officeDocument/2006/relationships/hyperlink" Target="http://www2.imm.dtu.dk/projects/nocs_2012/nocs/Home.html" TargetMode="Externa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4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4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4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4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4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4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4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4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4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4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4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4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4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4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4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4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4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4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4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4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4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4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4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4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4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4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4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44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4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44.xml"/><Relationship Id="rId4" Type="http://schemas.openxmlformats.org/officeDocument/2006/relationships/chart" Target="../charts/chart20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imm.dtu.dk/projects/nocs_2012/nocs/Home.html" TargetMode="External"/><Relationship Id="rId2" Type="http://schemas.openxmlformats.org/officeDocument/2006/relationships/hyperlink" Target="https://people.inf.ethz.ch/omutlu/pub/minimally-buffered-deflection-router_nocs12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image" Target="../media/image58.tiff"/><Relationship Id="rId5" Type="http://schemas.openxmlformats.org/officeDocument/2006/relationships/hyperlink" Target="https://people.inf.ethz.ch/omutlu/pub/fallin_nocs12_talk.pdf" TargetMode="External"/><Relationship Id="rId4" Type="http://schemas.openxmlformats.org/officeDocument/2006/relationships/hyperlink" Target="https://people.inf.ethz.ch/omutlu/pub/fallin_nocs12_talk.pptx" TargetMode="External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hyperlink" Target="http://users.ece.cmu.edu/~omutlu/pub/nychis_hotnets10_talk.key" TargetMode="External"/><Relationship Id="rId3" Type="http://schemas.openxmlformats.org/officeDocument/2006/relationships/hyperlink" Target="http://conferences.sigcomm.org/sigcomm/2012/" TargetMode="External"/><Relationship Id="rId7" Type="http://schemas.openxmlformats.org/officeDocument/2006/relationships/hyperlink" Target="http://users.ece.cmu.edu/~omutlu/pub/nychis_hotnets10_talk.ppt" TargetMode="External"/><Relationship Id="rId2" Type="http://schemas.openxmlformats.org/officeDocument/2006/relationships/hyperlink" Target="http://users.ece.cmu.edu/~omutlu/pub/onchip-network-congestion-scalability_sigcomm2012.pdf" TargetMode="External"/><Relationship Id="rId1" Type="http://schemas.openxmlformats.org/officeDocument/2006/relationships/slideLayout" Target="../slideLayouts/slideLayout544.xml"/><Relationship Id="rId6" Type="http://schemas.openxmlformats.org/officeDocument/2006/relationships/hyperlink" Target="http://conferences.sigcomm.org/hotnets/2010/" TargetMode="External"/><Relationship Id="rId5" Type="http://schemas.openxmlformats.org/officeDocument/2006/relationships/hyperlink" Target="http://users.ece.cmu.edu/~omutlu/pub/noc-congestion_hotnets10.pdf" TargetMode="External"/><Relationship Id="rId4" Type="http://schemas.openxmlformats.org/officeDocument/2006/relationships/hyperlink" Target="http://users.ece.cmu.edu/~omutlu/pub/nychis_sigcomm12_talk.pptx" TargetMode="External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users.ece.cmu.edu/~omutlu/pub/hetero-adaptive-source-throttling_sbacpad12.pdf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03.xml"/><Relationship Id="rId6" Type="http://schemas.openxmlformats.org/officeDocument/2006/relationships/hyperlink" Target="http://users.ece.cmu.edu/~omutlu/pub/chang_sbacpad12_talk.pdf" TargetMode="External"/><Relationship Id="rId5" Type="http://schemas.openxmlformats.org/officeDocument/2006/relationships/hyperlink" Target="http://users.ece.cmu.edu/~omutlu/pub/chang_sbacpad12_talk.pptx" TargetMode="External"/><Relationship Id="rId4" Type="http://schemas.openxmlformats.org/officeDocument/2006/relationships/hyperlink" Target="http://www.sbc.org.br/sbac/2012/" TargetMode="Externa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0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04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0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04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04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0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0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04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0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04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0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0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0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04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0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0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0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04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04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04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0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04.xml"/><Relationship Id="rId4" Type="http://schemas.openxmlformats.org/officeDocument/2006/relationships/chart" Target="../charts/chart26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04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04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0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c.org.br/sbac/2012/" TargetMode="External"/><Relationship Id="rId2" Type="http://schemas.openxmlformats.org/officeDocument/2006/relationships/hyperlink" Target="http://users.ece.cmu.edu/~omutlu/pub/hetero-adaptive-source-throttling_sbacpad12.pdf" TargetMode="External"/><Relationship Id="rId1" Type="http://schemas.openxmlformats.org/officeDocument/2006/relationships/slideLayout" Target="../slideLayouts/slideLayout662.xml"/><Relationship Id="rId6" Type="http://schemas.openxmlformats.org/officeDocument/2006/relationships/image" Target="../media/image62.png"/><Relationship Id="rId5" Type="http://schemas.openxmlformats.org/officeDocument/2006/relationships/hyperlink" Target="http://users.ece.cmu.edu/~omutlu/pub/chang_sbacpad12_talk.pdf" TargetMode="External"/><Relationship Id="rId4" Type="http://schemas.openxmlformats.org/officeDocument/2006/relationships/hyperlink" Target="http://users.ece.cmu.edu/~omutlu/pub/chang_sbacpad12_talk.pptx" TargetMode="Externa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aergia_isca10.pdf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14.xml"/><Relationship Id="rId5" Type="http://schemas.openxmlformats.org/officeDocument/2006/relationships/hyperlink" Target="http://users.ece.cmu.edu/~omutlu/pub/moscibroda_isca10_talk.pptx" TargetMode="External"/><Relationship Id="rId4" Type="http://schemas.openxmlformats.org/officeDocument/2006/relationships/hyperlink" Target="http://isca2010.inria.fr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1.xml"/><Relationship Id="rId4" Type="http://schemas.openxmlformats.org/officeDocument/2006/relationships/image" Target="../media/image55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628.xml"/><Relationship Id="rId1" Type="http://schemas.openxmlformats.org/officeDocument/2006/relationships/tags" Target="../tags/tag1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2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3.xml"/><Relationship Id="rId4" Type="http://schemas.openxmlformats.org/officeDocument/2006/relationships/image" Target="../media/image71.jpe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2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4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5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28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6.xml"/><Relationship Id="rId4" Type="http://schemas.openxmlformats.org/officeDocument/2006/relationships/chart" Target="../charts/chart28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2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7.xml"/><Relationship Id="rId5" Type="http://schemas.openxmlformats.org/officeDocument/2006/relationships/image" Target="../media/image55.png"/><Relationship Id="rId4" Type="http://schemas.openxmlformats.org/officeDocument/2006/relationships/chart" Target="../charts/chart3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27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8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9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0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2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3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4.xml"/><Relationship Id="rId4" Type="http://schemas.openxmlformats.org/officeDocument/2006/relationships/chart" Target="../charts/chart3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5.xml"/><Relationship Id="rId4" Type="http://schemas.openxmlformats.org/officeDocument/2006/relationships/chart" Target="../charts/chart33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0.inria.fr/" TargetMode="External"/><Relationship Id="rId2" Type="http://schemas.openxmlformats.org/officeDocument/2006/relationships/hyperlink" Target="https://people.inf.ethz.ch/omutlu/pub/aergia_isca10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4.tiff"/><Relationship Id="rId4" Type="http://schemas.openxmlformats.org/officeDocument/2006/relationships/hyperlink" Target="https://people.inf.ethz.ch/omutlu/pub/moscibroda_isca10_talk.pptx" TargetMode="Externa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mecs_hpca09.pdf" TargetMode="Externa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14.xml"/><Relationship Id="rId5" Type="http://schemas.openxmlformats.org/officeDocument/2006/relationships/hyperlink" Target="http://users.ece.cmu.edu/~omutlu/pub/grot_hpca09_talk.ppt" TargetMode="External"/><Relationship Id="rId4" Type="http://schemas.openxmlformats.org/officeDocument/2006/relationships/hyperlink" Target="http://www.comparch.ncsu.edu/hpca/" TargetMode="Externa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3.png"/><Relationship Id="rId5" Type="http://schemas.openxmlformats.org/officeDocument/2006/relationships/image" Target="../media/image72.emf"/><Relationship Id="rId4" Type="http://schemas.openxmlformats.org/officeDocument/2006/relationships/oleObject" Target="../embeddings/oleObject4.bin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5.bin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6.bin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5.emf"/><Relationship Id="rId4" Type="http://schemas.openxmlformats.org/officeDocument/2006/relationships/oleObject" Target="../embeddings/oleObject8.bin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3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9.bin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7.emf"/><Relationship Id="rId4" Type="http://schemas.openxmlformats.org/officeDocument/2006/relationships/oleObject" Target="../embeddings/oleObject10.bin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5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11.bin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6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12.bin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80.emf"/><Relationship Id="rId4" Type="http://schemas.openxmlformats.org/officeDocument/2006/relationships/oleObject" Target="../embeddings/oleObject13.bin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8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0.emf"/><Relationship Id="rId4" Type="http://schemas.openxmlformats.org/officeDocument/2006/relationships/oleObject" Target="../embeddings/oleObject14.bin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9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81.emf"/><Relationship Id="rId4" Type="http://schemas.openxmlformats.org/officeDocument/2006/relationships/oleObject" Target="../embeddings/oleObject15.bin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0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82.emf"/><Relationship Id="rId4" Type="http://schemas.openxmlformats.org/officeDocument/2006/relationships/oleObject" Target="../embeddings/oleObject16.bin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1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84.e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85.emf"/><Relationship Id="rId4" Type="http://schemas.openxmlformats.org/officeDocument/2006/relationships/oleObject" Target="../embeddings/oleObject20.bin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3.xml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openxmlformats.org/officeDocument/2006/relationships/oleObject" Target="../embeddings/oleObject22.bin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4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85.emf"/><Relationship Id="rId4" Type="http://schemas.openxmlformats.org/officeDocument/2006/relationships/oleObject" Target="../embeddings/oleObject23.bin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5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640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85.emf"/><Relationship Id="rId4" Type="http://schemas.openxmlformats.org/officeDocument/2006/relationships/oleObject" Target="../embeddings/oleObject25.bin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63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38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38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43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4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7.xml"/><Relationship Id="rId4" Type="http://schemas.openxmlformats.org/officeDocument/2006/relationships/image" Target="../media/image26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43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3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arch.ncsu.edu/hpca/" TargetMode="External"/><Relationship Id="rId2" Type="http://schemas.openxmlformats.org/officeDocument/2006/relationships/hyperlink" Target="https://people.inf.ethz.ch/omutlu/pub/mecs_hpca09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7.png"/><Relationship Id="rId4" Type="http://schemas.openxmlformats.org/officeDocument/2006/relationships/hyperlink" Target="https://people.inf.ethz.ch/omutlu/pub/grot_hpca09_talk.ppt" TargetMode="Externa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kilonoc_isca11.pdf" TargetMode="External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14.xml"/><Relationship Id="rId5" Type="http://schemas.openxmlformats.org/officeDocument/2006/relationships/hyperlink" Target="http://users.ece.cmu.edu/~omutlu/pub/grot_isca11_talk.pptx" TargetMode="External"/><Relationship Id="rId4" Type="http://schemas.openxmlformats.org/officeDocument/2006/relationships/hyperlink" Target="http://isca2011.umaine.edu/" TargetMode="Externa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15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1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5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7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99.emf"/><Relationship Id="rId4" Type="http://schemas.openxmlformats.org/officeDocument/2006/relationships/oleObject" Target="../embeddings/oleObject27.bin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8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9.emf"/><Relationship Id="rId4" Type="http://schemas.openxmlformats.org/officeDocument/2006/relationships/oleObject" Target="../embeddings/oleObject28.bin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9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99.emf"/><Relationship Id="rId4" Type="http://schemas.openxmlformats.org/officeDocument/2006/relationships/oleObject" Target="../embeddings/oleObject29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0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00.emf"/><Relationship Id="rId4" Type="http://schemas.openxmlformats.org/officeDocument/2006/relationships/oleObject" Target="../embeddings/oleObject30.bin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1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31.bin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2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02.emf"/><Relationship Id="rId4" Type="http://schemas.openxmlformats.org/officeDocument/2006/relationships/oleObject" Target="../embeddings/oleObject32.bin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3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2.emf"/><Relationship Id="rId4" Type="http://schemas.openxmlformats.org/officeDocument/2006/relationships/oleObject" Target="../embeddings/oleObject33.bin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4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02.emf"/><Relationship Id="rId4" Type="http://schemas.openxmlformats.org/officeDocument/2006/relationships/oleObject" Target="../embeddings/oleObject34.bin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5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01.emf"/><Relationship Id="rId4" Type="http://schemas.openxmlformats.org/officeDocument/2006/relationships/oleObject" Target="../embeddings/oleObject35.bin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6.xml"/><Relationship Id="rId2" Type="http://schemas.openxmlformats.org/officeDocument/2006/relationships/slideLayout" Target="../slideLayouts/slideLayout651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03.png"/><Relationship Id="rId4" Type="http://schemas.openxmlformats.org/officeDocument/2006/relationships/oleObject" Target="../embeddings/oleObject36.bin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7.xml"/><Relationship Id="rId2" Type="http://schemas.openxmlformats.org/officeDocument/2006/relationships/slideLayout" Target="../slideLayouts/slideLayout65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oleObject" Target="../embeddings/oleObject37.bin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65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1.umaine.edu/" TargetMode="External"/><Relationship Id="rId2" Type="http://schemas.openxmlformats.org/officeDocument/2006/relationships/hyperlink" Target="https://people.inf.ethz.ch/omutlu/pub/kilonoc_isca11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6.tiff"/><Relationship Id="rId4" Type="http://schemas.openxmlformats.org/officeDocument/2006/relationships/hyperlink" Target="https://people.inf.ethz.ch/omutlu/pub/grot_isca11_talk.ppt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://users.ece.cmu.edu/~omutlu/pub/hierarchical-rings-with-deflection_sbacpad14.pdf" TargetMode="External"/><Relationship Id="rId1" Type="http://schemas.openxmlformats.org/officeDocument/2006/relationships/slideLayout" Target="../slideLayouts/slideLayout5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5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s.ece.cmu.edu/~omutlu/pub/maze-routing_nocs15.pdf" TargetMode="External"/><Relationship Id="rId1" Type="http://schemas.openxmlformats.org/officeDocument/2006/relationships/slideLayout" Target="../slideLayouts/slideLayout5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er.com/engineering/circuits+&amp;+systems/book/978-1-4614-8273-4" TargetMode="External"/><Relationship Id="rId2" Type="http://schemas.openxmlformats.org/officeDocument/2006/relationships/hyperlink" Target="https://people.inf.ethz.ch/omutlu/pub/bufferless-and-minimally-buffered-deflection-routing_springer14.pdf" TargetMode="External"/><Relationship Id="rId1" Type="http://schemas.openxmlformats.org/officeDocument/2006/relationships/slideLayout" Target="../slideLayouts/slideLayout29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3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2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20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7.w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2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conferences.sigcomm.org/sigcomm/2012/" TargetMode="External"/><Relationship Id="rId2" Type="http://schemas.openxmlformats.org/officeDocument/2006/relationships/hyperlink" Target="https://people.inf.ethz.ch/omutlu/pub/onchip-network-congestion-scalability_sigcomm2012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48.tiff"/><Relationship Id="rId4" Type="http://schemas.openxmlformats.org/officeDocument/2006/relationships/hyperlink" Target="https://people.inf.ethz.ch/omutlu/pub/nychis_sigcomm12_talk.pptx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79.xml"/><Relationship Id="rId1" Type="http://schemas.openxmlformats.org/officeDocument/2006/relationships/tags" Target="../tags/tag1.xml"/><Relationship Id="rId4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79.xml"/><Relationship Id="rId1" Type="http://schemas.openxmlformats.org/officeDocument/2006/relationships/tags" Target="../tags/tag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79.xml"/><Relationship Id="rId1" Type="http://schemas.openxmlformats.org/officeDocument/2006/relationships/tags" Target="../tags/tag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4.xml"/><Relationship Id="rId4" Type="http://schemas.openxmlformats.org/officeDocument/2006/relationships/image" Target="../media/image53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7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645024"/>
            <a:ext cx="8208912" cy="61436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Prof. Onur Mutlu</a:t>
            </a:r>
          </a:p>
          <a:p>
            <a:r>
              <a:rPr lang="en-US" sz="2200" dirty="0">
                <a:hlinkClick r:id="rId3"/>
              </a:rPr>
              <a:t>omutlu@gmail.com</a:t>
            </a:r>
            <a:r>
              <a:rPr lang="en-US" sz="2200" dirty="0"/>
              <a:t> </a:t>
            </a:r>
          </a:p>
          <a:p>
            <a:r>
              <a:rPr lang="en-US" sz="2200" dirty="0">
                <a:hlinkClick r:id="rId4"/>
              </a:rPr>
              <a:t>https://people.inf.ethz.ch/omutlu</a:t>
            </a:r>
            <a:endParaRPr lang="en-US" sz="2200" dirty="0"/>
          </a:p>
          <a:p>
            <a:r>
              <a:rPr lang="en-US" sz="2200" dirty="0"/>
              <a:t>11 October 2018</a:t>
            </a:r>
          </a:p>
          <a:p>
            <a:r>
              <a:rPr lang="en-US" sz="2200" dirty="0"/>
              <a:t>Technion Fast Course 2018</a:t>
            </a:r>
          </a:p>
          <a:p>
            <a:endParaRPr lang="en-US" sz="2200" dirty="0"/>
          </a:p>
          <a:p>
            <a:pPr algn="l"/>
            <a:endParaRPr lang="en-US" sz="2200" dirty="0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  <p:pic>
        <p:nvPicPr>
          <p:cNvPr id="11" name="Picture 18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" y="5229200"/>
            <a:ext cx="138750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79512" y="1299592"/>
            <a:ext cx="8820472" cy="220141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Memory Systems </a:t>
            </a:r>
            <a:br>
              <a:rPr lang="en-US" sz="3600" dirty="0"/>
            </a:br>
            <a:r>
              <a:rPr lang="en-US" sz="2900" dirty="0"/>
              <a:t>Fundamentals, Recent Research, Challenges, Opportunities</a:t>
            </a:r>
            <a:br>
              <a:rPr lang="en-US" sz="3600" dirty="0"/>
            </a:br>
            <a:br>
              <a:rPr lang="en-US" sz="1200" dirty="0"/>
            </a:br>
            <a:r>
              <a:rPr lang="en-US" sz="3700" dirty="0">
                <a:solidFill>
                  <a:srgbClr val="FF0000"/>
                </a:solidFill>
              </a:rPr>
              <a:t>Lecture 7: Interconnects</a:t>
            </a:r>
          </a:p>
        </p:txBody>
      </p:sp>
      <p:pic>
        <p:nvPicPr>
          <p:cNvPr id="10" name="Picture 2" descr="ETH Zurich short logo, black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" t="19970" r="7940" b="18111"/>
          <a:stretch/>
        </p:blipFill>
        <p:spPr bwMode="auto">
          <a:xfrm>
            <a:off x="3261625" y="5805264"/>
            <a:ext cx="2750535" cy="7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urgundy_CMU_JPG_Logo.jpg">
            <a:extLst>
              <a:ext uri="{FF2B5EF4-FFF2-40B4-BE49-F238E27FC236}">
                <a16:creationId xmlns:a16="http://schemas.microsoft.com/office/drawing/2014/main" id="{FDEF4BF8-4C42-2C48-ACA7-CAA3C1B63ED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8027" y="5805264"/>
            <a:ext cx="253218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5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Some More Terminology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27685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Direct or Indirect Networks</a:t>
            </a:r>
          </a:p>
          <a:p>
            <a:pPr marL="342900" lvl="1" indent="-342900"/>
            <a:r>
              <a:rPr lang="en-US" sz="2000" dirty="0">
                <a:latin typeface="Tahoma" charset="0"/>
                <a:ea typeface="ＭＳ Ｐゴシック" charset="0"/>
              </a:rPr>
              <a:t>Endpoints sit </a:t>
            </a:r>
            <a:r>
              <a:rPr lang="ja-JP" altLang="en-US" sz="2000" dirty="0">
                <a:latin typeface="Tahoma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Tahoma" charset="0"/>
                <a:ea typeface="ＭＳ Ｐゴシック" charset="0"/>
              </a:rPr>
              <a:t>inside</a:t>
            </a:r>
            <a:r>
              <a:rPr lang="ja-JP" altLang="en-US" sz="2000" dirty="0">
                <a:latin typeface="Tahoma" charset="0"/>
                <a:ea typeface="ＭＳ Ｐゴシック" charset="0"/>
              </a:rPr>
              <a:t>”</a:t>
            </a:r>
            <a:r>
              <a:rPr lang="en-US" altLang="ja-JP" sz="2000" dirty="0">
                <a:latin typeface="Tahoma" charset="0"/>
                <a:ea typeface="ＭＳ Ｐゴシック" charset="0"/>
              </a:rPr>
              <a:t> (direct) or </a:t>
            </a:r>
            <a:r>
              <a:rPr lang="ja-JP" altLang="en-US" sz="2000" dirty="0">
                <a:latin typeface="Tahoma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Tahoma" charset="0"/>
                <a:ea typeface="ＭＳ Ｐゴシック" charset="0"/>
              </a:rPr>
              <a:t>outside</a:t>
            </a:r>
            <a:r>
              <a:rPr lang="ja-JP" altLang="en-US" sz="2000" dirty="0">
                <a:latin typeface="Tahoma" charset="0"/>
                <a:ea typeface="ＭＳ Ｐゴシック" charset="0"/>
              </a:rPr>
              <a:t>”</a:t>
            </a:r>
            <a:r>
              <a:rPr lang="en-US" altLang="ja-JP" sz="2000" dirty="0">
                <a:latin typeface="Tahoma" charset="0"/>
                <a:ea typeface="ＭＳ Ｐゴシック" charset="0"/>
              </a:rPr>
              <a:t> (indirect) the network</a:t>
            </a:r>
          </a:p>
          <a:p>
            <a:pPr marL="342900" lvl="1" indent="-342900"/>
            <a:r>
              <a:rPr lang="en-US" sz="2000" dirty="0">
                <a:latin typeface="Tahoma" charset="0"/>
                <a:ea typeface="ＭＳ Ｐゴシック" charset="0"/>
              </a:rPr>
              <a:t>E.g. mesh is direct; every node is both endpoint and switch</a:t>
            </a:r>
          </a:p>
          <a:p>
            <a:pPr marL="342900" lvl="1" indent="-342900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0FC713-948D-B147-8534-DC2FC623C043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10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5486400" y="3135313"/>
            <a:ext cx="2895600" cy="2965450"/>
            <a:chOff x="3696" y="2208"/>
            <a:chExt cx="1824" cy="1868"/>
          </a:xfrm>
        </p:grpSpPr>
        <p:grpSp>
          <p:nvGrpSpPr>
            <p:cNvPr id="10381" name="Group 54"/>
            <p:cNvGrpSpPr>
              <a:grpSpLocks/>
            </p:cNvGrpSpPr>
            <p:nvPr/>
          </p:nvGrpSpPr>
          <p:grpSpPr bwMode="auto">
            <a:xfrm>
              <a:off x="3696" y="2304"/>
              <a:ext cx="1768" cy="1772"/>
              <a:chOff x="1780" y="1924"/>
              <a:chExt cx="1768" cy="1772"/>
            </a:xfrm>
          </p:grpSpPr>
          <p:grpSp>
            <p:nvGrpSpPr>
              <p:cNvPr id="10446" name="Group 55"/>
              <p:cNvGrpSpPr>
                <a:grpSpLocks/>
              </p:cNvGrpSpPr>
              <p:nvPr/>
            </p:nvGrpSpPr>
            <p:grpSpPr bwMode="auto">
              <a:xfrm>
                <a:off x="1824" y="1968"/>
                <a:ext cx="1680" cy="1680"/>
                <a:chOff x="1824" y="1968"/>
                <a:chExt cx="1680" cy="1680"/>
              </a:xfrm>
            </p:grpSpPr>
            <p:sp>
              <p:nvSpPr>
                <p:cNvPr id="10520" name="Line 56"/>
                <p:cNvSpPr>
                  <a:spLocks noChangeShapeType="1"/>
                </p:cNvSpPr>
                <p:nvPr/>
              </p:nvSpPr>
              <p:spPr bwMode="auto">
                <a:xfrm>
                  <a:off x="1824" y="196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1" name="Line 57"/>
                <p:cNvSpPr>
                  <a:spLocks noChangeShapeType="1"/>
                </p:cNvSpPr>
                <p:nvPr/>
              </p:nvSpPr>
              <p:spPr bwMode="auto">
                <a:xfrm>
                  <a:off x="1824" y="220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2" name="Line 58"/>
                <p:cNvSpPr>
                  <a:spLocks noChangeShapeType="1"/>
                </p:cNvSpPr>
                <p:nvPr/>
              </p:nvSpPr>
              <p:spPr bwMode="auto">
                <a:xfrm>
                  <a:off x="1824" y="244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3" name="Line 59"/>
                <p:cNvSpPr>
                  <a:spLocks noChangeShapeType="1"/>
                </p:cNvSpPr>
                <p:nvPr/>
              </p:nvSpPr>
              <p:spPr bwMode="auto">
                <a:xfrm>
                  <a:off x="1824" y="268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4" name="Line 60"/>
                <p:cNvSpPr>
                  <a:spLocks noChangeShapeType="1"/>
                </p:cNvSpPr>
                <p:nvPr/>
              </p:nvSpPr>
              <p:spPr bwMode="auto">
                <a:xfrm>
                  <a:off x="1824" y="292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5" name="Line 61"/>
                <p:cNvSpPr>
                  <a:spLocks noChangeShapeType="1"/>
                </p:cNvSpPr>
                <p:nvPr/>
              </p:nvSpPr>
              <p:spPr bwMode="auto">
                <a:xfrm>
                  <a:off x="1824" y="316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6" name="Line 62"/>
                <p:cNvSpPr>
                  <a:spLocks noChangeShapeType="1"/>
                </p:cNvSpPr>
                <p:nvPr/>
              </p:nvSpPr>
              <p:spPr bwMode="auto">
                <a:xfrm>
                  <a:off x="1824" y="340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7" name="Line 63"/>
                <p:cNvSpPr>
                  <a:spLocks noChangeShapeType="1"/>
                </p:cNvSpPr>
                <p:nvPr/>
              </p:nvSpPr>
              <p:spPr bwMode="auto">
                <a:xfrm>
                  <a:off x="1824" y="364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447" name="Group 64"/>
              <p:cNvGrpSpPr>
                <a:grpSpLocks/>
              </p:cNvGrpSpPr>
              <p:nvPr/>
            </p:nvGrpSpPr>
            <p:grpSpPr bwMode="auto">
              <a:xfrm>
                <a:off x="1824" y="1968"/>
                <a:ext cx="1680" cy="1728"/>
                <a:chOff x="1824" y="1968"/>
                <a:chExt cx="1680" cy="1728"/>
              </a:xfrm>
            </p:grpSpPr>
            <p:sp>
              <p:nvSpPr>
                <p:cNvPr id="10512" name="Line 65"/>
                <p:cNvSpPr>
                  <a:spLocks noChangeShapeType="1"/>
                </p:cNvSpPr>
                <p:nvPr/>
              </p:nvSpPr>
              <p:spPr bwMode="auto">
                <a:xfrm>
                  <a:off x="350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3" name="Line 66"/>
                <p:cNvSpPr>
                  <a:spLocks noChangeShapeType="1"/>
                </p:cNvSpPr>
                <p:nvPr/>
              </p:nvSpPr>
              <p:spPr bwMode="auto">
                <a:xfrm>
                  <a:off x="326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4" name="Line 67"/>
                <p:cNvSpPr>
                  <a:spLocks noChangeShapeType="1"/>
                </p:cNvSpPr>
                <p:nvPr/>
              </p:nvSpPr>
              <p:spPr bwMode="auto">
                <a:xfrm>
                  <a:off x="302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5" name="Line 68"/>
                <p:cNvSpPr>
                  <a:spLocks noChangeShapeType="1"/>
                </p:cNvSpPr>
                <p:nvPr/>
              </p:nvSpPr>
              <p:spPr bwMode="auto">
                <a:xfrm>
                  <a:off x="278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6" name="Line 69"/>
                <p:cNvSpPr>
                  <a:spLocks noChangeShapeType="1"/>
                </p:cNvSpPr>
                <p:nvPr/>
              </p:nvSpPr>
              <p:spPr bwMode="auto">
                <a:xfrm>
                  <a:off x="254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7" name="Line 70"/>
                <p:cNvSpPr>
                  <a:spLocks noChangeShapeType="1"/>
                </p:cNvSpPr>
                <p:nvPr/>
              </p:nvSpPr>
              <p:spPr bwMode="auto">
                <a:xfrm>
                  <a:off x="230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8" name="Line 71"/>
                <p:cNvSpPr>
                  <a:spLocks noChangeShapeType="1"/>
                </p:cNvSpPr>
                <p:nvPr/>
              </p:nvSpPr>
              <p:spPr bwMode="auto">
                <a:xfrm>
                  <a:off x="206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9" name="Line 72"/>
                <p:cNvSpPr>
                  <a:spLocks noChangeShapeType="1"/>
                </p:cNvSpPr>
                <p:nvPr/>
              </p:nvSpPr>
              <p:spPr bwMode="auto">
                <a:xfrm>
                  <a:off x="182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0448" name="Rectangle 73"/>
              <p:cNvSpPr>
                <a:spLocks noChangeArrowheads="1"/>
              </p:cNvSpPr>
              <p:nvPr/>
            </p:nvSpPr>
            <p:spPr bwMode="auto">
              <a:xfrm>
                <a:off x="178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49" name="Rectangle 74"/>
              <p:cNvSpPr>
                <a:spLocks noChangeArrowheads="1"/>
              </p:cNvSpPr>
              <p:nvPr/>
            </p:nvSpPr>
            <p:spPr bwMode="auto">
              <a:xfrm>
                <a:off x="202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0" name="Rectangle 75"/>
              <p:cNvSpPr>
                <a:spLocks noChangeArrowheads="1"/>
              </p:cNvSpPr>
              <p:nvPr/>
            </p:nvSpPr>
            <p:spPr bwMode="auto">
              <a:xfrm>
                <a:off x="226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1" name="Rectangle 76"/>
              <p:cNvSpPr>
                <a:spLocks noChangeArrowheads="1"/>
              </p:cNvSpPr>
              <p:nvPr/>
            </p:nvSpPr>
            <p:spPr bwMode="auto">
              <a:xfrm>
                <a:off x="250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2" name="Rectangle 77"/>
              <p:cNvSpPr>
                <a:spLocks noChangeArrowheads="1"/>
              </p:cNvSpPr>
              <p:nvPr/>
            </p:nvSpPr>
            <p:spPr bwMode="auto">
              <a:xfrm>
                <a:off x="274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3" name="Rectangle 78"/>
              <p:cNvSpPr>
                <a:spLocks noChangeArrowheads="1"/>
              </p:cNvSpPr>
              <p:nvPr/>
            </p:nvSpPr>
            <p:spPr bwMode="auto">
              <a:xfrm>
                <a:off x="298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4" name="Rectangle 79"/>
              <p:cNvSpPr>
                <a:spLocks noChangeArrowheads="1"/>
              </p:cNvSpPr>
              <p:nvPr/>
            </p:nvSpPr>
            <p:spPr bwMode="auto">
              <a:xfrm>
                <a:off x="322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5" name="Rectangle 80"/>
              <p:cNvSpPr>
                <a:spLocks noChangeArrowheads="1"/>
              </p:cNvSpPr>
              <p:nvPr/>
            </p:nvSpPr>
            <p:spPr bwMode="auto">
              <a:xfrm>
                <a:off x="346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6" name="Rectangle 81"/>
              <p:cNvSpPr>
                <a:spLocks noChangeArrowheads="1"/>
              </p:cNvSpPr>
              <p:nvPr/>
            </p:nvSpPr>
            <p:spPr bwMode="auto">
              <a:xfrm>
                <a:off x="178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7" name="Rectangle 82"/>
              <p:cNvSpPr>
                <a:spLocks noChangeArrowheads="1"/>
              </p:cNvSpPr>
              <p:nvPr/>
            </p:nvSpPr>
            <p:spPr bwMode="auto">
              <a:xfrm>
                <a:off x="202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8" name="Rectangle 83"/>
              <p:cNvSpPr>
                <a:spLocks noChangeArrowheads="1"/>
              </p:cNvSpPr>
              <p:nvPr/>
            </p:nvSpPr>
            <p:spPr bwMode="auto">
              <a:xfrm>
                <a:off x="226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9" name="Rectangle 84"/>
              <p:cNvSpPr>
                <a:spLocks noChangeArrowheads="1"/>
              </p:cNvSpPr>
              <p:nvPr/>
            </p:nvSpPr>
            <p:spPr bwMode="auto">
              <a:xfrm>
                <a:off x="250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0" name="Rectangle 85"/>
              <p:cNvSpPr>
                <a:spLocks noChangeArrowheads="1"/>
              </p:cNvSpPr>
              <p:nvPr/>
            </p:nvSpPr>
            <p:spPr bwMode="auto">
              <a:xfrm>
                <a:off x="274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1" name="Rectangle 86"/>
              <p:cNvSpPr>
                <a:spLocks noChangeArrowheads="1"/>
              </p:cNvSpPr>
              <p:nvPr/>
            </p:nvSpPr>
            <p:spPr bwMode="auto">
              <a:xfrm>
                <a:off x="298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2" name="Rectangle 87"/>
              <p:cNvSpPr>
                <a:spLocks noChangeArrowheads="1"/>
              </p:cNvSpPr>
              <p:nvPr/>
            </p:nvSpPr>
            <p:spPr bwMode="auto">
              <a:xfrm>
                <a:off x="322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3" name="Rectangle 88"/>
              <p:cNvSpPr>
                <a:spLocks noChangeArrowheads="1"/>
              </p:cNvSpPr>
              <p:nvPr/>
            </p:nvSpPr>
            <p:spPr bwMode="auto">
              <a:xfrm>
                <a:off x="346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4" name="Rectangle 89"/>
              <p:cNvSpPr>
                <a:spLocks noChangeArrowheads="1"/>
              </p:cNvSpPr>
              <p:nvPr/>
            </p:nvSpPr>
            <p:spPr bwMode="auto">
              <a:xfrm>
                <a:off x="178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5" name="Rectangle 90"/>
              <p:cNvSpPr>
                <a:spLocks noChangeArrowheads="1"/>
              </p:cNvSpPr>
              <p:nvPr/>
            </p:nvSpPr>
            <p:spPr bwMode="auto">
              <a:xfrm>
                <a:off x="202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6" name="Rectangle 91"/>
              <p:cNvSpPr>
                <a:spLocks noChangeArrowheads="1"/>
              </p:cNvSpPr>
              <p:nvPr/>
            </p:nvSpPr>
            <p:spPr bwMode="auto">
              <a:xfrm>
                <a:off x="226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7" name="Rectangle 92"/>
              <p:cNvSpPr>
                <a:spLocks noChangeArrowheads="1"/>
              </p:cNvSpPr>
              <p:nvPr/>
            </p:nvSpPr>
            <p:spPr bwMode="auto">
              <a:xfrm>
                <a:off x="250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8" name="Rectangle 93"/>
              <p:cNvSpPr>
                <a:spLocks noChangeArrowheads="1"/>
              </p:cNvSpPr>
              <p:nvPr/>
            </p:nvSpPr>
            <p:spPr bwMode="auto">
              <a:xfrm>
                <a:off x="274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9" name="Rectangle 94"/>
              <p:cNvSpPr>
                <a:spLocks noChangeArrowheads="1"/>
              </p:cNvSpPr>
              <p:nvPr/>
            </p:nvSpPr>
            <p:spPr bwMode="auto">
              <a:xfrm>
                <a:off x="298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0" name="Rectangle 95"/>
              <p:cNvSpPr>
                <a:spLocks noChangeArrowheads="1"/>
              </p:cNvSpPr>
              <p:nvPr/>
            </p:nvSpPr>
            <p:spPr bwMode="auto">
              <a:xfrm>
                <a:off x="322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1" name="Rectangle 96"/>
              <p:cNvSpPr>
                <a:spLocks noChangeArrowheads="1"/>
              </p:cNvSpPr>
              <p:nvPr/>
            </p:nvSpPr>
            <p:spPr bwMode="auto">
              <a:xfrm>
                <a:off x="346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2" name="Rectangle 97"/>
              <p:cNvSpPr>
                <a:spLocks noChangeArrowheads="1"/>
              </p:cNvSpPr>
              <p:nvPr/>
            </p:nvSpPr>
            <p:spPr bwMode="auto">
              <a:xfrm>
                <a:off x="178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3" name="Rectangle 98"/>
              <p:cNvSpPr>
                <a:spLocks noChangeArrowheads="1"/>
              </p:cNvSpPr>
              <p:nvPr/>
            </p:nvSpPr>
            <p:spPr bwMode="auto">
              <a:xfrm>
                <a:off x="202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4" name="Rectangle 99"/>
              <p:cNvSpPr>
                <a:spLocks noChangeArrowheads="1"/>
              </p:cNvSpPr>
              <p:nvPr/>
            </p:nvSpPr>
            <p:spPr bwMode="auto">
              <a:xfrm>
                <a:off x="226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5" name="Rectangle 100"/>
              <p:cNvSpPr>
                <a:spLocks noChangeArrowheads="1"/>
              </p:cNvSpPr>
              <p:nvPr/>
            </p:nvSpPr>
            <p:spPr bwMode="auto">
              <a:xfrm>
                <a:off x="250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6" name="Rectangle 101"/>
              <p:cNvSpPr>
                <a:spLocks noChangeArrowheads="1"/>
              </p:cNvSpPr>
              <p:nvPr/>
            </p:nvSpPr>
            <p:spPr bwMode="auto">
              <a:xfrm>
                <a:off x="274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7" name="Rectangle 102"/>
              <p:cNvSpPr>
                <a:spLocks noChangeArrowheads="1"/>
              </p:cNvSpPr>
              <p:nvPr/>
            </p:nvSpPr>
            <p:spPr bwMode="auto">
              <a:xfrm>
                <a:off x="298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8" name="Rectangle 103"/>
              <p:cNvSpPr>
                <a:spLocks noChangeArrowheads="1"/>
              </p:cNvSpPr>
              <p:nvPr/>
            </p:nvSpPr>
            <p:spPr bwMode="auto">
              <a:xfrm>
                <a:off x="322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9" name="Rectangle 104"/>
              <p:cNvSpPr>
                <a:spLocks noChangeArrowheads="1"/>
              </p:cNvSpPr>
              <p:nvPr/>
            </p:nvSpPr>
            <p:spPr bwMode="auto">
              <a:xfrm>
                <a:off x="346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0" name="Rectangle 105"/>
              <p:cNvSpPr>
                <a:spLocks noChangeArrowheads="1"/>
              </p:cNvSpPr>
              <p:nvPr/>
            </p:nvSpPr>
            <p:spPr bwMode="auto">
              <a:xfrm>
                <a:off x="178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1" name="Rectangle 106"/>
              <p:cNvSpPr>
                <a:spLocks noChangeArrowheads="1"/>
              </p:cNvSpPr>
              <p:nvPr/>
            </p:nvSpPr>
            <p:spPr bwMode="auto">
              <a:xfrm>
                <a:off x="202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2" name="Rectangle 107"/>
              <p:cNvSpPr>
                <a:spLocks noChangeArrowheads="1"/>
              </p:cNvSpPr>
              <p:nvPr/>
            </p:nvSpPr>
            <p:spPr bwMode="auto">
              <a:xfrm>
                <a:off x="226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3" name="Rectangle 108"/>
              <p:cNvSpPr>
                <a:spLocks noChangeArrowheads="1"/>
              </p:cNvSpPr>
              <p:nvPr/>
            </p:nvSpPr>
            <p:spPr bwMode="auto">
              <a:xfrm>
                <a:off x="250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4" name="Rectangle 109"/>
              <p:cNvSpPr>
                <a:spLocks noChangeArrowheads="1"/>
              </p:cNvSpPr>
              <p:nvPr/>
            </p:nvSpPr>
            <p:spPr bwMode="auto">
              <a:xfrm>
                <a:off x="274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5" name="Rectangle 110"/>
              <p:cNvSpPr>
                <a:spLocks noChangeArrowheads="1"/>
              </p:cNvSpPr>
              <p:nvPr/>
            </p:nvSpPr>
            <p:spPr bwMode="auto">
              <a:xfrm>
                <a:off x="298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6" name="Rectangle 111"/>
              <p:cNvSpPr>
                <a:spLocks noChangeArrowheads="1"/>
              </p:cNvSpPr>
              <p:nvPr/>
            </p:nvSpPr>
            <p:spPr bwMode="auto">
              <a:xfrm>
                <a:off x="322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7" name="Rectangle 112"/>
              <p:cNvSpPr>
                <a:spLocks noChangeArrowheads="1"/>
              </p:cNvSpPr>
              <p:nvPr/>
            </p:nvSpPr>
            <p:spPr bwMode="auto">
              <a:xfrm>
                <a:off x="346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8" name="Rectangle 113"/>
              <p:cNvSpPr>
                <a:spLocks noChangeArrowheads="1"/>
              </p:cNvSpPr>
              <p:nvPr/>
            </p:nvSpPr>
            <p:spPr bwMode="auto">
              <a:xfrm>
                <a:off x="178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9" name="Rectangle 114"/>
              <p:cNvSpPr>
                <a:spLocks noChangeArrowheads="1"/>
              </p:cNvSpPr>
              <p:nvPr/>
            </p:nvSpPr>
            <p:spPr bwMode="auto">
              <a:xfrm>
                <a:off x="202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0" name="Rectangle 115"/>
              <p:cNvSpPr>
                <a:spLocks noChangeArrowheads="1"/>
              </p:cNvSpPr>
              <p:nvPr/>
            </p:nvSpPr>
            <p:spPr bwMode="auto">
              <a:xfrm>
                <a:off x="226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1" name="Rectangle 116"/>
              <p:cNvSpPr>
                <a:spLocks noChangeArrowheads="1"/>
              </p:cNvSpPr>
              <p:nvPr/>
            </p:nvSpPr>
            <p:spPr bwMode="auto">
              <a:xfrm>
                <a:off x="250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2" name="Rectangle 117"/>
              <p:cNvSpPr>
                <a:spLocks noChangeArrowheads="1"/>
              </p:cNvSpPr>
              <p:nvPr/>
            </p:nvSpPr>
            <p:spPr bwMode="auto">
              <a:xfrm>
                <a:off x="274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3" name="Rectangle 118"/>
              <p:cNvSpPr>
                <a:spLocks noChangeArrowheads="1"/>
              </p:cNvSpPr>
              <p:nvPr/>
            </p:nvSpPr>
            <p:spPr bwMode="auto">
              <a:xfrm>
                <a:off x="298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4" name="Rectangle 119"/>
              <p:cNvSpPr>
                <a:spLocks noChangeArrowheads="1"/>
              </p:cNvSpPr>
              <p:nvPr/>
            </p:nvSpPr>
            <p:spPr bwMode="auto">
              <a:xfrm>
                <a:off x="322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5" name="Rectangle 120"/>
              <p:cNvSpPr>
                <a:spLocks noChangeArrowheads="1"/>
              </p:cNvSpPr>
              <p:nvPr/>
            </p:nvSpPr>
            <p:spPr bwMode="auto">
              <a:xfrm>
                <a:off x="346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6" name="Rectangle 121"/>
              <p:cNvSpPr>
                <a:spLocks noChangeArrowheads="1"/>
              </p:cNvSpPr>
              <p:nvPr/>
            </p:nvSpPr>
            <p:spPr bwMode="auto">
              <a:xfrm>
                <a:off x="178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7" name="Rectangle 122"/>
              <p:cNvSpPr>
                <a:spLocks noChangeArrowheads="1"/>
              </p:cNvSpPr>
              <p:nvPr/>
            </p:nvSpPr>
            <p:spPr bwMode="auto">
              <a:xfrm>
                <a:off x="202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8" name="Rectangle 123"/>
              <p:cNvSpPr>
                <a:spLocks noChangeArrowheads="1"/>
              </p:cNvSpPr>
              <p:nvPr/>
            </p:nvSpPr>
            <p:spPr bwMode="auto">
              <a:xfrm>
                <a:off x="226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9" name="Rectangle 124"/>
              <p:cNvSpPr>
                <a:spLocks noChangeArrowheads="1"/>
              </p:cNvSpPr>
              <p:nvPr/>
            </p:nvSpPr>
            <p:spPr bwMode="auto">
              <a:xfrm>
                <a:off x="250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0" name="Rectangle 125"/>
              <p:cNvSpPr>
                <a:spLocks noChangeArrowheads="1"/>
              </p:cNvSpPr>
              <p:nvPr/>
            </p:nvSpPr>
            <p:spPr bwMode="auto">
              <a:xfrm>
                <a:off x="274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1" name="Rectangle 126"/>
              <p:cNvSpPr>
                <a:spLocks noChangeArrowheads="1"/>
              </p:cNvSpPr>
              <p:nvPr/>
            </p:nvSpPr>
            <p:spPr bwMode="auto">
              <a:xfrm>
                <a:off x="298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2" name="Rectangle 127"/>
              <p:cNvSpPr>
                <a:spLocks noChangeArrowheads="1"/>
              </p:cNvSpPr>
              <p:nvPr/>
            </p:nvSpPr>
            <p:spPr bwMode="auto">
              <a:xfrm>
                <a:off x="322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3" name="Rectangle 128"/>
              <p:cNvSpPr>
                <a:spLocks noChangeArrowheads="1"/>
              </p:cNvSpPr>
              <p:nvPr/>
            </p:nvSpPr>
            <p:spPr bwMode="auto">
              <a:xfrm>
                <a:off x="346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4" name="Rectangle 129"/>
              <p:cNvSpPr>
                <a:spLocks noChangeArrowheads="1"/>
              </p:cNvSpPr>
              <p:nvPr/>
            </p:nvSpPr>
            <p:spPr bwMode="auto">
              <a:xfrm>
                <a:off x="178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5" name="Rectangle 130"/>
              <p:cNvSpPr>
                <a:spLocks noChangeArrowheads="1"/>
              </p:cNvSpPr>
              <p:nvPr/>
            </p:nvSpPr>
            <p:spPr bwMode="auto">
              <a:xfrm>
                <a:off x="202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6" name="Rectangle 131"/>
              <p:cNvSpPr>
                <a:spLocks noChangeArrowheads="1"/>
              </p:cNvSpPr>
              <p:nvPr/>
            </p:nvSpPr>
            <p:spPr bwMode="auto">
              <a:xfrm>
                <a:off x="226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7" name="Rectangle 132"/>
              <p:cNvSpPr>
                <a:spLocks noChangeArrowheads="1"/>
              </p:cNvSpPr>
              <p:nvPr/>
            </p:nvSpPr>
            <p:spPr bwMode="auto">
              <a:xfrm>
                <a:off x="250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8" name="Rectangle 133"/>
              <p:cNvSpPr>
                <a:spLocks noChangeArrowheads="1"/>
              </p:cNvSpPr>
              <p:nvPr/>
            </p:nvSpPr>
            <p:spPr bwMode="auto">
              <a:xfrm>
                <a:off x="274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9" name="Rectangle 134"/>
              <p:cNvSpPr>
                <a:spLocks noChangeArrowheads="1"/>
              </p:cNvSpPr>
              <p:nvPr/>
            </p:nvSpPr>
            <p:spPr bwMode="auto">
              <a:xfrm>
                <a:off x="298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10" name="Rectangle 135"/>
              <p:cNvSpPr>
                <a:spLocks noChangeArrowheads="1"/>
              </p:cNvSpPr>
              <p:nvPr/>
            </p:nvSpPr>
            <p:spPr bwMode="auto">
              <a:xfrm>
                <a:off x="322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11" name="Rectangle 136"/>
              <p:cNvSpPr>
                <a:spLocks noChangeArrowheads="1"/>
              </p:cNvSpPr>
              <p:nvPr/>
            </p:nvSpPr>
            <p:spPr bwMode="auto">
              <a:xfrm>
                <a:off x="346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382" name="Oval 137"/>
            <p:cNvSpPr>
              <a:spLocks noChangeArrowheads="1"/>
            </p:cNvSpPr>
            <p:nvPr/>
          </p:nvSpPr>
          <p:spPr bwMode="auto">
            <a:xfrm>
              <a:off x="374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3" name="Oval 138"/>
            <p:cNvSpPr>
              <a:spLocks noChangeArrowheads="1"/>
            </p:cNvSpPr>
            <p:nvPr/>
          </p:nvSpPr>
          <p:spPr bwMode="auto">
            <a:xfrm>
              <a:off x="398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4" name="Oval 139"/>
            <p:cNvSpPr>
              <a:spLocks noChangeArrowheads="1"/>
            </p:cNvSpPr>
            <p:nvPr/>
          </p:nvSpPr>
          <p:spPr bwMode="auto">
            <a:xfrm>
              <a:off x="422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5" name="Oval 140"/>
            <p:cNvSpPr>
              <a:spLocks noChangeArrowheads="1"/>
            </p:cNvSpPr>
            <p:nvPr/>
          </p:nvSpPr>
          <p:spPr bwMode="auto">
            <a:xfrm>
              <a:off x="446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6" name="Oval 141"/>
            <p:cNvSpPr>
              <a:spLocks noChangeArrowheads="1"/>
            </p:cNvSpPr>
            <p:nvPr/>
          </p:nvSpPr>
          <p:spPr bwMode="auto">
            <a:xfrm>
              <a:off x="470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7" name="Oval 142"/>
            <p:cNvSpPr>
              <a:spLocks noChangeArrowheads="1"/>
            </p:cNvSpPr>
            <p:nvPr/>
          </p:nvSpPr>
          <p:spPr bwMode="auto">
            <a:xfrm>
              <a:off x="494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8" name="Oval 143"/>
            <p:cNvSpPr>
              <a:spLocks noChangeArrowheads="1"/>
            </p:cNvSpPr>
            <p:nvPr/>
          </p:nvSpPr>
          <p:spPr bwMode="auto">
            <a:xfrm>
              <a:off x="518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9" name="Oval 144"/>
            <p:cNvSpPr>
              <a:spLocks noChangeArrowheads="1"/>
            </p:cNvSpPr>
            <p:nvPr/>
          </p:nvSpPr>
          <p:spPr bwMode="auto">
            <a:xfrm>
              <a:off x="542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0" name="Oval 145"/>
            <p:cNvSpPr>
              <a:spLocks noChangeArrowheads="1"/>
            </p:cNvSpPr>
            <p:nvPr/>
          </p:nvSpPr>
          <p:spPr bwMode="auto">
            <a:xfrm>
              <a:off x="374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1" name="Oval 146"/>
            <p:cNvSpPr>
              <a:spLocks noChangeArrowheads="1"/>
            </p:cNvSpPr>
            <p:nvPr/>
          </p:nvSpPr>
          <p:spPr bwMode="auto">
            <a:xfrm>
              <a:off x="398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2" name="Oval 147"/>
            <p:cNvSpPr>
              <a:spLocks noChangeArrowheads="1"/>
            </p:cNvSpPr>
            <p:nvPr/>
          </p:nvSpPr>
          <p:spPr bwMode="auto">
            <a:xfrm>
              <a:off x="422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3" name="Oval 148"/>
            <p:cNvSpPr>
              <a:spLocks noChangeArrowheads="1"/>
            </p:cNvSpPr>
            <p:nvPr/>
          </p:nvSpPr>
          <p:spPr bwMode="auto">
            <a:xfrm>
              <a:off x="446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4" name="Oval 149"/>
            <p:cNvSpPr>
              <a:spLocks noChangeArrowheads="1"/>
            </p:cNvSpPr>
            <p:nvPr/>
          </p:nvSpPr>
          <p:spPr bwMode="auto">
            <a:xfrm>
              <a:off x="470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5" name="Oval 150"/>
            <p:cNvSpPr>
              <a:spLocks noChangeArrowheads="1"/>
            </p:cNvSpPr>
            <p:nvPr/>
          </p:nvSpPr>
          <p:spPr bwMode="auto">
            <a:xfrm>
              <a:off x="494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6" name="Oval 151"/>
            <p:cNvSpPr>
              <a:spLocks noChangeArrowheads="1"/>
            </p:cNvSpPr>
            <p:nvPr/>
          </p:nvSpPr>
          <p:spPr bwMode="auto">
            <a:xfrm>
              <a:off x="518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7" name="Oval 152"/>
            <p:cNvSpPr>
              <a:spLocks noChangeArrowheads="1"/>
            </p:cNvSpPr>
            <p:nvPr/>
          </p:nvSpPr>
          <p:spPr bwMode="auto">
            <a:xfrm>
              <a:off x="542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8" name="Oval 153"/>
            <p:cNvSpPr>
              <a:spLocks noChangeArrowheads="1"/>
            </p:cNvSpPr>
            <p:nvPr/>
          </p:nvSpPr>
          <p:spPr bwMode="auto">
            <a:xfrm>
              <a:off x="374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9" name="Oval 154"/>
            <p:cNvSpPr>
              <a:spLocks noChangeArrowheads="1"/>
            </p:cNvSpPr>
            <p:nvPr/>
          </p:nvSpPr>
          <p:spPr bwMode="auto">
            <a:xfrm>
              <a:off x="398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0" name="Oval 155"/>
            <p:cNvSpPr>
              <a:spLocks noChangeArrowheads="1"/>
            </p:cNvSpPr>
            <p:nvPr/>
          </p:nvSpPr>
          <p:spPr bwMode="auto">
            <a:xfrm>
              <a:off x="422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1" name="Oval 156"/>
            <p:cNvSpPr>
              <a:spLocks noChangeArrowheads="1"/>
            </p:cNvSpPr>
            <p:nvPr/>
          </p:nvSpPr>
          <p:spPr bwMode="auto">
            <a:xfrm>
              <a:off x="446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2" name="Oval 157"/>
            <p:cNvSpPr>
              <a:spLocks noChangeArrowheads="1"/>
            </p:cNvSpPr>
            <p:nvPr/>
          </p:nvSpPr>
          <p:spPr bwMode="auto">
            <a:xfrm>
              <a:off x="470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3" name="Oval 158"/>
            <p:cNvSpPr>
              <a:spLocks noChangeArrowheads="1"/>
            </p:cNvSpPr>
            <p:nvPr/>
          </p:nvSpPr>
          <p:spPr bwMode="auto">
            <a:xfrm>
              <a:off x="494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4" name="Oval 159"/>
            <p:cNvSpPr>
              <a:spLocks noChangeArrowheads="1"/>
            </p:cNvSpPr>
            <p:nvPr/>
          </p:nvSpPr>
          <p:spPr bwMode="auto">
            <a:xfrm>
              <a:off x="518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5" name="Oval 160"/>
            <p:cNvSpPr>
              <a:spLocks noChangeArrowheads="1"/>
            </p:cNvSpPr>
            <p:nvPr/>
          </p:nvSpPr>
          <p:spPr bwMode="auto">
            <a:xfrm>
              <a:off x="542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6" name="Oval 161"/>
            <p:cNvSpPr>
              <a:spLocks noChangeArrowheads="1"/>
            </p:cNvSpPr>
            <p:nvPr/>
          </p:nvSpPr>
          <p:spPr bwMode="auto">
            <a:xfrm>
              <a:off x="374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7" name="Oval 162"/>
            <p:cNvSpPr>
              <a:spLocks noChangeArrowheads="1"/>
            </p:cNvSpPr>
            <p:nvPr/>
          </p:nvSpPr>
          <p:spPr bwMode="auto">
            <a:xfrm>
              <a:off x="398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8" name="Oval 163"/>
            <p:cNvSpPr>
              <a:spLocks noChangeArrowheads="1"/>
            </p:cNvSpPr>
            <p:nvPr/>
          </p:nvSpPr>
          <p:spPr bwMode="auto">
            <a:xfrm>
              <a:off x="422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9" name="Oval 164"/>
            <p:cNvSpPr>
              <a:spLocks noChangeArrowheads="1"/>
            </p:cNvSpPr>
            <p:nvPr/>
          </p:nvSpPr>
          <p:spPr bwMode="auto">
            <a:xfrm>
              <a:off x="446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0" name="Oval 165"/>
            <p:cNvSpPr>
              <a:spLocks noChangeArrowheads="1"/>
            </p:cNvSpPr>
            <p:nvPr/>
          </p:nvSpPr>
          <p:spPr bwMode="auto">
            <a:xfrm>
              <a:off x="470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1" name="Oval 166"/>
            <p:cNvSpPr>
              <a:spLocks noChangeArrowheads="1"/>
            </p:cNvSpPr>
            <p:nvPr/>
          </p:nvSpPr>
          <p:spPr bwMode="auto">
            <a:xfrm>
              <a:off x="494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2" name="Oval 167"/>
            <p:cNvSpPr>
              <a:spLocks noChangeArrowheads="1"/>
            </p:cNvSpPr>
            <p:nvPr/>
          </p:nvSpPr>
          <p:spPr bwMode="auto">
            <a:xfrm>
              <a:off x="518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3" name="Oval 168"/>
            <p:cNvSpPr>
              <a:spLocks noChangeArrowheads="1"/>
            </p:cNvSpPr>
            <p:nvPr/>
          </p:nvSpPr>
          <p:spPr bwMode="auto">
            <a:xfrm>
              <a:off x="542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4" name="Oval 169"/>
            <p:cNvSpPr>
              <a:spLocks noChangeArrowheads="1"/>
            </p:cNvSpPr>
            <p:nvPr/>
          </p:nvSpPr>
          <p:spPr bwMode="auto">
            <a:xfrm>
              <a:off x="374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5" name="Oval 170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6" name="Oval 171"/>
            <p:cNvSpPr>
              <a:spLocks noChangeArrowheads="1"/>
            </p:cNvSpPr>
            <p:nvPr/>
          </p:nvSpPr>
          <p:spPr bwMode="auto">
            <a:xfrm>
              <a:off x="422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7" name="Oval 172"/>
            <p:cNvSpPr>
              <a:spLocks noChangeArrowheads="1"/>
            </p:cNvSpPr>
            <p:nvPr/>
          </p:nvSpPr>
          <p:spPr bwMode="auto">
            <a:xfrm>
              <a:off x="446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8" name="Oval 173"/>
            <p:cNvSpPr>
              <a:spLocks noChangeArrowheads="1"/>
            </p:cNvSpPr>
            <p:nvPr/>
          </p:nvSpPr>
          <p:spPr bwMode="auto">
            <a:xfrm>
              <a:off x="470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9" name="Oval 174"/>
            <p:cNvSpPr>
              <a:spLocks noChangeArrowheads="1"/>
            </p:cNvSpPr>
            <p:nvPr/>
          </p:nvSpPr>
          <p:spPr bwMode="auto">
            <a:xfrm>
              <a:off x="494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0" name="Oval 175"/>
            <p:cNvSpPr>
              <a:spLocks noChangeArrowheads="1"/>
            </p:cNvSpPr>
            <p:nvPr/>
          </p:nvSpPr>
          <p:spPr bwMode="auto">
            <a:xfrm>
              <a:off x="518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1" name="Oval 176"/>
            <p:cNvSpPr>
              <a:spLocks noChangeArrowheads="1"/>
            </p:cNvSpPr>
            <p:nvPr/>
          </p:nvSpPr>
          <p:spPr bwMode="auto">
            <a:xfrm>
              <a:off x="542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2" name="Oval 177"/>
            <p:cNvSpPr>
              <a:spLocks noChangeArrowheads="1"/>
            </p:cNvSpPr>
            <p:nvPr/>
          </p:nvSpPr>
          <p:spPr bwMode="auto">
            <a:xfrm>
              <a:off x="374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3" name="Oval 178"/>
            <p:cNvSpPr>
              <a:spLocks noChangeArrowheads="1"/>
            </p:cNvSpPr>
            <p:nvPr/>
          </p:nvSpPr>
          <p:spPr bwMode="auto">
            <a:xfrm>
              <a:off x="398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4" name="Oval 179"/>
            <p:cNvSpPr>
              <a:spLocks noChangeArrowheads="1"/>
            </p:cNvSpPr>
            <p:nvPr/>
          </p:nvSpPr>
          <p:spPr bwMode="auto">
            <a:xfrm>
              <a:off x="422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5" name="Oval 180"/>
            <p:cNvSpPr>
              <a:spLocks noChangeArrowheads="1"/>
            </p:cNvSpPr>
            <p:nvPr/>
          </p:nvSpPr>
          <p:spPr bwMode="auto">
            <a:xfrm>
              <a:off x="446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6" name="Oval 181"/>
            <p:cNvSpPr>
              <a:spLocks noChangeArrowheads="1"/>
            </p:cNvSpPr>
            <p:nvPr/>
          </p:nvSpPr>
          <p:spPr bwMode="auto">
            <a:xfrm>
              <a:off x="470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7" name="Oval 182"/>
            <p:cNvSpPr>
              <a:spLocks noChangeArrowheads="1"/>
            </p:cNvSpPr>
            <p:nvPr/>
          </p:nvSpPr>
          <p:spPr bwMode="auto">
            <a:xfrm>
              <a:off x="494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8" name="Oval 183"/>
            <p:cNvSpPr>
              <a:spLocks noChangeArrowheads="1"/>
            </p:cNvSpPr>
            <p:nvPr/>
          </p:nvSpPr>
          <p:spPr bwMode="auto">
            <a:xfrm>
              <a:off x="518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9" name="Oval 184"/>
            <p:cNvSpPr>
              <a:spLocks noChangeArrowheads="1"/>
            </p:cNvSpPr>
            <p:nvPr/>
          </p:nvSpPr>
          <p:spPr bwMode="auto">
            <a:xfrm>
              <a:off x="542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0" name="Oval 185"/>
            <p:cNvSpPr>
              <a:spLocks noChangeArrowheads="1"/>
            </p:cNvSpPr>
            <p:nvPr/>
          </p:nvSpPr>
          <p:spPr bwMode="auto">
            <a:xfrm>
              <a:off x="374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1" name="Oval 186"/>
            <p:cNvSpPr>
              <a:spLocks noChangeArrowheads="1"/>
            </p:cNvSpPr>
            <p:nvPr/>
          </p:nvSpPr>
          <p:spPr bwMode="auto">
            <a:xfrm>
              <a:off x="398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2" name="Oval 187"/>
            <p:cNvSpPr>
              <a:spLocks noChangeArrowheads="1"/>
            </p:cNvSpPr>
            <p:nvPr/>
          </p:nvSpPr>
          <p:spPr bwMode="auto">
            <a:xfrm>
              <a:off x="422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3" name="Oval 188"/>
            <p:cNvSpPr>
              <a:spLocks noChangeArrowheads="1"/>
            </p:cNvSpPr>
            <p:nvPr/>
          </p:nvSpPr>
          <p:spPr bwMode="auto">
            <a:xfrm>
              <a:off x="446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4" name="Oval 189"/>
            <p:cNvSpPr>
              <a:spLocks noChangeArrowheads="1"/>
            </p:cNvSpPr>
            <p:nvPr/>
          </p:nvSpPr>
          <p:spPr bwMode="auto">
            <a:xfrm>
              <a:off x="470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5" name="Oval 190"/>
            <p:cNvSpPr>
              <a:spLocks noChangeArrowheads="1"/>
            </p:cNvSpPr>
            <p:nvPr/>
          </p:nvSpPr>
          <p:spPr bwMode="auto">
            <a:xfrm>
              <a:off x="494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6" name="Oval 191"/>
            <p:cNvSpPr>
              <a:spLocks noChangeArrowheads="1"/>
            </p:cNvSpPr>
            <p:nvPr/>
          </p:nvSpPr>
          <p:spPr bwMode="auto">
            <a:xfrm>
              <a:off x="518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7" name="Oval 192"/>
            <p:cNvSpPr>
              <a:spLocks noChangeArrowheads="1"/>
            </p:cNvSpPr>
            <p:nvPr/>
          </p:nvSpPr>
          <p:spPr bwMode="auto">
            <a:xfrm>
              <a:off x="542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8" name="Oval 193"/>
            <p:cNvSpPr>
              <a:spLocks noChangeArrowheads="1"/>
            </p:cNvSpPr>
            <p:nvPr/>
          </p:nvSpPr>
          <p:spPr bwMode="auto">
            <a:xfrm>
              <a:off x="374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9" name="Oval 194"/>
            <p:cNvSpPr>
              <a:spLocks noChangeArrowheads="1"/>
            </p:cNvSpPr>
            <p:nvPr/>
          </p:nvSpPr>
          <p:spPr bwMode="auto">
            <a:xfrm>
              <a:off x="398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0" name="Oval 195"/>
            <p:cNvSpPr>
              <a:spLocks noChangeArrowheads="1"/>
            </p:cNvSpPr>
            <p:nvPr/>
          </p:nvSpPr>
          <p:spPr bwMode="auto">
            <a:xfrm>
              <a:off x="422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1" name="Oval 196"/>
            <p:cNvSpPr>
              <a:spLocks noChangeArrowheads="1"/>
            </p:cNvSpPr>
            <p:nvPr/>
          </p:nvSpPr>
          <p:spPr bwMode="auto">
            <a:xfrm>
              <a:off x="446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2" name="Oval 197"/>
            <p:cNvSpPr>
              <a:spLocks noChangeArrowheads="1"/>
            </p:cNvSpPr>
            <p:nvPr/>
          </p:nvSpPr>
          <p:spPr bwMode="auto">
            <a:xfrm>
              <a:off x="470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3" name="Oval 198"/>
            <p:cNvSpPr>
              <a:spLocks noChangeArrowheads="1"/>
            </p:cNvSpPr>
            <p:nvPr/>
          </p:nvSpPr>
          <p:spPr bwMode="auto">
            <a:xfrm>
              <a:off x="494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4" name="Oval 199"/>
            <p:cNvSpPr>
              <a:spLocks noChangeArrowheads="1"/>
            </p:cNvSpPr>
            <p:nvPr/>
          </p:nvSpPr>
          <p:spPr bwMode="auto">
            <a:xfrm>
              <a:off x="518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5" name="Oval 200"/>
            <p:cNvSpPr>
              <a:spLocks noChangeArrowheads="1"/>
            </p:cNvSpPr>
            <p:nvPr/>
          </p:nvSpPr>
          <p:spPr bwMode="auto">
            <a:xfrm>
              <a:off x="542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286"/>
          <p:cNvGrpSpPr>
            <a:grpSpLocks/>
          </p:cNvGrpSpPr>
          <p:nvPr/>
        </p:nvGrpSpPr>
        <p:grpSpPr bwMode="auto">
          <a:xfrm>
            <a:off x="990600" y="2144713"/>
            <a:ext cx="7088188" cy="3962400"/>
            <a:chOff x="990600" y="2133600"/>
            <a:chExt cx="7088188" cy="3962400"/>
          </a:xfrm>
        </p:grpSpPr>
        <p:sp>
          <p:nvSpPr>
            <p:cNvPr id="10249" name="Line 4"/>
            <p:cNvSpPr>
              <a:spLocks noChangeShapeType="1"/>
            </p:cNvSpPr>
            <p:nvPr/>
          </p:nvSpPr>
          <p:spPr bwMode="auto">
            <a:xfrm>
              <a:off x="1752600" y="3276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0" name="Line 5"/>
            <p:cNvSpPr>
              <a:spLocks noChangeShapeType="1"/>
            </p:cNvSpPr>
            <p:nvPr/>
          </p:nvSpPr>
          <p:spPr bwMode="auto">
            <a:xfrm>
              <a:off x="1752600" y="3657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1" name="Line 6"/>
            <p:cNvSpPr>
              <a:spLocks noChangeShapeType="1"/>
            </p:cNvSpPr>
            <p:nvPr/>
          </p:nvSpPr>
          <p:spPr bwMode="auto">
            <a:xfrm>
              <a:off x="1752600" y="4038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2" name="Line 7"/>
            <p:cNvSpPr>
              <a:spLocks noChangeShapeType="1"/>
            </p:cNvSpPr>
            <p:nvPr/>
          </p:nvSpPr>
          <p:spPr bwMode="auto">
            <a:xfrm>
              <a:off x="1752600" y="4419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3" name="Line 8"/>
            <p:cNvSpPr>
              <a:spLocks noChangeShapeType="1"/>
            </p:cNvSpPr>
            <p:nvPr/>
          </p:nvSpPr>
          <p:spPr bwMode="auto">
            <a:xfrm flipV="1">
              <a:off x="1752600" y="3276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4" name="Line 9"/>
            <p:cNvSpPr>
              <a:spLocks noChangeShapeType="1"/>
            </p:cNvSpPr>
            <p:nvPr/>
          </p:nvSpPr>
          <p:spPr bwMode="auto">
            <a:xfrm flipV="1">
              <a:off x="1752600" y="3657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5" name="Line 10"/>
            <p:cNvSpPr>
              <a:spLocks noChangeShapeType="1"/>
            </p:cNvSpPr>
            <p:nvPr/>
          </p:nvSpPr>
          <p:spPr bwMode="auto">
            <a:xfrm flipV="1">
              <a:off x="1752600" y="4038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6" name="Line 11"/>
            <p:cNvSpPr>
              <a:spLocks noChangeShapeType="1"/>
            </p:cNvSpPr>
            <p:nvPr/>
          </p:nvSpPr>
          <p:spPr bwMode="auto">
            <a:xfrm flipV="1">
              <a:off x="1752600" y="4419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7" name="Line 12"/>
            <p:cNvSpPr>
              <a:spLocks noChangeShapeType="1"/>
            </p:cNvSpPr>
            <p:nvPr/>
          </p:nvSpPr>
          <p:spPr bwMode="auto">
            <a:xfrm>
              <a:off x="1752600" y="3276600"/>
              <a:ext cx="2667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8" name="Line 13"/>
            <p:cNvSpPr>
              <a:spLocks noChangeShapeType="1"/>
            </p:cNvSpPr>
            <p:nvPr/>
          </p:nvSpPr>
          <p:spPr bwMode="auto">
            <a:xfrm>
              <a:off x="1447800" y="3657600"/>
              <a:ext cx="2971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9" name="Line 14"/>
            <p:cNvSpPr>
              <a:spLocks noChangeShapeType="1"/>
            </p:cNvSpPr>
            <p:nvPr/>
          </p:nvSpPr>
          <p:spPr bwMode="auto">
            <a:xfrm>
              <a:off x="1447800" y="4038600"/>
              <a:ext cx="2971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0260" name="Group 15"/>
            <p:cNvGrpSpPr>
              <a:grpSpLocks/>
            </p:cNvGrpSpPr>
            <p:nvPr/>
          </p:nvGrpSpPr>
          <p:grpSpPr bwMode="auto">
            <a:xfrm>
              <a:off x="1752600" y="4419600"/>
              <a:ext cx="2667000" cy="1524000"/>
              <a:chOff x="1968" y="2592"/>
              <a:chExt cx="1680" cy="960"/>
            </a:xfrm>
          </p:grpSpPr>
          <p:sp>
            <p:nvSpPr>
              <p:cNvPr id="10376" name="Line 16"/>
              <p:cNvSpPr>
                <a:spLocks noChangeShapeType="1"/>
              </p:cNvSpPr>
              <p:nvPr/>
            </p:nvSpPr>
            <p:spPr bwMode="auto">
              <a:xfrm>
                <a:off x="1968" y="259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77" name="Line 17"/>
              <p:cNvSpPr>
                <a:spLocks noChangeShapeType="1"/>
              </p:cNvSpPr>
              <p:nvPr/>
            </p:nvSpPr>
            <p:spPr bwMode="auto">
              <a:xfrm>
                <a:off x="1968" y="283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78" name="Line 18"/>
              <p:cNvSpPr>
                <a:spLocks noChangeShapeType="1"/>
              </p:cNvSpPr>
              <p:nvPr/>
            </p:nvSpPr>
            <p:spPr bwMode="auto">
              <a:xfrm>
                <a:off x="1968" y="307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79" name="Line 19"/>
              <p:cNvSpPr>
                <a:spLocks noChangeShapeType="1"/>
              </p:cNvSpPr>
              <p:nvPr/>
            </p:nvSpPr>
            <p:spPr bwMode="auto">
              <a:xfrm>
                <a:off x="1968" y="331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80" name="Line 20"/>
              <p:cNvSpPr>
                <a:spLocks noChangeShapeType="1"/>
              </p:cNvSpPr>
              <p:nvPr/>
            </p:nvSpPr>
            <p:spPr bwMode="auto">
              <a:xfrm>
                <a:off x="1968" y="355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61" name="Rectangle 21"/>
            <p:cNvSpPr>
              <a:spLocks noChangeArrowheads="1"/>
            </p:cNvSpPr>
            <p:nvPr/>
          </p:nvSpPr>
          <p:spPr bwMode="auto">
            <a:xfrm>
              <a:off x="2292350" y="3130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2" name="Rectangle 22"/>
            <p:cNvSpPr>
              <a:spLocks noChangeArrowheads="1"/>
            </p:cNvSpPr>
            <p:nvPr/>
          </p:nvSpPr>
          <p:spPr bwMode="auto">
            <a:xfrm>
              <a:off x="2292350" y="3511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3" name="Rectangle 23"/>
            <p:cNvSpPr>
              <a:spLocks noChangeArrowheads="1"/>
            </p:cNvSpPr>
            <p:nvPr/>
          </p:nvSpPr>
          <p:spPr bwMode="auto">
            <a:xfrm>
              <a:off x="2292350" y="3892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4" name="Rectangle 24"/>
            <p:cNvSpPr>
              <a:spLocks noChangeArrowheads="1"/>
            </p:cNvSpPr>
            <p:nvPr/>
          </p:nvSpPr>
          <p:spPr bwMode="auto">
            <a:xfrm>
              <a:off x="2292350" y="4273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5" name="Rectangle 25"/>
            <p:cNvSpPr>
              <a:spLocks noChangeArrowheads="1"/>
            </p:cNvSpPr>
            <p:nvPr/>
          </p:nvSpPr>
          <p:spPr bwMode="auto">
            <a:xfrm>
              <a:off x="2292350" y="4654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6" name="Rectangle 26"/>
            <p:cNvSpPr>
              <a:spLocks noChangeArrowheads="1"/>
            </p:cNvSpPr>
            <p:nvPr/>
          </p:nvSpPr>
          <p:spPr bwMode="auto">
            <a:xfrm>
              <a:off x="2292350" y="5035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7" name="Rectangle 27"/>
            <p:cNvSpPr>
              <a:spLocks noChangeArrowheads="1"/>
            </p:cNvSpPr>
            <p:nvPr/>
          </p:nvSpPr>
          <p:spPr bwMode="auto">
            <a:xfrm>
              <a:off x="2292350" y="5416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8" name="Rectangle 28"/>
            <p:cNvSpPr>
              <a:spLocks noChangeArrowheads="1"/>
            </p:cNvSpPr>
            <p:nvPr/>
          </p:nvSpPr>
          <p:spPr bwMode="auto">
            <a:xfrm>
              <a:off x="2292350" y="5797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9" name="Rectangle 29"/>
            <p:cNvSpPr>
              <a:spLocks noChangeArrowheads="1"/>
            </p:cNvSpPr>
            <p:nvPr/>
          </p:nvSpPr>
          <p:spPr bwMode="auto">
            <a:xfrm>
              <a:off x="3206750" y="3130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0" name="Rectangle 30"/>
            <p:cNvSpPr>
              <a:spLocks noChangeArrowheads="1"/>
            </p:cNvSpPr>
            <p:nvPr/>
          </p:nvSpPr>
          <p:spPr bwMode="auto">
            <a:xfrm>
              <a:off x="3206750" y="3511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1" name="Rectangle 31"/>
            <p:cNvSpPr>
              <a:spLocks noChangeArrowheads="1"/>
            </p:cNvSpPr>
            <p:nvPr/>
          </p:nvSpPr>
          <p:spPr bwMode="auto">
            <a:xfrm>
              <a:off x="3206750" y="3892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2" name="Rectangle 32"/>
            <p:cNvSpPr>
              <a:spLocks noChangeArrowheads="1"/>
            </p:cNvSpPr>
            <p:nvPr/>
          </p:nvSpPr>
          <p:spPr bwMode="auto">
            <a:xfrm>
              <a:off x="3206750" y="4273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3" name="Rectangle 33"/>
            <p:cNvSpPr>
              <a:spLocks noChangeArrowheads="1"/>
            </p:cNvSpPr>
            <p:nvPr/>
          </p:nvSpPr>
          <p:spPr bwMode="auto">
            <a:xfrm>
              <a:off x="3206750" y="4654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4" name="Rectangle 34"/>
            <p:cNvSpPr>
              <a:spLocks noChangeArrowheads="1"/>
            </p:cNvSpPr>
            <p:nvPr/>
          </p:nvSpPr>
          <p:spPr bwMode="auto">
            <a:xfrm>
              <a:off x="3206750" y="5035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5" name="Rectangle 35"/>
            <p:cNvSpPr>
              <a:spLocks noChangeArrowheads="1"/>
            </p:cNvSpPr>
            <p:nvPr/>
          </p:nvSpPr>
          <p:spPr bwMode="auto">
            <a:xfrm>
              <a:off x="3206750" y="5416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6" name="Rectangle 36"/>
            <p:cNvSpPr>
              <a:spLocks noChangeArrowheads="1"/>
            </p:cNvSpPr>
            <p:nvPr/>
          </p:nvSpPr>
          <p:spPr bwMode="auto">
            <a:xfrm>
              <a:off x="3206750" y="5797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7" name="Line 37"/>
            <p:cNvSpPr>
              <a:spLocks noChangeShapeType="1"/>
            </p:cNvSpPr>
            <p:nvPr/>
          </p:nvSpPr>
          <p:spPr bwMode="auto">
            <a:xfrm>
              <a:off x="2590800" y="3276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8" name="Line 38"/>
            <p:cNvSpPr>
              <a:spLocks noChangeShapeType="1"/>
            </p:cNvSpPr>
            <p:nvPr/>
          </p:nvSpPr>
          <p:spPr bwMode="auto">
            <a:xfrm>
              <a:off x="2590800" y="3657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9" name="Line 39"/>
            <p:cNvSpPr>
              <a:spLocks noChangeShapeType="1"/>
            </p:cNvSpPr>
            <p:nvPr/>
          </p:nvSpPr>
          <p:spPr bwMode="auto">
            <a:xfrm>
              <a:off x="2590800" y="4800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0" name="Line 40"/>
            <p:cNvSpPr>
              <a:spLocks noChangeShapeType="1"/>
            </p:cNvSpPr>
            <p:nvPr/>
          </p:nvSpPr>
          <p:spPr bwMode="auto">
            <a:xfrm>
              <a:off x="2590800" y="5181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1" name="Line 41"/>
            <p:cNvSpPr>
              <a:spLocks noChangeShapeType="1"/>
            </p:cNvSpPr>
            <p:nvPr/>
          </p:nvSpPr>
          <p:spPr bwMode="auto">
            <a:xfrm flipV="1">
              <a:off x="2590800" y="3276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2" name="Line 42"/>
            <p:cNvSpPr>
              <a:spLocks noChangeShapeType="1"/>
            </p:cNvSpPr>
            <p:nvPr/>
          </p:nvSpPr>
          <p:spPr bwMode="auto">
            <a:xfrm flipV="1">
              <a:off x="2590800" y="3657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3" name="Line 43"/>
            <p:cNvSpPr>
              <a:spLocks noChangeShapeType="1"/>
            </p:cNvSpPr>
            <p:nvPr/>
          </p:nvSpPr>
          <p:spPr bwMode="auto">
            <a:xfrm flipV="1">
              <a:off x="2590800" y="4800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4" name="Line 44"/>
            <p:cNvSpPr>
              <a:spLocks noChangeShapeType="1"/>
            </p:cNvSpPr>
            <p:nvPr/>
          </p:nvSpPr>
          <p:spPr bwMode="auto">
            <a:xfrm flipV="1">
              <a:off x="2590800" y="5181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5" name="Line 45"/>
            <p:cNvSpPr>
              <a:spLocks noChangeShapeType="1"/>
            </p:cNvSpPr>
            <p:nvPr/>
          </p:nvSpPr>
          <p:spPr bwMode="auto">
            <a:xfrm>
              <a:off x="3505200" y="3276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6" name="Line 46"/>
            <p:cNvSpPr>
              <a:spLocks noChangeShapeType="1"/>
            </p:cNvSpPr>
            <p:nvPr/>
          </p:nvSpPr>
          <p:spPr bwMode="auto">
            <a:xfrm>
              <a:off x="3505200" y="4038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7" name="Line 47"/>
            <p:cNvSpPr>
              <a:spLocks noChangeShapeType="1"/>
            </p:cNvSpPr>
            <p:nvPr/>
          </p:nvSpPr>
          <p:spPr bwMode="auto">
            <a:xfrm>
              <a:off x="3505200" y="4800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8" name="Line 48"/>
            <p:cNvSpPr>
              <a:spLocks noChangeShapeType="1"/>
            </p:cNvSpPr>
            <p:nvPr/>
          </p:nvSpPr>
          <p:spPr bwMode="auto">
            <a:xfrm>
              <a:off x="3505200" y="5562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9" name="Line 49"/>
            <p:cNvSpPr>
              <a:spLocks noChangeShapeType="1"/>
            </p:cNvSpPr>
            <p:nvPr/>
          </p:nvSpPr>
          <p:spPr bwMode="auto">
            <a:xfrm flipH="1">
              <a:off x="3505200" y="3276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0" name="Line 50"/>
            <p:cNvSpPr>
              <a:spLocks noChangeShapeType="1"/>
            </p:cNvSpPr>
            <p:nvPr/>
          </p:nvSpPr>
          <p:spPr bwMode="auto">
            <a:xfrm flipH="1">
              <a:off x="3505200" y="4038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1" name="Line 51"/>
            <p:cNvSpPr>
              <a:spLocks noChangeShapeType="1"/>
            </p:cNvSpPr>
            <p:nvPr/>
          </p:nvSpPr>
          <p:spPr bwMode="auto">
            <a:xfrm flipH="1">
              <a:off x="3505200" y="4800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2" name="Line 52"/>
            <p:cNvSpPr>
              <a:spLocks noChangeShapeType="1"/>
            </p:cNvSpPr>
            <p:nvPr/>
          </p:nvSpPr>
          <p:spPr bwMode="auto">
            <a:xfrm flipH="1">
              <a:off x="3505200" y="5562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3" name="Oval 201"/>
            <p:cNvSpPr>
              <a:spLocks noChangeArrowheads="1"/>
            </p:cNvSpPr>
            <p:nvPr/>
          </p:nvSpPr>
          <p:spPr bwMode="auto">
            <a:xfrm>
              <a:off x="4724400" y="5791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294" name="Rectangle 202"/>
            <p:cNvSpPr>
              <a:spLocks noChangeArrowheads="1"/>
            </p:cNvSpPr>
            <p:nvPr/>
          </p:nvSpPr>
          <p:spPr bwMode="auto">
            <a:xfrm>
              <a:off x="1447800" y="3124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5" name="Rectangle 203"/>
            <p:cNvSpPr>
              <a:spLocks noChangeArrowheads="1"/>
            </p:cNvSpPr>
            <p:nvPr/>
          </p:nvSpPr>
          <p:spPr bwMode="auto">
            <a:xfrm>
              <a:off x="1447800" y="3505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6" name="Rectangle 204"/>
            <p:cNvSpPr>
              <a:spLocks noChangeArrowheads="1"/>
            </p:cNvSpPr>
            <p:nvPr/>
          </p:nvSpPr>
          <p:spPr bwMode="auto">
            <a:xfrm>
              <a:off x="1447800" y="3886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7" name="Rectangle 205"/>
            <p:cNvSpPr>
              <a:spLocks noChangeArrowheads="1"/>
            </p:cNvSpPr>
            <p:nvPr/>
          </p:nvSpPr>
          <p:spPr bwMode="auto">
            <a:xfrm>
              <a:off x="1447800" y="4267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8" name="Rectangle 206"/>
            <p:cNvSpPr>
              <a:spLocks noChangeArrowheads="1"/>
            </p:cNvSpPr>
            <p:nvPr/>
          </p:nvSpPr>
          <p:spPr bwMode="auto">
            <a:xfrm>
              <a:off x="1447800" y="4648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9" name="Rectangle 207"/>
            <p:cNvSpPr>
              <a:spLocks noChangeArrowheads="1"/>
            </p:cNvSpPr>
            <p:nvPr/>
          </p:nvSpPr>
          <p:spPr bwMode="auto">
            <a:xfrm>
              <a:off x="1447800" y="5029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0" name="Rectangle 208"/>
            <p:cNvSpPr>
              <a:spLocks noChangeArrowheads="1"/>
            </p:cNvSpPr>
            <p:nvPr/>
          </p:nvSpPr>
          <p:spPr bwMode="auto">
            <a:xfrm>
              <a:off x="1447800" y="5410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1" name="Rectangle 209"/>
            <p:cNvSpPr>
              <a:spLocks noChangeArrowheads="1"/>
            </p:cNvSpPr>
            <p:nvPr/>
          </p:nvSpPr>
          <p:spPr bwMode="auto">
            <a:xfrm>
              <a:off x="1447800" y="5791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2" name="Rectangle 210"/>
            <p:cNvSpPr>
              <a:spLocks noChangeArrowheads="1"/>
            </p:cNvSpPr>
            <p:nvPr/>
          </p:nvSpPr>
          <p:spPr bwMode="auto">
            <a:xfrm>
              <a:off x="4114800" y="3124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3" name="Rectangle 211"/>
            <p:cNvSpPr>
              <a:spLocks noChangeArrowheads="1"/>
            </p:cNvSpPr>
            <p:nvPr/>
          </p:nvSpPr>
          <p:spPr bwMode="auto">
            <a:xfrm>
              <a:off x="4114800" y="3505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4" name="Rectangle 212"/>
            <p:cNvSpPr>
              <a:spLocks noChangeArrowheads="1"/>
            </p:cNvSpPr>
            <p:nvPr/>
          </p:nvSpPr>
          <p:spPr bwMode="auto">
            <a:xfrm>
              <a:off x="4114800" y="3886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5" name="Rectangle 213"/>
            <p:cNvSpPr>
              <a:spLocks noChangeArrowheads="1"/>
            </p:cNvSpPr>
            <p:nvPr/>
          </p:nvSpPr>
          <p:spPr bwMode="auto">
            <a:xfrm>
              <a:off x="4114800" y="4267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6" name="Rectangle 214"/>
            <p:cNvSpPr>
              <a:spLocks noChangeArrowheads="1"/>
            </p:cNvSpPr>
            <p:nvPr/>
          </p:nvSpPr>
          <p:spPr bwMode="auto">
            <a:xfrm>
              <a:off x="4114800" y="4648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7" name="Rectangle 215"/>
            <p:cNvSpPr>
              <a:spLocks noChangeArrowheads="1"/>
            </p:cNvSpPr>
            <p:nvPr/>
          </p:nvSpPr>
          <p:spPr bwMode="auto">
            <a:xfrm>
              <a:off x="4114800" y="5029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8" name="Rectangle 216"/>
            <p:cNvSpPr>
              <a:spLocks noChangeArrowheads="1"/>
            </p:cNvSpPr>
            <p:nvPr/>
          </p:nvSpPr>
          <p:spPr bwMode="auto">
            <a:xfrm>
              <a:off x="4114800" y="5410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9" name="Rectangle 217"/>
            <p:cNvSpPr>
              <a:spLocks noChangeArrowheads="1"/>
            </p:cNvSpPr>
            <p:nvPr/>
          </p:nvSpPr>
          <p:spPr bwMode="auto">
            <a:xfrm>
              <a:off x="4114800" y="5791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10" name="Oval 218"/>
            <p:cNvSpPr>
              <a:spLocks noChangeArrowheads="1"/>
            </p:cNvSpPr>
            <p:nvPr/>
          </p:nvSpPr>
          <p:spPr bwMode="auto">
            <a:xfrm>
              <a:off x="4724400" y="5943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0311" name="Oval 219"/>
            <p:cNvSpPr>
              <a:spLocks noChangeArrowheads="1"/>
            </p:cNvSpPr>
            <p:nvPr/>
          </p:nvSpPr>
          <p:spPr bwMode="auto">
            <a:xfrm>
              <a:off x="4724400" y="5410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0312" name="Oval 220"/>
            <p:cNvSpPr>
              <a:spLocks noChangeArrowheads="1"/>
            </p:cNvSpPr>
            <p:nvPr/>
          </p:nvSpPr>
          <p:spPr bwMode="auto">
            <a:xfrm>
              <a:off x="4724400" y="5562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0313" name="Oval 221"/>
            <p:cNvSpPr>
              <a:spLocks noChangeArrowheads="1"/>
            </p:cNvSpPr>
            <p:nvPr/>
          </p:nvSpPr>
          <p:spPr bwMode="auto">
            <a:xfrm>
              <a:off x="4724400" y="5029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0314" name="Oval 222"/>
            <p:cNvSpPr>
              <a:spLocks noChangeArrowheads="1"/>
            </p:cNvSpPr>
            <p:nvPr/>
          </p:nvSpPr>
          <p:spPr bwMode="auto">
            <a:xfrm>
              <a:off x="4724400" y="5181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0315" name="Oval 223"/>
            <p:cNvSpPr>
              <a:spLocks noChangeArrowheads="1"/>
            </p:cNvSpPr>
            <p:nvPr/>
          </p:nvSpPr>
          <p:spPr bwMode="auto">
            <a:xfrm>
              <a:off x="4724400" y="4648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10316" name="Oval 224"/>
            <p:cNvSpPr>
              <a:spLocks noChangeArrowheads="1"/>
            </p:cNvSpPr>
            <p:nvPr/>
          </p:nvSpPr>
          <p:spPr bwMode="auto">
            <a:xfrm>
              <a:off x="4724400" y="4800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0317" name="Oval 225"/>
            <p:cNvSpPr>
              <a:spLocks noChangeArrowheads="1"/>
            </p:cNvSpPr>
            <p:nvPr/>
          </p:nvSpPr>
          <p:spPr bwMode="auto">
            <a:xfrm>
              <a:off x="4724400" y="42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10318" name="Oval 226"/>
            <p:cNvSpPr>
              <a:spLocks noChangeArrowheads="1"/>
            </p:cNvSpPr>
            <p:nvPr/>
          </p:nvSpPr>
          <p:spPr bwMode="auto">
            <a:xfrm>
              <a:off x="4724400" y="4419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0319" name="Oval 227"/>
            <p:cNvSpPr>
              <a:spLocks noChangeArrowheads="1"/>
            </p:cNvSpPr>
            <p:nvPr/>
          </p:nvSpPr>
          <p:spPr bwMode="auto">
            <a:xfrm>
              <a:off x="4724400" y="3886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10320" name="Oval 228"/>
            <p:cNvSpPr>
              <a:spLocks noChangeArrowheads="1"/>
            </p:cNvSpPr>
            <p:nvPr/>
          </p:nvSpPr>
          <p:spPr bwMode="auto">
            <a:xfrm>
              <a:off x="4724400" y="4038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0321" name="Oval 229"/>
            <p:cNvSpPr>
              <a:spLocks noChangeArrowheads="1"/>
            </p:cNvSpPr>
            <p:nvPr/>
          </p:nvSpPr>
          <p:spPr bwMode="auto">
            <a:xfrm>
              <a:off x="4724400" y="3505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0322" name="Oval 230"/>
            <p:cNvSpPr>
              <a:spLocks noChangeArrowheads="1"/>
            </p:cNvSpPr>
            <p:nvPr/>
          </p:nvSpPr>
          <p:spPr bwMode="auto">
            <a:xfrm>
              <a:off x="4724400" y="3657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0323" name="Oval 231"/>
            <p:cNvSpPr>
              <a:spLocks noChangeArrowheads="1"/>
            </p:cNvSpPr>
            <p:nvPr/>
          </p:nvSpPr>
          <p:spPr bwMode="auto">
            <a:xfrm>
              <a:off x="4724400" y="3124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10324" name="Oval 232"/>
            <p:cNvSpPr>
              <a:spLocks noChangeArrowheads="1"/>
            </p:cNvSpPr>
            <p:nvPr/>
          </p:nvSpPr>
          <p:spPr bwMode="auto">
            <a:xfrm>
              <a:off x="4724400" y="3276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10325" name="Line 233"/>
            <p:cNvSpPr>
              <a:spLocks noChangeShapeType="1"/>
            </p:cNvSpPr>
            <p:nvPr/>
          </p:nvSpPr>
          <p:spPr bwMode="auto">
            <a:xfrm flipV="1">
              <a:off x="4419600" y="3200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26" name="Line 234"/>
            <p:cNvSpPr>
              <a:spLocks noChangeShapeType="1"/>
            </p:cNvSpPr>
            <p:nvPr/>
          </p:nvSpPr>
          <p:spPr bwMode="auto">
            <a:xfrm>
              <a:off x="4419600" y="3276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27" name="Line 235"/>
            <p:cNvSpPr>
              <a:spLocks noChangeShapeType="1"/>
            </p:cNvSpPr>
            <p:nvPr/>
          </p:nvSpPr>
          <p:spPr bwMode="auto">
            <a:xfrm flipV="1">
              <a:off x="4419600" y="3581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28" name="Line 236"/>
            <p:cNvSpPr>
              <a:spLocks noChangeShapeType="1"/>
            </p:cNvSpPr>
            <p:nvPr/>
          </p:nvSpPr>
          <p:spPr bwMode="auto">
            <a:xfrm>
              <a:off x="4419600" y="3657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29" name="Line 237"/>
            <p:cNvSpPr>
              <a:spLocks noChangeShapeType="1"/>
            </p:cNvSpPr>
            <p:nvPr/>
          </p:nvSpPr>
          <p:spPr bwMode="auto">
            <a:xfrm flipV="1">
              <a:off x="4419600" y="3962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0" name="Line 238"/>
            <p:cNvSpPr>
              <a:spLocks noChangeShapeType="1"/>
            </p:cNvSpPr>
            <p:nvPr/>
          </p:nvSpPr>
          <p:spPr bwMode="auto">
            <a:xfrm>
              <a:off x="4419600" y="4038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1" name="Line 239"/>
            <p:cNvSpPr>
              <a:spLocks noChangeShapeType="1"/>
            </p:cNvSpPr>
            <p:nvPr/>
          </p:nvSpPr>
          <p:spPr bwMode="auto">
            <a:xfrm flipV="1">
              <a:off x="4419600" y="4343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2" name="Line 240"/>
            <p:cNvSpPr>
              <a:spLocks noChangeShapeType="1"/>
            </p:cNvSpPr>
            <p:nvPr/>
          </p:nvSpPr>
          <p:spPr bwMode="auto">
            <a:xfrm>
              <a:off x="4419600" y="4419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3" name="Line 241"/>
            <p:cNvSpPr>
              <a:spLocks noChangeShapeType="1"/>
            </p:cNvSpPr>
            <p:nvPr/>
          </p:nvSpPr>
          <p:spPr bwMode="auto">
            <a:xfrm flipV="1">
              <a:off x="4419600" y="4724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4" name="Line 242"/>
            <p:cNvSpPr>
              <a:spLocks noChangeShapeType="1"/>
            </p:cNvSpPr>
            <p:nvPr/>
          </p:nvSpPr>
          <p:spPr bwMode="auto">
            <a:xfrm>
              <a:off x="4419600" y="4800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5" name="Line 243"/>
            <p:cNvSpPr>
              <a:spLocks noChangeShapeType="1"/>
            </p:cNvSpPr>
            <p:nvPr/>
          </p:nvSpPr>
          <p:spPr bwMode="auto">
            <a:xfrm flipV="1">
              <a:off x="4419600" y="5105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6" name="Line 244"/>
            <p:cNvSpPr>
              <a:spLocks noChangeShapeType="1"/>
            </p:cNvSpPr>
            <p:nvPr/>
          </p:nvSpPr>
          <p:spPr bwMode="auto">
            <a:xfrm>
              <a:off x="4419600" y="5181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7" name="Line 245"/>
            <p:cNvSpPr>
              <a:spLocks noChangeShapeType="1"/>
            </p:cNvSpPr>
            <p:nvPr/>
          </p:nvSpPr>
          <p:spPr bwMode="auto">
            <a:xfrm flipV="1">
              <a:off x="4419600" y="5486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8" name="Line 246"/>
            <p:cNvSpPr>
              <a:spLocks noChangeShapeType="1"/>
            </p:cNvSpPr>
            <p:nvPr/>
          </p:nvSpPr>
          <p:spPr bwMode="auto">
            <a:xfrm>
              <a:off x="4419600" y="5562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9" name="Line 247"/>
            <p:cNvSpPr>
              <a:spLocks noChangeShapeType="1"/>
            </p:cNvSpPr>
            <p:nvPr/>
          </p:nvSpPr>
          <p:spPr bwMode="auto">
            <a:xfrm flipV="1">
              <a:off x="4419600" y="5867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40" name="Line 248"/>
            <p:cNvSpPr>
              <a:spLocks noChangeShapeType="1"/>
            </p:cNvSpPr>
            <p:nvPr/>
          </p:nvSpPr>
          <p:spPr bwMode="auto">
            <a:xfrm>
              <a:off x="4419600" y="5943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41" name="Oval 249"/>
            <p:cNvSpPr>
              <a:spLocks noChangeArrowheads="1"/>
            </p:cNvSpPr>
            <p:nvPr/>
          </p:nvSpPr>
          <p:spPr bwMode="auto">
            <a:xfrm>
              <a:off x="990600" y="5791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342" name="Oval 250"/>
            <p:cNvSpPr>
              <a:spLocks noChangeArrowheads="1"/>
            </p:cNvSpPr>
            <p:nvPr/>
          </p:nvSpPr>
          <p:spPr bwMode="auto">
            <a:xfrm>
              <a:off x="990600" y="5943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0343" name="Oval 251"/>
            <p:cNvSpPr>
              <a:spLocks noChangeArrowheads="1"/>
            </p:cNvSpPr>
            <p:nvPr/>
          </p:nvSpPr>
          <p:spPr bwMode="auto">
            <a:xfrm>
              <a:off x="990600" y="5410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0344" name="Oval 252"/>
            <p:cNvSpPr>
              <a:spLocks noChangeArrowheads="1"/>
            </p:cNvSpPr>
            <p:nvPr/>
          </p:nvSpPr>
          <p:spPr bwMode="auto">
            <a:xfrm>
              <a:off x="990600" y="5562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0345" name="Oval 253"/>
            <p:cNvSpPr>
              <a:spLocks noChangeArrowheads="1"/>
            </p:cNvSpPr>
            <p:nvPr/>
          </p:nvSpPr>
          <p:spPr bwMode="auto">
            <a:xfrm>
              <a:off x="990600" y="5029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0346" name="Oval 254"/>
            <p:cNvSpPr>
              <a:spLocks noChangeArrowheads="1"/>
            </p:cNvSpPr>
            <p:nvPr/>
          </p:nvSpPr>
          <p:spPr bwMode="auto">
            <a:xfrm>
              <a:off x="990600" y="5181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0347" name="Oval 255"/>
            <p:cNvSpPr>
              <a:spLocks noChangeArrowheads="1"/>
            </p:cNvSpPr>
            <p:nvPr/>
          </p:nvSpPr>
          <p:spPr bwMode="auto">
            <a:xfrm>
              <a:off x="990600" y="4648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10348" name="Oval 256"/>
            <p:cNvSpPr>
              <a:spLocks noChangeArrowheads="1"/>
            </p:cNvSpPr>
            <p:nvPr/>
          </p:nvSpPr>
          <p:spPr bwMode="auto">
            <a:xfrm>
              <a:off x="990600" y="4800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0349" name="Oval 257"/>
            <p:cNvSpPr>
              <a:spLocks noChangeArrowheads="1"/>
            </p:cNvSpPr>
            <p:nvPr/>
          </p:nvSpPr>
          <p:spPr bwMode="auto">
            <a:xfrm>
              <a:off x="990600" y="42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10350" name="Oval 258"/>
            <p:cNvSpPr>
              <a:spLocks noChangeArrowheads="1"/>
            </p:cNvSpPr>
            <p:nvPr/>
          </p:nvSpPr>
          <p:spPr bwMode="auto">
            <a:xfrm>
              <a:off x="990600" y="4419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0351" name="Oval 259"/>
            <p:cNvSpPr>
              <a:spLocks noChangeArrowheads="1"/>
            </p:cNvSpPr>
            <p:nvPr/>
          </p:nvSpPr>
          <p:spPr bwMode="auto">
            <a:xfrm>
              <a:off x="990600" y="3886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10352" name="Oval 260"/>
            <p:cNvSpPr>
              <a:spLocks noChangeArrowheads="1"/>
            </p:cNvSpPr>
            <p:nvPr/>
          </p:nvSpPr>
          <p:spPr bwMode="auto">
            <a:xfrm>
              <a:off x="990600" y="4038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0353" name="Oval 261"/>
            <p:cNvSpPr>
              <a:spLocks noChangeArrowheads="1"/>
            </p:cNvSpPr>
            <p:nvPr/>
          </p:nvSpPr>
          <p:spPr bwMode="auto">
            <a:xfrm>
              <a:off x="990600" y="3505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0354" name="Oval 262"/>
            <p:cNvSpPr>
              <a:spLocks noChangeArrowheads="1"/>
            </p:cNvSpPr>
            <p:nvPr/>
          </p:nvSpPr>
          <p:spPr bwMode="auto">
            <a:xfrm>
              <a:off x="990600" y="3657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0355" name="Oval 263"/>
            <p:cNvSpPr>
              <a:spLocks noChangeArrowheads="1"/>
            </p:cNvSpPr>
            <p:nvPr/>
          </p:nvSpPr>
          <p:spPr bwMode="auto">
            <a:xfrm>
              <a:off x="990600" y="3124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10356" name="Oval 264"/>
            <p:cNvSpPr>
              <a:spLocks noChangeArrowheads="1"/>
            </p:cNvSpPr>
            <p:nvPr/>
          </p:nvSpPr>
          <p:spPr bwMode="auto">
            <a:xfrm>
              <a:off x="990600" y="3276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10357" name="Line 265"/>
            <p:cNvSpPr>
              <a:spLocks noChangeShapeType="1"/>
            </p:cNvSpPr>
            <p:nvPr/>
          </p:nvSpPr>
          <p:spPr bwMode="auto">
            <a:xfrm>
              <a:off x="1143000" y="3200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58" name="Line 266"/>
            <p:cNvSpPr>
              <a:spLocks noChangeShapeType="1"/>
            </p:cNvSpPr>
            <p:nvPr/>
          </p:nvSpPr>
          <p:spPr bwMode="auto">
            <a:xfrm flipV="1">
              <a:off x="1143000" y="3276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59" name="Line 267"/>
            <p:cNvSpPr>
              <a:spLocks noChangeShapeType="1"/>
            </p:cNvSpPr>
            <p:nvPr/>
          </p:nvSpPr>
          <p:spPr bwMode="auto">
            <a:xfrm>
              <a:off x="1143000" y="3581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0" name="Line 268"/>
            <p:cNvSpPr>
              <a:spLocks noChangeShapeType="1"/>
            </p:cNvSpPr>
            <p:nvPr/>
          </p:nvSpPr>
          <p:spPr bwMode="auto">
            <a:xfrm flipV="1">
              <a:off x="1143000" y="3657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1" name="Line 269"/>
            <p:cNvSpPr>
              <a:spLocks noChangeShapeType="1"/>
            </p:cNvSpPr>
            <p:nvPr/>
          </p:nvSpPr>
          <p:spPr bwMode="auto">
            <a:xfrm>
              <a:off x="1143000" y="3962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2" name="Line 270"/>
            <p:cNvSpPr>
              <a:spLocks noChangeShapeType="1"/>
            </p:cNvSpPr>
            <p:nvPr/>
          </p:nvSpPr>
          <p:spPr bwMode="auto">
            <a:xfrm flipV="1">
              <a:off x="1143000" y="4038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3" name="Line 271"/>
            <p:cNvSpPr>
              <a:spLocks noChangeShapeType="1"/>
            </p:cNvSpPr>
            <p:nvPr/>
          </p:nvSpPr>
          <p:spPr bwMode="auto">
            <a:xfrm>
              <a:off x="1143000" y="4343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4" name="Line 272"/>
            <p:cNvSpPr>
              <a:spLocks noChangeShapeType="1"/>
            </p:cNvSpPr>
            <p:nvPr/>
          </p:nvSpPr>
          <p:spPr bwMode="auto">
            <a:xfrm flipV="1">
              <a:off x="1143000" y="4419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5" name="Line 273"/>
            <p:cNvSpPr>
              <a:spLocks noChangeShapeType="1"/>
            </p:cNvSpPr>
            <p:nvPr/>
          </p:nvSpPr>
          <p:spPr bwMode="auto">
            <a:xfrm>
              <a:off x="1143000" y="4724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6" name="Line 274"/>
            <p:cNvSpPr>
              <a:spLocks noChangeShapeType="1"/>
            </p:cNvSpPr>
            <p:nvPr/>
          </p:nvSpPr>
          <p:spPr bwMode="auto">
            <a:xfrm flipV="1">
              <a:off x="1143000" y="4800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7" name="Line 275"/>
            <p:cNvSpPr>
              <a:spLocks noChangeShapeType="1"/>
            </p:cNvSpPr>
            <p:nvPr/>
          </p:nvSpPr>
          <p:spPr bwMode="auto">
            <a:xfrm>
              <a:off x="1143000" y="5105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8" name="Line 276"/>
            <p:cNvSpPr>
              <a:spLocks noChangeShapeType="1"/>
            </p:cNvSpPr>
            <p:nvPr/>
          </p:nvSpPr>
          <p:spPr bwMode="auto">
            <a:xfrm flipV="1">
              <a:off x="1143000" y="5181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9" name="Line 277"/>
            <p:cNvSpPr>
              <a:spLocks noChangeShapeType="1"/>
            </p:cNvSpPr>
            <p:nvPr/>
          </p:nvSpPr>
          <p:spPr bwMode="auto">
            <a:xfrm>
              <a:off x="1143000" y="5486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0" name="Line 278"/>
            <p:cNvSpPr>
              <a:spLocks noChangeShapeType="1"/>
            </p:cNvSpPr>
            <p:nvPr/>
          </p:nvSpPr>
          <p:spPr bwMode="auto">
            <a:xfrm flipV="1">
              <a:off x="1143000" y="5562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1" name="Line 279"/>
            <p:cNvSpPr>
              <a:spLocks noChangeShapeType="1"/>
            </p:cNvSpPr>
            <p:nvPr/>
          </p:nvSpPr>
          <p:spPr bwMode="auto">
            <a:xfrm>
              <a:off x="1143000" y="5867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2" name="Line 280"/>
            <p:cNvSpPr>
              <a:spLocks noChangeShapeType="1"/>
            </p:cNvSpPr>
            <p:nvPr/>
          </p:nvSpPr>
          <p:spPr bwMode="auto">
            <a:xfrm flipV="1">
              <a:off x="1143000" y="5943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3" name="Line 281"/>
            <p:cNvSpPr>
              <a:spLocks noChangeShapeType="1"/>
            </p:cNvSpPr>
            <p:nvPr/>
          </p:nvSpPr>
          <p:spPr bwMode="auto">
            <a:xfrm flipH="1">
              <a:off x="1600200" y="2438400"/>
              <a:ext cx="152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4" name="Text Box 282"/>
            <p:cNvSpPr txBox="1">
              <a:spLocks noChangeArrowheads="1"/>
            </p:cNvSpPr>
            <p:nvPr/>
          </p:nvSpPr>
          <p:spPr bwMode="auto">
            <a:xfrm>
              <a:off x="1524000" y="2133600"/>
              <a:ext cx="65547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rgbClr val="000000"/>
                  </a:solidFill>
                </a:rPr>
                <a:t>Router (switch), Radix of 2 (2 inputs, 2 outputs)</a:t>
              </a:r>
            </a:p>
          </p:txBody>
        </p:sp>
        <p:sp>
          <p:nvSpPr>
            <p:cNvPr id="10375" name="Text Box 283"/>
            <p:cNvSpPr txBox="1">
              <a:spLocks noChangeArrowheads="1"/>
            </p:cNvSpPr>
            <p:nvPr/>
          </p:nvSpPr>
          <p:spPr bwMode="auto">
            <a:xfrm>
              <a:off x="2057400" y="2438400"/>
              <a:ext cx="57419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rgbClr val="000000"/>
                  </a:solidFill>
                </a:rPr>
                <a:t>Abbreviation: Radix-ary</a:t>
              </a:r>
            </a:p>
            <a:p>
              <a:r>
                <a:rPr lang="en-US">
                  <a:solidFill>
                    <a:srgbClr val="000000"/>
                  </a:solidFill>
                </a:rPr>
                <a:t>These routers are 2-ary</a:t>
              </a:r>
            </a:p>
          </p:txBody>
        </p:sp>
      </p:grpSp>
      <p:sp>
        <p:nvSpPr>
          <p:cNvPr id="288" name="Text Box 283"/>
          <p:cNvSpPr txBox="1">
            <a:spLocks noChangeArrowheads="1"/>
          </p:cNvSpPr>
          <p:nvPr/>
        </p:nvSpPr>
        <p:spPr bwMode="auto">
          <a:xfrm>
            <a:off x="1447800" y="6107113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</a:rPr>
              <a:t>Indirect</a:t>
            </a:r>
          </a:p>
        </p:txBody>
      </p:sp>
      <p:sp>
        <p:nvSpPr>
          <p:cNvPr id="289" name="Text Box 283"/>
          <p:cNvSpPr txBox="1">
            <a:spLocks noChangeArrowheads="1"/>
          </p:cNvSpPr>
          <p:nvPr/>
        </p:nvSpPr>
        <p:spPr bwMode="auto">
          <a:xfrm>
            <a:off x="5410200" y="6107113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</a:rPr>
              <a:t>Direct</a:t>
            </a:r>
          </a:p>
        </p:txBody>
      </p:sp>
    </p:spTree>
    <p:extLst>
      <p:ext uri="{BB962C8B-B14F-4D97-AF65-F5344CB8AC3E}">
        <p14:creationId xmlns:p14="http://schemas.microsoft.com/office/powerpoint/2010/main" val="93728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28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Content Placeholder 11"/>
          <p:cNvSpPr txBox="1">
            <a:spLocks/>
          </p:cNvSpPr>
          <p:nvPr/>
        </p:nvSpPr>
        <p:spPr bwMode="auto">
          <a:xfrm>
            <a:off x="1538288" y="1111250"/>
            <a:ext cx="644207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Evaluation – Synthetic Traces</a:t>
            </a:r>
          </a:p>
        </p:txBody>
      </p:sp>
      <p:sp>
        <p:nvSpPr>
          <p:cNvPr id="225284" name="TextBox 6"/>
          <p:cNvSpPr txBox="1">
            <a:spLocks noChangeArrowheads="1"/>
          </p:cNvSpPr>
          <p:nvPr/>
        </p:nvSpPr>
        <p:spPr bwMode="auto">
          <a:xfrm>
            <a:off x="1176338" y="1352550"/>
            <a:ext cx="30988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First, the bad news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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Uniform random injection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BLESS has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significantly lower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  saturation throughput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  compared to buffered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  baseline.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4442703" y="1660288"/>
          <a:ext cx="4305300" cy="2447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Down Arrow 10"/>
          <p:cNvSpPr/>
          <p:nvPr/>
        </p:nvSpPr>
        <p:spPr>
          <a:xfrm rot="19647242">
            <a:off x="6789738" y="1166813"/>
            <a:ext cx="330200" cy="57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5287" name="TextBox 11"/>
          <p:cNvSpPr txBox="1">
            <a:spLocks noChangeArrowheads="1"/>
          </p:cNvSpPr>
          <p:nvPr/>
        </p:nvSpPr>
        <p:spPr bwMode="auto">
          <a:xfrm>
            <a:off x="6061075" y="1119188"/>
            <a:ext cx="627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BLESS</a:t>
            </a:r>
          </a:p>
        </p:txBody>
      </p:sp>
      <p:sp>
        <p:nvSpPr>
          <p:cNvPr id="13" name="Down Arrow 12"/>
          <p:cNvSpPr/>
          <p:nvPr/>
        </p:nvSpPr>
        <p:spPr>
          <a:xfrm rot="19647242">
            <a:off x="8167688" y="1144588"/>
            <a:ext cx="331787" cy="57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5289" name="TextBox 13"/>
          <p:cNvSpPr txBox="1">
            <a:spLocks noChangeArrowheads="1"/>
          </p:cNvSpPr>
          <p:nvPr/>
        </p:nvSpPr>
        <p:spPr bwMode="auto">
          <a:xfrm>
            <a:off x="7545388" y="1125538"/>
            <a:ext cx="774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Best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Baseline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9316806"/>
      </p:ext>
    </p:extLst>
  </p:cSld>
  <p:clrMapOvr>
    <a:masterClrMapping/>
  </p:clrMapOvr>
  <p:transition advTm="33072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Content Placeholder 11"/>
          <p:cNvSpPr txBox="1">
            <a:spLocks/>
          </p:cNvSpPr>
          <p:nvPr/>
        </p:nvSpPr>
        <p:spPr bwMode="auto">
          <a:xfrm>
            <a:off x="1538288" y="1111250"/>
            <a:ext cx="644207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Evaluation – Homogenous Case Study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176338" y="1352550"/>
            <a:ext cx="2586037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milc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benchmarks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(moderately intensive)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Perfect caches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Very little performance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degradation with BLESS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(less than 4% in dense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 network)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With router latency 1,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BLESS can even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outperform baseline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(by ~10%)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Significant energy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improvements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(almost 40%)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</a:t>
            </a:r>
          </a:p>
        </p:txBody>
      </p:sp>
      <p:graphicFrame>
        <p:nvGraphicFramePr>
          <p:cNvPr id="8" name="Chart 7"/>
          <p:cNvGraphicFramePr/>
          <p:nvPr/>
        </p:nvGraphicFramePr>
        <p:xfrm>
          <a:off x="3696511" y="1064571"/>
          <a:ext cx="5267831" cy="2544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3574205" y="3777777"/>
          <a:ext cx="5419726" cy="2609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Down Arrow 9"/>
          <p:cNvSpPr/>
          <p:nvPr/>
        </p:nvSpPr>
        <p:spPr>
          <a:xfrm rot="20581618">
            <a:off x="6041771" y="1046835"/>
            <a:ext cx="289794" cy="34046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213350" y="942975"/>
            <a:ext cx="8556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Baseline</a:t>
            </a:r>
          </a:p>
        </p:txBody>
      </p:sp>
      <p:sp>
        <p:nvSpPr>
          <p:cNvPr id="12" name="Down Arrow 11"/>
          <p:cNvSpPr/>
          <p:nvPr/>
        </p:nvSpPr>
        <p:spPr>
          <a:xfrm rot="1725875">
            <a:off x="6534640" y="1160324"/>
            <a:ext cx="289794" cy="34046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796088" y="969963"/>
            <a:ext cx="6937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BLESS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648575" y="966788"/>
            <a:ext cx="631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RL=1</a:t>
            </a:r>
          </a:p>
        </p:txBody>
      </p:sp>
      <p:sp>
        <p:nvSpPr>
          <p:cNvPr id="15" name="Down Arrow 14"/>
          <p:cNvSpPr/>
          <p:nvPr/>
        </p:nvSpPr>
        <p:spPr>
          <a:xfrm rot="18358841">
            <a:off x="8162524" y="1167319"/>
            <a:ext cx="289794" cy="340468"/>
          </a:xfrm>
          <a:prstGeom prst="downArrow">
            <a:avLst/>
          </a:prstGeom>
          <a:gradFill rotWithShape="1">
            <a:gsLst>
              <a:gs pos="0">
                <a:srgbClr val="C32D2E">
                  <a:tint val="92000"/>
                  <a:satMod val="170000"/>
                </a:srgbClr>
              </a:gs>
              <a:gs pos="15000">
                <a:srgbClr val="C32D2E">
                  <a:tint val="92000"/>
                  <a:shade val="99000"/>
                  <a:satMod val="170000"/>
                </a:srgbClr>
              </a:gs>
              <a:gs pos="62000">
                <a:srgbClr val="C32D2E">
                  <a:tint val="96000"/>
                  <a:shade val="80000"/>
                  <a:satMod val="170000"/>
                </a:srgbClr>
              </a:gs>
              <a:gs pos="97000">
                <a:srgbClr val="C32D2E">
                  <a:tint val="98000"/>
                  <a:shade val="63000"/>
                  <a:satMod val="170000"/>
                </a:srgbClr>
              </a:gs>
              <a:gs pos="100000">
                <a:srgbClr val="C32D2E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rgbClr val="C32D2E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6" name="Picture 15" descr="exclamation_mark_yellow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5607050"/>
            <a:ext cx="681037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Left-Right Arrow 16"/>
          <p:cNvSpPr/>
          <p:nvPr/>
        </p:nvSpPr>
        <p:spPr>
          <a:xfrm rot="5400000">
            <a:off x="4956244" y="4236399"/>
            <a:ext cx="535021" cy="272374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" name="Left-Right Arrow 18"/>
          <p:cNvSpPr/>
          <p:nvPr/>
        </p:nvSpPr>
        <p:spPr>
          <a:xfrm rot="5400000">
            <a:off x="6616429" y="4226674"/>
            <a:ext cx="372894" cy="220495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" name="Left-Right Arrow 19"/>
          <p:cNvSpPr/>
          <p:nvPr/>
        </p:nvSpPr>
        <p:spPr>
          <a:xfrm rot="5400000">
            <a:off x="8111248" y="4259098"/>
            <a:ext cx="535021" cy="272374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6489941"/>
      </p:ext>
    </p:extLst>
  </p:cSld>
  <p:clrMapOvr>
    <a:masterClrMapping/>
  </p:clrMapOvr>
  <p:transition advTm="852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Content Placeholder 11"/>
          <p:cNvSpPr txBox="1">
            <a:spLocks/>
          </p:cNvSpPr>
          <p:nvPr/>
        </p:nvSpPr>
        <p:spPr bwMode="auto">
          <a:xfrm>
            <a:off x="1538288" y="1111250"/>
            <a:ext cx="644207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Evaluation – Homogenous Case Study</a:t>
            </a:r>
          </a:p>
        </p:txBody>
      </p:sp>
      <p:graphicFrame>
        <p:nvGraphicFramePr>
          <p:cNvPr id="8" name="Chart 7"/>
          <p:cNvGraphicFramePr/>
          <p:nvPr/>
        </p:nvGraphicFramePr>
        <p:xfrm>
          <a:off x="3696511" y="1064571"/>
          <a:ext cx="5267831" cy="2544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3574205" y="3777777"/>
          <a:ext cx="5419726" cy="2609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Down Arrow 9"/>
          <p:cNvSpPr/>
          <p:nvPr/>
        </p:nvSpPr>
        <p:spPr>
          <a:xfrm rot="20581618">
            <a:off x="6041771" y="1046835"/>
            <a:ext cx="289794" cy="34046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9383" name="TextBox 10"/>
          <p:cNvSpPr txBox="1">
            <a:spLocks noChangeArrowheads="1"/>
          </p:cNvSpPr>
          <p:nvPr/>
        </p:nvSpPr>
        <p:spPr bwMode="auto">
          <a:xfrm>
            <a:off x="5213350" y="942975"/>
            <a:ext cx="8556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Baseline</a:t>
            </a:r>
          </a:p>
        </p:txBody>
      </p:sp>
      <p:sp>
        <p:nvSpPr>
          <p:cNvPr id="12" name="Down Arrow 11"/>
          <p:cNvSpPr/>
          <p:nvPr/>
        </p:nvSpPr>
        <p:spPr>
          <a:xfrm rot="1725875">
            <a:off x="6534640" y="1160324"/>
            <a:ext cx="289794" cy="34046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9385" name="TextBox 12"/>
          <p:cNvSpPr txBox="1">
            <a:spLocks noChangeArrowheads="1"/>
          </p:cNvSpPr>
          <p:nvPr/>
        </p:nvSpPr>
        <p:spPr bwMode="auto">
          <a:xfrm>
            <a:off x="6796088" y="969963"/>
            <a:ext cx="6937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BLESS</a:t>
            </a:r>
          </a:p>
        </p:txBody>
      </p:sp>
      <p:sp>
        <p:nvSpPr>
          <p:cNvPr id="229386" name="TextBox 13"/>
          <p:cNvSpPr txBox="1">
            <a:spLocks noChangeArrowheads="1"/>
          </p:cNvSpPr>
          <p:nvPr/>
        </p:nvSpPr>
        <p:spPr bwMode="auto">
          <a:xfrm>
            <a:off x="7648575" y="966788"/>
            <a:ext cx="631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RL=1</a:t>
            </a:r>
          </a:p>
        </p:txBody>
      </p:sp>
      <p:sp>
        <p:nvSpPr>
          <p:cNvPr id="15" name="Down Arrow 14"/>
          <p:cNvSpPr/>
          <p:nvPr/>
        </p:nvSpPr>
        <p:spPr>
          <a:xfrm rot="18358841">
            <a:off x="8162524" y="1167319"/>
            <a:ext cx="289794" cy="340468"/>
          </a:xfrm>
          <a:prstGeom prst="downArrow">
            <a:avLst/>
          </a:prstGeom>
          <a:gradFill rotWithShape="1">
            <a:gsLst>
              <a:gs pos="0">
                <a:srgbClr val="C32D2E">
                  <a:tint val="92000"/>
                  <a:satMod val="170000"/>
                </a:srgbClr>
              </a:gs>
              <a:gs pos="15000">
                <a:srgbClr val="C32D2E">
                  <a:tint val="92000"/>
                  <a:shade val="99000"/>
                  <a:satMod val="170000"/>
                </a:srgbClr>
              </a:gs>
              <a:gs pos="62000">
                <a:srgbClr val="C32D2E">
                  <a:tint val="96000"/>
                  <a:shade val="80000"/>
                  <a:satMod val="170000"/>
                </a:srgbClr>
              </a:gs>
              <a:gs pos="97000">
                <a:srgbClr val="C32D2E">
                  <a:tint val="98000"/>
                  <a:shade val="63000"/>
                  <a:satMod val="170000"/>
                </a:srgbClr>
              </a:gs>
              <a:gs pos="100000">
                <a:srgbClr val="C32D2E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rgbClr val="C32D2E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229388" name="Picture 15" descr="exclamation_mark_yellow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5062538"/>
            <a:ext cx="6810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Left-Right Arrow 16"/>
          <p:cNvSpPr/>
          <p:nvPr/>
        </p:nvSpPr>
        <p:spPr>
          <a:xfrm rot="5400000">
            <a:off x="4927061" y="4265580"/>
            <a:ext cx="535021" cy="272374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" name="Left-Right Arrow 18"/>
          <p:cNvSpPr/>
          <p:nvPr/>
        </p:nvSpPr>
        <p:spPr>
          <a:xfrm rot="5400000">
            <a:off x="6587246" y="4255855"/>
            <a:ext cx="372894" cy="220495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" name="Left-Right Arrow 19"/>
          <p:cNvSpPr/>
          <p:nvPr/>
        </p:nvSpPr>
        <p:spPr>
          <a:xfrm rot="5400000">
            <a:off x="8082065" y="4288279"/>
            <a:ext cx="535021" cy="272374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9392" name="TextBox 22"/>
          <p:cNvSpPr txBox="1">
            <a:spLocks noChangeArrowheads="1"/>
          </p:cNvSpPr>
          <p:nvPr/>
        </p:nvSpPr>
        <p:spPr bwMode="auto">
          <a:xfrm>
            <a:off x="1176338" y="1352550"/>
            <a:ext cx="2586037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milc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benchmarks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(moderately intensive)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Perfect caches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Very little performance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degradation with BLESS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(less than 4% in dense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 network)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With router latency 1,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BLESS can even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outperform baseline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(by ~10%)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Significant energy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improvements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(almost 40%)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99225" y="1536970"/>
            <a:ext cx="7538937" cy="364787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Observations: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  <a:sym typeface="Wingdings" pitchFamily="2" charset="2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Injection rates not extremely high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on average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      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self-throttling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!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For bursts and temporary hotspots,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use network links as buffers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83913951"/>
      </p:ext>
    </p:extLst>
  </p:cSld>
  <p:clrMapOvr>
    <a:masterClrMapping/>
  </p:clrMapOvr>
  <p:transition advTm="424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361873" y="3813242"/>
            <a:ext cx="5972783" cy="68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1" name="Content Placeholder 11"/>
          <p:cNvSpPr txBox="1">
            <a:spLocks/>
          </p:cNvSpPr>
          <p:nvPr/>
        </p:nvSpPr>
        <p:spPr bwMode="auto">
          <a:xfrm>
            <a:off x="1538288" y="1111250"/>
            <a:ext cx="7304087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For a very wide range of applications and network settings, buffers are not needed in NoC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Significant energy savings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(32% even in dense networks and perfect caches)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Area-savings of 60% 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Simplified router and network design (flow control, etc…)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Performance slowdown is minimal (can even increase!)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Wingdings" charset="0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 strong case for a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rethinking of NoC design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!  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Future research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: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Support for quality of service, different traffic classes, energy-management, etc… 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BLESS 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4368900"/>
      </p:ext>
    </p:extLst>
  </p:cSld>
  <p:clrMapOvr>
    <a:masterClrMapping/>
  </p:clrMapOvr>
  <p:transition advTm="650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Bufferless</a:t>
            </a:r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 Routing in </a:t>
            </a:r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NoCs</a:t>
            </a:r>
            <a:endParaRPr lang="en-US" dirty="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dirty="0" err="1"/>
              <a:t>Moscibroda</a:t>
            </a:r>
            <a:r>
              <a:rPr lang="en-US" dirty="0"/>
              <a:t> and </a:t>
            </a:r>
            <a:r>
              <a:rPr lang="en-US" dirty="0" err="1"/>
              <a:t>Mutlu</a:t>
            </a:r>
            <a:r>
              <a:rPr lang="en-US" dirty="0"/>
              <a:t>, “</a:t>
            </a:r>
            <a:r>
              <a:rPr lang="en-US" dirty="0">
                <a:solidFill>
                  <a:srgbClr val="0000FF"/>
                </a:solidFill>
              </a:rPr>
              <a:t>A Case for </a:t>
            </a:r>
            <a:r>
              <a:rPr lang="en-US" dirty="0" err="1">
                <a:solidFill>
                  <a:srgbClr val="0000FF"/>
                </a:solidFill>
              </a:rPr>
              <a:t>Bufferless</a:t>
            </a:r>
            <a:r>
              <a:rPr lang="en-US" dirty="0">
                <a:solidFill>
                  <a:srgbClr val="0000FF"/>
                </a:solidFill>
              </a:rPr>
              <a:t> Routing in On-Chip Networks</a:t>
            </a:r>
            <a:r>
              <a:rPr lang="en-US" dirty="0"/>
              <a:t>,” ISCA 2009.</a:t>
            </a:r>
          </a:p>
          <a:p>
            <a:pPr lvl="1"/>
            <a:r>
              <a:rPr lang="en-US" dirty="0">
                <a:hlinkClick r:id="rId2"/>
              </a:rPr>
              <a:t>https://users.ece.cmu.edu/~omutlu/pub/bless_isca09.pdf</a:t>
            </a:r>
            <a:r>
              <a:rPr lang="en-US" dirty="0"/>
              <a:t> 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3AA18-BA32-B845-AA7D-C3BC3E220FE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0487"/>
            <a:ext cx="9144000" cy="15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13738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</a:t>
            </a:r>
            <a:r>
              <a:rPr lang="en-US" dirty="0" err="1"/>
              <a:t>Bufferless</a:t>
            </a:r>
            <a:r>
              <a:rPr lang="en-US" dirty="0"/>
              <a:t>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68970"/>
            <a:ext cx="8610600" cy="5340350"/>
          </a:xfrm>
        </p:spPr>
        <p:txBody>
          <a:bodyPr/>
          <a:lstStyle/>
          <a:p>
            <a:r>
              <a:rPr lang="en-US" dirty="0" err="1">
                <a:solidFill>
                  <a:srgbClr val="0432FF"/>
                </a:solidFill>
              </a:rPr>
              <a:t>Livelock</a:t>
            </a:r>
            <a:endParaRPr lang="en-US" dirty="0">
              <a:solidFill>
                <a:srgbClr val="0432FF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Resulting Router Complexity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Performance &amp; Congestion at High Loads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Quality of Service and Fairness</a:t>
            </a:r>
          </a:p>
          <a:p>
            <a:endParaRPr lang="en-US" dirty="0"/>
          </a:p>
          <a:p>
            <a:r>
              <a:rPr lang="en-US" sz="2200" dirty="0"/>
              <a:t>Chris </a:t>
            </a:r>
            <a:r>
              <a:rPr lang="en-US" sz="2200" dirty="0" err="1"/>
              <a:t>Fallin</a:t>
            </a:r>
            <a:r>
              <a:rPr lang="en-US" sz="2200" dirty="0"/>
              <a:t>, Greg </a:t>
            </a:r>
            <a:r>
              <a:rPr lang="en-US" sz="2200" dirty="0" err="1"/>
              <a:t>Nazario</a:t>
            </a:r>
            <a:r>
              <a:rPr lang="en-US" sz="2200" dirty="0"/>
              <a:t>, </a:t>
            </a:r>
            <a:r>
              <a:rPr lang="en-US" sz="2200" dirty="0" err="1"/>
              <a:t>Xiangyao</a:t>
            </a:r>
            <a:r>
              <a:rPr lang="en-US" sz="2200" dirty="0"/>
              <a:t> Yu, Kevin Chang, </a:t>
            </a:r>
            <a:r>
              <a:rPr lang="en-US" sz="2200" dirty="0" err="1"/>
              <a:t>Rachata</a:t>
            </a:r>
            <a:r>
              <a:rPr lang="en-US" sz="2200" dirty="0"/>
              <a:t> </a:t>
            </a:r>
            <a:r>
              <a:rPr lang="en-US" sz="2200" dirty="0" err="1"/>
              <a:t>Ausavarungnirun</a:t>
            </a:r>
            <a:r>
              <a:rPr lang="en-US" sz="2200" dirty="0"/>
              <a:t>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"Bufferless and Minimally-Buffered Deflection Routing"</a:t>
            </a:r>
            <a:br>
              <a:rPr lang="en-US" sz="2200" dirty="0"/>
            </a:br>
            <a:r>
              <a:rPr lang="en-US" sz="2200" i="1" dirty="0"/>
              <a:t>Invited Book Chapter in </a:t>
            </a:r>
            <a:r>
              <a:rPr lang="en-US" sz="2200" i="1" dirty="0">
                <a:hlinkClick r:id="rId3"/>
              </a:rPr>
              <a:t>Routing Algorithms in Networks-on-Chip</a:t>
            </a:r>
            <a:r>
              <a:rPr lang="en-US" sz="2200" i="1" dirty="0"/>
              <a:t>, pp. 241-275, Springer</a:t>
            </a:r>
            <a:r>
              <a:rPr lang="en-US" sz="2200" dirty="0"/>
              <a:t>, 2014.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40992-BFCE-4446-B3D2-3C722F9CE15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27428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Low-Complexity </a:t>
            </a:r>
            <a:r>
              <a:rPr lang="en-US" dirty="0" err="1"/>
              <a:t>Bufferless</a:t>
            </a:r>
            <a:r>
              <a:rPr lang="en-US" dirty="0"/>
              <a:t>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Chris </a:t>
            </a:r>
            <a:r>
              <a:rPr lang="en-US" sz="2200" dirty="0" err="1"/>
              <a:t>Fallin</a:t>
            </a:r>
            <a:r>
              <a:rPr lang="en-US" sz="2200" dirty="0"/>
              <a:t>, Chris Craik,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"CHIPPER: A Low-Complexity Bufferless Deflection Router"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17th International Symposium on High-Performance Computer Architecture</a:t>
            </a:r>
            <a:r>
              <a:rPr lang="en-US" sz="2200" i="1" dirty="0"/>
              <a:t> (</a:t>
            </a:r>
            <a:r>
              <a:rPr lang="en-US" sz="2200" b="1" i="1" dirty="0"/>
              <a:t>HPCA</a:t>
            </a:r>
            <a:r>
              <a:rPr lang="en-US" sz="2200" i="1" dirty="0"/>
              <a:t>)</a:t>
            </a:r>
            <a:r>
              <a:rPr lang="en-US" sz="2200" dirty="0"/>
              <a:t>, pages 144-155, San Antonio, TX, February 2011.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dirty="0">
                <a:hlinkClick r:id="rId5"/>
              </a:rPr>
              <a:t>An extended version</a:t>
            </a:r>
            <a:r>
              <a:rPr lang="en-US" sz="2200" dirty="0"/>
              <a:t> as </a:t>
            </a:r>
            <a:r>
              <a:rPr lang="en-US" sz="2200" i="1" dirty="0">
                <a:hlinkClick r:id="rId6"/>
              </a:rPr>
              <a:t>SAFARI Technical Report</a:t>
            </a:r>
            <a:r>
              <a:rPr lang="en-US" sz="2200" dirty="0"/>
              <a:t>, TR-SAFARI-2010-001, Carnegie Mellon University, December 2010.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02899"/>
            <a:ext cx="9144000" cy="18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70435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5" descr="Burgundy_CMU_JPG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5429250"/>
            <a:ext cx="3786188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9" name="Picture 4" descr="safar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5697538"/>
            <a:ext cx="2501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Title 1"/>
          <p:cNvSpPr>
            <a:spLocks noGrp="1"/>
          </p:cNvSpPr>
          <p:nvPr>
            <p:ph type="ctrTitle"/>
          </p:nvPr>
        </p:nvSpPr>
        <p:spPr>
          <a:xfrm>
            <a:off x="381000" y="1219200"/>
            <a:ext cx="8382000" cy="2057400"/>
          </a:xfrm>
        </p:spPr>
        <p:txBody>
          <a:bodyPr anchor="ctr"/>
          <a:lstStyle/>
          <a:p>
            <a:pPr algn="ctr"/>
            <a:r>
              <a:rPr lang="en-US" sz="4000" b="1">
                <a:latin typeface="Garamond" charset="0"/>
              </a:rPr>
              <a:t>CHIPPER</a:t>
            </a:r>
            <a:r>
              <a:rPr lang="en-US" sz="4000">
                <a:latin typeface="Garamond" charset="0"/>
              </a:rPr>
              <a:t>: A Low-complexity</a:t>
            </a:r>
            <a:br>
              <a:rPr lang="en-US" sz="4000">
                <a:latin typeface="Garamond" charset="0"/>
              </a:rPr>
            </a:br>
            <a:r>
              <a:rPr lang="en-US" sz="4000">
                <a:latin typeface="Garamond" charset="0"/>
              </a:rPr>
              <a:t>Bufferless Deflection Router</a:t>
            </a:r>
          </a:p>
        </p:txBody>
      </p:sp>
      <p:sp>
        <p:nvSpPr>
          <p:cNvPr id="106501" name="Subtitle 2"/>
          <p:cNvSpPr>
            <a:spLocks noGrp="1"/>
          </p:cNvSpPr>
          <p:nvPr>
            <p:ph type="subTitle" idx="1"/>
          </p:nvPr>
        </p:nvSpPr>
        <p:spPr>
          <a:xfrm>
            <a:off x="228600" y="3124200"/>
            <a:ext cx="8534399" cy="1905000"/>
          </a:xfrm>
        </p:spPr>
        <p:txBody>
          <a:bodyPr/>
          <a:lstStyle/>
          <a:p>
            <a:pPr>
              <a:buFont typeface="Wingdings" charset="0"/>
              <a:buNone/>
            </a:pPr>
            <a:endParaRPr lang="en-US" sz="1900" b="1" dirty="0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 sz="1900" dirty="0">
              <a:latin typeface="Tahoma" charset="0"/>
            </a:endParaRPr>
          </a:p>
          <a:p>
            <a:r>
              <a:rPr lang="en-US" sz="1900" dirty="0"/>
              <a:t>Chris Fallin, Chris </a:t>
            </a:r>
            <a:r>
              <a:rPr lang="en-US" sz="1900" dirty="0" err="1"/>
              <a:t>Craik</a:t>
            </a:r>
            <a:r>
              <a:rPr lang="en-US" sz="1900" dirty="0"/>
              <a:t>, and </a:t>
            </a:r>
            <a:r>
              <a:rPr lang="en-US" sz="1900" u="sng" dirty="0"/>
              <a:t>Onur Mutlu</a:t>
            </a:r>
            <a:r>
              <a:rPr lang="en-US" sz="1900" dirty="0"/>
              <a:t>,</a:t>
            </a:r>
            <a:br>
              <a:rPr lang="en-US" sz="1900" dirty="0"/>
            </a:br>
            <a:r>
              <a:rPr lang="en-US" sz="1900" b="1" dirty="0">
                <a:hlinkClick r:id="rId5"/>
              </a:rPr>
              <a:t>"CHIPPER: A Low-Complexity Bufferless Deflection Router"</a:t>
            </a:r>
            <a:r>
              <a:rPr lang="en-US" sz="1900" dirty="0"/>
              <a:t> </a:t>
            </a:r>
            <a:br>
              <a:rPr lang="en-US" sz="1900" dirty="0"/>
            </a:br>
            <a:r>
              <a:rPr lang="en-US" sz="1900" i="1" dirty="0"/>
              <a:t>Proceedings of the </a:t>
            </a:r>
            <a:r>
              <a:rPr lang="en-US" sz="1900" i="1" dirty="0">
                <a:hlinkClick r:id="rId6"/>
              </a:rPr>
              <a:t>17th International Symposium on High-Performance Computer Architecture</a:t>
            </a:r>
            <a:r>
              <a:rPr lang="en-US" sz="1900" i="1" dirty="0"/>
              <a:t> (</a:t>
            </a:r>
            <a:r>
              <a:rPr lang="en-US" sz="1900" b="1" i="1" dirty="0"/>
              <a:t>HPCA</a:t>
            </a:r>
            <a:r>
              <a:rPr lang="en-US" sz="1900" i="1" dirty="0"/>
              <a:t>)</a:t>
            </a:r>
            <a:r>
              <a:rPr lang="en-US" sz="1900" dirty="0"/>
              <a:t>, pages 144-155, San Antonio, TX, February 2011. </a:t>
            </a:r>
            <a:r>
              <a:rPr lang="en-US" sz="1900" dirty="0">
                <a:hlinkClick r:id="rId7"/>
              </a:rPr>
              <a:t>Slides (pptx)</a:t>
            </a:r>
            <a:r>
              <a:rPr lang="en-US" sz="1900" dirty="0"/>
              <a:t> </a:t>
            </a:r>
            <a:endParaRPr lang="en-US" sz="19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413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Recent work has proposed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bufferless deflection routing </a:t>
            </a:r>
            <a:r>
              <a:rPr lang="en-US">
                <a:latin typeface="Tahoma" charset="0"/>
              </a:rPr>
              <a:t>(BLESS [Moscibroda, ISCA 2009])</a:t>
            </a:r>
          </a:p>
          <a:p>
            <a:endParaRPr lang="en-US">
              <a:latin typeface="Tahoma" charset="0"/>
            </a:endParaRPr>
          </a:p>
          <a:p>
            <a:pPr lvl="1"/>
            <a:r>
              <a:rPr lang="en-US" sz="2400">
                <a:solidFill>
                  <a:schemeClr val="tx2"/>
                </a:solidFill>
                <a:latin typeface="Tahoma" charset="0"/>
                <a:sym typeface="Wingdings" charset="0"/>
              </a:rPr>
              <a:t>Energy savings:</a:t>
            </a:r>
            <a:r>
              <a:rPr lang="en-US" sz="2400">
                <a:solidFill>
                  <a:schemeClr val="accent2"/>
                </a:solidFill>
                <a:latin typeface="Tahoma" charset="0"/>
                <a:sym typeface="Wingdings" charset="0"/>
              </a:rPr>
              <a:t> </a:t>
            </a:r>
            <a:r>
              <a:rPr lang="en-US" sz="2400">
                <a:latin typeface="Tahoma" charset="0"/>
                <a:sym typeface="Wingdings" charset="0"/>
              </a:rPr>
              <a:t>~40% in total NoC energy</a:t>
            </a:r>
          </a:p>
          <a:p>
            <a:pPr lvl="1"/>
            <a:r>
              <a:rPr lang="en-US" sz="2400">
                <a:solidFill>
                  <a:schemeClr val="tx2"/>
                </a:solidFill>
                <a:latin typeface="Tahoma" charset="0"/>
                <a:sym typeface="Wingdings" charset="0"/>
              </a:rPr>
              <a:t>Area reduction: </a:t>
            </a:r>
            <a:r>
              <a:rPr lang="en-US" sz="2400">
                <a:latin typeface="Tahoma" charset="0"/>
                <a:sym typeface="Wingdings" charset="0"/>
              </a:rPr>
              <a:t>~40% in total NoC area</a:t>
            </a:r>
          </a:p>
          <a:p>
            <a:pPr lvl="1"/>
            <a:r>
              <a:rPr lang="en-US" sz="2400">
                <a:solidFill>
                  <a:schemeClr val="tx2"/>
                </a:solidFill>
                <a:latin typeface="Tahoma" charset="0"/>
                <a:sym typeface="Wingdings" charset="0"/>
              </a:rPr>
              <a:t>Minimal performance loss: </a:t>
            </a:r>
            <a:r>
              <a:rPr lang="en-US" sz="2400">
                <a:latin typeface="Tahoma" charset="0"/>
                <a:sym typeface="Wingdings" charset="0"/>
              </a:rPr>
              <a:t>~4% on average</a:t>
            </a:r>
          </a:p>
          <a:p>
            <a:pPr lvl="1"/>
            <a:endParaRPr lang="en-US">
              <a:latin typeface="Tahoma" charset="0"/>
              <a:sym typeface="Wingdings" charset="0"/>
            </a:endParaRPr>
          </a:p>
          <a:p>
            <a:pPr lvl="1"/>
            <a:r>
              <a:rPr lang="en-US" sz="2400">
                <a:solidFill>
                  <a:srgbClr val="FF0000"/>
                </a:solidFill>
                <a:latin typeface="Tahoma" charset="0"/>
                <a:sym typeface="Wingdings" charset="0"/>
              </a:rPr>
              <a:t>Unfortunately: unaddressed complexities in router</a:t>
            </a:r>
            <a:endParaRPr lang="en-US" sz="2400">
              <a:latin typeface="Tahoma" charset="0"/>
              <a:sym typeface="Wingdings" charset="0"/>
            </a:endParaRPr>
          </a:p>
          <a:p>
            <a:pPr lvl="2">
              <a:buFont typeface="Wingdings" charset="0"/>
              <a:buNone/>
            </a:pPr>
            <a:r>
              <a:rPr lang="en-US">
                <a:latin typeface="Tahoma" charset="0"/>
                <a:sym typeface="Wingdings" charset="0"/>
              </a:rPr>
              <a:t>	</a:t>
            </a:r>
            <a:r>
              <a:rPr lang="en-US" sz="2400">
                <a:latin typeface="Tahoma" charset="0"/>
                <a:sym typeface="Wingdings" charset="0"/>
              </a:rPr>
              <a:t>  long critical path, large reassembly buffers</a:t>
            </a:r>
          </a:p>
          <a:p>
            <a:pPr lvl="1"/>
            <a:endParaRPr lang="en-US">
              <a:latin typeface="Tahoma" charset="0"/>
              <a:sym typeface="Wingdings" charset="0"/>
            </a:endParaRPr>
          </a:p>
          <a:p>
            <a:r>
              <a:rPr lang="en-US" b="1">
                <a:latin typeface="Tahoma" charset="0"/>
                <a:sym typeface="Wingdings" charset="0"/>
              </a:rPr>
              <a:t>Goal</a:t>
            </a:r>
            <a:r>
              <a:rPr lang="en-US">
                <a:latin typeface="Tahoma" charset="0"/>
                <a:sym typeface="Wingdings" charset="0"/>
              </a:rPr>
              <a:t>: obtain these benefits while simplifying the router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sym typeface="Wingdings" charset="0"/>
              </a:rPr>
              <a:t>		    in order to </a:t>
            </a:r>
            <a:r>
              <a:rPr lang="en-US" b="1">
                <a:solidFill>
                  <a:srgbClr val="FF0000"/>
                </a:solidFill>
                <a:latin typeface="Tahoma" charset="0"/>
                <a:sym typeface="Wingdings" charset="0"/>
              </a:rPr>
              <a:t>make bufferless NoCs practical.</a:t>
            </a:r>
            <a:endParaRPr lang="en-US">
              <a:solidFill>
                <a:srgbClr val="FF0000"/>
              </a:solidFill>
              <a:latin typeface="Tahoma" charset="0"/>
              <a:sym typeface="Wingdings" charset="0"/>
            </a:endParaRPr>
          </a:p>
          <a:p>
            <a:pPr lvl="1"/>
            <a:endParaRPr lang="en-US">
              <a:latin typeface="Tahoma" charset="0"/>
              <a:sym typeface="Wingdings" charset="0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FD2445-22B6-224E-8686-EE067CAD48A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8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</a:rPr>
              <a:t>Problems that Bufferless Routers Must Solve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3054350"/>
          </a:xfrm>
        </p:spPr>
        <p:txBody>
          <a:bodyPr/>
          <a:lstStyle/>
          <a:p>
            <a:pPr lvl="1">
              <a:buFont typeface="Wingdings" charset="0"/>
              <a:buNone/>
            </a:pPr>
            <a:r>
              <a:rPr lang="en-US" sz="2800" b="1">
                <a:latin typeface="Tahoma" charset="0"/>
                <a:sym typeface="Wingdings" charset="0"/>
              </a:rPr>
              <a:t>1. </a:t>
            </a:r>
            <a:r>
              <a:rPr lang="en-US" sz="2800">
                <a:latin typeface="Tahoma" charset="0"/>
                <a:sym typeface="Wingdings" charset="0"/>
              </a:rPr>
              <a:t>Must provide </a:t>
            </a:r>
            <a:r>
              <a:rPr lang="en-US" sz="2800">
                <a:solidFill>
                  <a:srgbClr val="0000FF"/>
                </a:solidFill>
                <a:latin typeface="Tahoma" charset="0"/>
                <a:sym typeface="Wingdings" charset="0"/>
              </a:rPr>
              <a:t>livelock freedom</a:t>
            </a:r>
          </a:p>
          <a:p>
            <a:pPr lvl="1">
              <a:buFont typeface="Wingdings" charset="0"/>
              <a:buNone/>
            </a:pPr>
            <a:endParaRPr lang="en-US">
              <a:latin typeface="Tahoma" charset="0"/>
              <a:sym typeface="Wingdings" charset="0"/>
            </a:endParaRPr>
          </a:p>
          <a:p>
            <a:pPr lvl="1">
              <a:buFont typeface="Wingdings" charset="0"/>
              <a:buNone/>
            </a:pPr>
            <a:r>
              <a:rPr lang="en-US" sz="2400">
                <a:latin typeface="Tahoma" charset="0"/>
                <a:sym typeface="Wingdings" charset="0"/>
              </a:rPr>
              <a:t>	 A packet should not be deflected forever</a:t>
            </a:r>
          </a:p>
          <a:p>
            <a:pPr lvl="1">
              <a:buFont typeface="Wingdings" charset="0"/>
              <a:buNone/>
            </a:pPr>
            <a:endParaRPr lang="en-US">
              <a:latin typeface="Tahoma" charset="0"/>
              <a:sym typeface="Wingdings" charset="0"/>
            </a:endParaRPr>
          </a:p>
          <a:p>
            <a:pPr lvl="1">
              <a:buFont typeface="Wingdings" charset="0"/>
              <a:buNone/>
            </a:pPr>
            <a:endParaRPr lang="en-US">
              <a:latin typeface="Tahoma" charset="0"/>
              <a:sym typeface="Wingdings" charset="0"/>
            </a:endParaRPr>
          </a:p>
          <a:p>
            <a:pPr lvl="1">
              <a:buFont typeface="Wingdings" charset="0"/>
              <a:buNone/>
            </a:pPr>
            <a:r>
              <a:rPr lang="en-US" sz="2800" b="1">
                <a:latin typeface="Tahoma" charset="0"/>
                <a:sym typeface="Wingdings" charset="0"/>
              </a:rPr>
              <a:t>2. </a:t>
            </a:r>
            <a:r>
              <a:rPr lang="en-US" sz="2800">
                <a:latin typeface="Tahoma" charset="0"/>
                <a:sym typeface="Wingdings" charset="0"/>
              </a:rPr>
              <a:t>Must </a:t>
            </a:r>
            <a:r>
              <a:rPr lang="en-US" sz="2800">
                <a:solidFill>
                  <a:srgbClr val="0000FF"/>
                </a:solidFill>
                <a:latin typeface="Tahoma" charset="0"/>
                <a:sym typeface="Wingdings" charset="0"/>
              </a:rPr>
              <a:t>reassemble packets </a:t>
            </a:r>
            <a:r>
              <a:rPr lang="en-US" sz="2800">
                <a:latin typeface="Tahoma" charset="0"/>
                <a:sym typeface="Wingdings" charset="0"/>
              </a:rPr>
              <a:t>upon arrival</a:t>
            </a:r>
          </a:p>
          <a:p>
            <a:pPr lvl="1">
              <a:buFont typeface="Wingdings" charset="0"/>
              <a:buNone/>
            </a:pPr>
            <a:endParaRPr lang="en-US" sz="2800">
              <a:latin typeface="Tahoma" charset="0"/>
              <a:sym typeface="Wingdings" charset="0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5F1B61-6745-7C4E-AB78-D581686D4340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4419600"/>
            <a:ext cx="32004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Flit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: atomic routing unit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3600" y="494188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29200" y="494188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4000" y="494188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715000" y="494188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494188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3000" y="5475288"/>
            <a:ext cx="133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0   1   2   3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400" y="4408488"/>
            <a:ext cx="30924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Packet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: one or multiple flits</a:t>
            </a:r>
          </a:p>
        </p:txBody>
      </p:sp>
    </p:spTree>
    <p:extLst>
      <p:ext uri="{BB962C8B-B14F-4D97-AF65-F5344CB8AC3E}">
        <p14:creationId xmlns:p14="http://schemas.microsoft.com/office/powerpoint/2010/main" val="29063863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4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Interconnection Network</a:t>
            </a:r>
            <a:b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Garamond" charset="0"/>
              </a:rPr>
              <a:t>Topology</a:t>
            </a:r>
            <a:endParaRPr lang="en-US" dirty="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A0F9DB-52B2-F546-84AD-C19B2B92BC4C}" type="slidenum">
              <a:rPr 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11</a:t>
            </a:fld>
            <a:endParaRPr 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92466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70" name="Group 96"/>
          <p:cNvGrpSpPr>
            <a:grpSpLocks/>
          </p:cNvGrpSpPr>
          <p:nvPr/>
        </p:nvGrpSpPr>
        <p:grpSpPr bwMode="auto">
          <a:xfrm>
            <a:off x="2438400" y="2286000"/>
            <a:ext cx="3200400" cy="2208213"/>
            <a:chOff x="304800" y="1448594"/>
            <a:chExt cx="3200400" cy="2209006"/>
          </a:xfrm>
        </p:grpSpPr>
        <p:sp>
          <p:nvSpPr>
            <p:cNvPr id="86" name="Rectangle 85"/>
            <p:cNvSpPr/>
            <p:nvPr/>
          </p:nvSpPr>
          <p:spPr>
            <a:xfrm>
              <a:off x="2057400" y="2895600"/>
              <a:ext cx="1447800" cy="762000"/>
            </a:xfrm>
            <a:prstGeom prst="rect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04896" y="1943096"/>
              <a:ext cx="685800" cy="685800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rot="5400000" flipH="1" flipV="1">
              <a:off x="1276288" y="1770973"/>
              <a:ext cx="34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V="1">
              <a:off x="1276288" y="2800042"/>
              <a:ext cx="34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790700" y="2285507"/>
              <a:ext cx="3429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762000" y="2285507"/>
              <a:ext cx="3429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785938" y="2628531"/>
              <a:ext cx="271462" cy="266796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057400" y="2895326"/>
              <a:ext cx="1066800" cy="1588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1868419" y="3085895"/>
              <a:ext cx="379549" cy="1588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24200" y="2895326"/>
              <a:ext cx="381000" cy="1588"/>
            </a:xfrm>
            <a:prstGeom prst="line">
              <a:avLst/>
            </a:prstGeom>
            <a:ln w="28575">
              <a:solidFill>
                <a:srgbClr val="000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868419" y="3467032"/>
              <a:ext cx="379549" cy="1588"/>
            </a:xfrm>
            <a:prstGeom prst="line">
              <a:avLst/>
            </a:prstGeom>
            <a:ln w="28575">
              <a:solidFill>
                <a:srgbClr val="000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2133600" y="3047781"/>
              <a:ext cx="1306513" cy="3700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Local Node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04800" y="1523234"/>
              <a:ext cx="858838" cy="3700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Router</a:t>
              </a:r>
            </a:p>
          </p:txBody>
        </p:sp>
        <p:cxnSp>
          <p:nvCxnSpPr>
            <p:cNvPr id="91" name="Straight Connector 90"/>
            <p:cNvCxnSpPr/>
            <p:nvPr/>
          </p:nvCxnSpPr>
          <p:spPr>
            <a:xfrm rot="5400000" flipH="1" flipV="1">
              <a:off x="1371574" y="1523233"/>
              <a:ext cx="152455" cy="317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 flipH="1" flipV="1">
              <a:off x="1372367" y="3046987"/>
              <a:ext cx="152455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2133600" y="2285507"/>
              <a:ext cx="15240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609600" y="2285507"/>
              <a:ext cx="15240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609600" y="1143000"/>
            <a:ext cx="7620000" cy="3657600"/>
          </a:xfrm>
          <a:prstGeom prst="rect">
            <a:avLst/>
          </a:prstGeom>
          <a:solidFill>
            <a:srgbClr val="D9D9D9"/>
          </a:solidFill>
          <a:ln w="25400">
            <a:solidFill>
              <a:srgbClr val="DFDFDF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grpSp>
        <p:nvGrpSpPr>
          <p:cNvPr id="3" name="Group 128"/>
          <p:cNvGrpSpPr>
            <a:grpSpLocks/>
          </p:cNvGrpSpPr>
          <p:nvPr/>
        </p:nvGrpSpPr>
        <p:grpSpPr bwMode="auto">
          <a:xfrm>
            <a:off x="5029200" y="1600200"/>
            <a:ext cx="1676400" cy="2819400"/>
            <a:chOff x="3352800" y="1524000"/>
            <a:chExt cx="1676400" cy="2819400"/>
          </a:xfrm>
        </p:grpSpPr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3352800" y="1524000"/>
              <a:ext cx="1676400" cy="2819400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108" name="Straight Connector 107"/>
            <p:cNvCxnSpPr>
              <a:cxnSpLocks noChangeShapeType="1"/>
            </p:cNvCxnSpPr>
            <p:nvPr/>
          </p:nvCxnSpPr>
          <p:spPr bwMode="auto">
            <a:xfrm>
              <a:off x="3429000" y="18288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09" name="Straight Connector 108"/>
            <p:cNvCxnSpPr>
              <a:cxnSpLocks noChangeShapeType="1"/>
            </p:cNvCxnSpPr>
            <p:nvPr/>
          </p:nvCxnSpPr>
          <p:spPr bwMode="auto">
            <a:xfrm>
              <a:off x="3429000" y="40386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0" name="Straight Connector 109"/>
            <p:cNvCxnSpPr>
              <a:cxnSpLocks noChangeShapeType="1"/>
            </p:cNvCxnSpPr>
            <p:nvPr/>
          </p:nvCxnSpPr>
          <p:spPr bwMode="auto">
            <a:xfrm>
              <a:off x="4495800" y="18288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1" name="Straight Connector 110"/>
            <p:cNvCxnSpPr>
              <a:cxnSpLocks noChangeShapeType="1"/>
            </p:cNvCxnSpPr>
            <p:nvPr/>
          </p:nvCxnSpPr>
          <p:spPr bwMode="auto">
            <a:xfrm>
              <a:off x="4495800" y="40386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rot="16200000" flipH="1">
              <a:off x="3048000" y="25908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5" name="Straight Connector 114"/>
            <p:cNvCxnSpPr>
              <a:cxnSpLocks noChangeShapeType="1"/>
            </p:cNvCxnSpPr>
            <p:nvPr/>
          </p:nvCxnSpPr>
          <p:spPr bwMode="auto">
            <a:xfrm rot="5400000" flipH="1" flipV="1">
              <a:off x="3048000" y="25908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4" name="Group 148"/>
          <p:cNvGrpSpPr>
            <a:grpSpLocks/>
          </p:cNvGrpSpPr>
          <p:nvPr/>
        </p:nvGrpSpPr>
        <p:grpSpPr bwMode="auto"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/>
          <p:cNvCxnSpPr/>
          <p:nvPr/>
        </p:nvCxnSpPr>
        <p:spPr>
          <a:xfrm>
            <a:off x="67056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6897688" y="4686300"/>
            <a:ext cx="1141412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49"/>
          <p:cNvGrpSpPr>
            <a:grpSpLocks/>
          </p:cNvGrpSpPr>
          <p:nvPr/>
        </p:nvGrpSpPr>
        <p:grpSpPr bwMode="auto"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154"/>
          <p:cNvCxnSpPr/>
          <p:nvPr/>
        </p:nvCxnSpPr>
        <p:spPr>
          <a:xfrm rot="10800000" flipV="1">
            <a:off x="915988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>
            <a:off x="-74612" y="5105400"/>
            <a:ext cx="1979612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914400" y="4800600"/>
            <a:ext cx="995363" cy="4778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Inject</a:t>
            </a: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1676400" y="1600200"/>
            <a:ext cx="2667000" cy="2819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Deflection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Routing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Logic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334000" y="1219200"/>
            <a:ext cx="10683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Crossbar</a:t>
            </a:r>
          </a:p>
        </p:txBody>
      </p:sp>
      <p:sp>
        <p:nvSpPr>
          <p:cNvPr id="1095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 Bufferless Router: A High-Level View</a:t>
            </a:r>
          </a:p>
        </p:txBody>
      </p:sp>
      <p:sp>
        <p:nvSpPr>
          <p:cNvPr id="1095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A14161-65A1-6646-98EA-3B46DFF710E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>
            <a:off x="4648200" y="5257800"/>
            <a:ext cx="3124200" cy="914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Buffers</a:t>
            </a:r>
          </a:p>
        </p:txBody>
      </p:sp>
      <p:grpSp>
        <p:nvGrpSpPr>
          <p:cNvPr id="6" name="Group 121"/>
          <p:cNvGrpSpPr>
            <a:grpSpLocks/>
          </p:cNvGrpSpPr>
          <p:nvPr/>
        </p:nvGrpSpPr>
        <p:grpSpPr bwMode="auto">
          <a:xfrm>
            <a:off x="4343400" y="1905000"/>
            <a:ext cx="685800" cy="2211388"/>
            <a:chOff x="1066800" y="1828800"/>
            <a:chExt cx="1600200" cy="2211388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066800" y="18288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066800" y="23622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066800" y="2895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066800" y="34290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066800" y="4038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162"/>
          <p:cNvSpPr txBox="1"/>
          <p:nvPr/>
        </p:nvSpPr>
        <p:spPr>
          <a:xfrm>
            <a:off x="6477000" y="4800600"/>
            <a:ext cx="8509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Eject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295400" y="1295400"/>
            <a:ext cx="3352800" cy="35052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810000" y="4267200"/>
            <a:ext cx="4338638" cy="4619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Problem 2: Packet Reassembly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419600" y="4876800"/>
            <a:ext cx="3657600" cy="17526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90600" y="4876800"/>
            <a:ext cx="4116388" cy="4619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Problem 1: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Livelock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Freedom</a:t>
            </a:r>
          </a:p>
        </p:txBody>
      </p:sp>
    </p:spTree>
    <p:extLst>
      <p:ext uri="{BB962C8B-B14F-4D97-AF65-F5344CB8AC3E}">
        <p14:creationId xmlns:p14="http://schemas.microsoft.com/office/powerpoint/2010/main" val="40507806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1" grpId="0" animBg="1"/>
      <p:bldP spid="61" grpId="1" animBg="1"/>
      <p:bldP spid="80" grpId="0" animBg="1"/>
      <p:bldP spid="80" grpId="1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</a:rPr>
              <a:t>Complexity in Bufferless Deflection Routers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0"/>
              <a:buNone/>
            </a:pPr>
            <a:r>
              <a:rPr lang="en-US" sz="2400" b="1">
                <a:latin typeface="Tahoma" charset="0"/>
                <a:sym typeface="Wingdings" charset="0"/>
              </a:rPr>
              <a:t>1. Must provide livelock freedom</a:t>
            </a:r>
          </a:p>
          <a:p>
            <a:pPr lvl="3">
              <a:buFont typeface="Wingdings" charset="0"/>
              <a:buNone/>
            </a:pPr>
            <a:endParaRPr lang="en-US" sz="1000">
              <a:latin typeface="Tahoma" charset="0"/>
              <a:sym typeface="Wingdings" charset="0"/>
            </a:endParaRPr>
          </a:p>
          <a:p>
            <a:pPr lvl="3">
              <a:buFont typeface="Wingdings" charset="0"/>
              <a:buNone/>
            </a:pPr>
            <a:endParaRPr lang="en-US" sz="1000">
              <a:latin typeface="Tahoma" charset="0"/>
              <a:sym typeface="Wingdings" charset="0"/>
            </a:endParaRPr>
          </a:p>
          <a:p>
            <a:pPr lvl="2">
              <a:buFont typeface="Wingdings" charset="0"/>
              <a:buNone/>
            </a:pPr>
            <a:r>
              <a:rPr lang="en-US" sz="2200">
                <a:latin typeface="Tahoma" charset="0"/>
                <a:sym typeface="Wingdings" charset="0"/>
              </a:rPr>
              <a:t>	Flits </a:t>
            </a:r>
            <a:r>
              <a:rPr lang="en-US" sz="2400">
                <a:latin typeface="Tahoma" charset="0"/>
                <a:sym typeface="Wingdings" charset="0"/>
              </a:rPr>
              <a:t>are </a:t>
            </a: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sorted by age</a:t>
            </a:r>
            <a:r>
              <a:rPr lang="en-US" sz="2400">
                <a:latin typeface="Tahoma" charset="0"/>
                <a:sym typeface="Wingdings" charset="0"/>
              </a:rPr>
              <a:t>, then </a:t>
            </a: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assigned in age order to output ports</a:t>
            </a:r>
          </a:p>
          <a:p>
            <a:pPr lvl="2">
              <a:buFont typeface="Wingdings" charset="0"/>
              <a:buNone/>
            </a:pPr>
            <a:endParaRPr lang="en-US" sz="1200" i="1">
              <a:latin typeface="Tahoma" charset="0"/>
              <a:sym typeface="Wingdings" charset="0"/>
            </a:endParaRPr>
          </a:p>
          <a:p>
            <a:pPr lvl="2">
              <a:buFont typeface="Wingdings" charset="0"/>
              <a:buNone/>
            </a:pPr>
            <a:r>
              <a:rPr lang="en-US">
                <a:latin typeface="Tahoma" charset="0"/>
                <a:sym typeface="Wingdings" charset="0"/>
              </a:rPr>
              <a:t>	</a:t>
            </a:r>
            <a:r>
              <a:rPr lang="en-US" sz="2400">
                <a:latin typeface="Tahoma" charset="0"/>
                <a:sym typeface="Wingdings" charset="0"/>
              </a:rPr>
              <a:t> </a:t>
            </a:r>
            <a:r>
              <a:rPr lang="en-US" sz="2400" b="1">
                <a:solidFill>
                  <a:srgbClr val="FF0000"/>
                </a:solidFill>
                <a:latin typeface="Tahoma" charset="0"/>
                <a:sym typeface="Wingdings" charset="0"/>
              </a:rPr>
              <a:t>43% longer critical path than buffered router</a:t>
            </a:r>
            <a:endParaRPr lang="en-US" sz="2400" b="1">
              <a:latin typeface="Tahoma" charset="0"/>
              <a:sym typeface="Wingdings" charset="0"/>
            </a:endParaRPr>
          </a:p>
          <a:p>
            <a:pPr lvl="1"/>
            <a:endParaRPr lang="en-US" sz="1200">
              <a:latin typeface="Tahoma" charset="0"/>
              <a:sym typeface="Wingdings" charset="0"/>
            </a:endParaRPr>
          </a:p>
          <a:p>
            <a:pPr lvl="1"/>
            <a:endParaRPr lang="en-US" sz="1200">
              <a:latin typeface="Tahoma" charset="0"/>
              <a:sym typeface="Wingdings" charset="0"/>
            </a:endParaRPr>
          </a:p>
          <a:p>
            <a:pPr lvl="1">
              <a:buFont typeface="Wingdings" charset="0"/>
              <a:buNone/>
            </a:pPr>
            <a:r>
              <a:rPr lang="en-US" sz="2400" b="1">
                <a:latin typeface="Tahoma" charset="0"/>
                <a:sym typeface="Wingdings" charset="0"/>
              </a:rPr>
              <a:t>2. Must reassemble packets upon arrival</a:t>
            </a:r>
          </a:p>
          <a:p>
            <a:pPr lvl="1"/>
            <a:endParaRPr lang="en-US" sz="1200">
              <a:latin typeface="Tahoma" charset="0"/>
              <a:sym typeface="Wingdings" charset="0"/>
            </a:endParaRPr>
          </a:p>
          <a:p>
            <a:pPr lvl="2">
              <a:buFont typeface="Wingdings" charset="0"/>
              <a:buNone/>
            </a:pP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	</a:t>
            </a:r>
            <a:r>
              <a:rPr lang="en-US" sz="2400">
                <a:latin typeface="Tahoma" charset="0"/>
                <a:sym typeface="Wingdings" charset="0"/>
              </a:rPr>
              <a:t>Reassembly buffers must be </a:t>
            </a: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sized for worst case</a:t>
            </a:r>
          </a:p>
          <a:p>
            <a:pPr lvl="2">
              <a:buFont typeface="Wingdings" charset="0"/>
              <a:buNone/>
            </a:pPr>
            <a:endParaRPr lang="en-US" sz="1200">
              <a:latin typeface="Tahoma" charset="0"/>
              <a:sym typeface="Wingdings" charset="0"/>
            </a:endParaRPr>
          </a:p>
          <a:p>
            <a:pPr lvl="2"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  <a:latin typeface="Tahoma" charset="0"/>
                <a:sym typeface="Wingdings" charset="0"/>
              </a:rPr>
              <a:t>   </a:t>
            </a:r>
            <a:r>
              <a:rPr lang="en-US" sz="2400">
                <a:latin typeface="Tahoma" charset="0"/>
                <a:sym typeface="Wingdings" charset="0"/>
              </a:rPr>
              <a:t>  </a:t>
            </a:r>
            <a:r>
              <a:rPr lang="en-US" sz="2400" b="1">
                <a:solidFill>
                  <a:srgbClr val="FF0000"/>
                </a:solidFill>
                <a:latin typeface="Tahoma" charset="0"/>
                <a:sym typeface="Wingdings" charset="0"/>
              </a:rPr>
              <a:t>4KB per node </a:t>
            </a:r>
          </a:p>
          <a:p>
            <a:pPr lvl="2">
              <a:buFont typeface="Wingdings" charset="0"/>
              <a:buNone/>
            </a:pPr>
            <a:r>
              <a:rPr lang="en-US" b="1">
                <a:solidFill>
                  <a:srgbClr val="FF0000"/>
                </a:solidFill>
                <a:latin typeface="Tahoma" charset="0"/>
                <a:sym typeface="Wingdings" charset="0"/>
              </a:rPr>
              <a:t>		</a:t>
            </a:r>
            <a:r>
              <a:rPr lang="en-US">
                <a:latin typeface="Tahoma" charset="0"/>
                <a:sym typeface="Wingdings" charset="0"/>
              </a:rPr>
              <a:t>(8x8, 64-byte cache block)</a:t>
            </a:r>
          </a:p>
          <a:p>
            <a:endParaRPr lang="en-US">
              <a:latin typeface="Tahoma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36F3-014E-B04E-BC4F-E10748AF5D40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774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609600" y="1219200"/>
            <a:ext cx="7620000" cy="3657600"/>
          </a:xfrm>
          <a:prstGeom prst="rect">
            <a:avLst/>
          </a:prstGeom>
          <a:solidFill>
            <a:srgbClr val="D9D9D9"/>
          </a:solidFill>
          <a:ln w="25400">
            <a:solidFill>
              <a:srgbClr val="DFDFDF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grpSp>
        <p:nvGrpSpPr>
          <p:cNvPr id="111619" name="Group 128"/>
          <p:cNvGrpSpPr>
            <a:grpSpLocks/>
          </p:cNvGrpSpPr>
          <p:nvPr/>
        </p:nvGrpSpPr>
        <p:grpSpPr bwMode="auto">
          <a:xfrm>
            <a:off x="5029200" y="1600200"/>
            <a:ext cx="1676400" cy="2819400"/>
            <a:chOff x="3352800" y="1524000"/>
            <a:chExt cx="1676400" cy="2819400"/>
          </a:xfrm>
        </p:grpSpPr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3352800" y="1524000"/>
              <a:ext cx="1676400" cy="2819400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108" name="Straight Connector 107"/>
            <p:cNvCxnSpPr>
              <a:cxnSpLocks noChangeShapeType="1"/>
            </p:cNvCxnSpPr>
            <p:nvPr/>
          </p:nvCxnSpPr>
          <p:spPr bwMode="auto">
            <a:xfrm>
              <a:off x="3429000" y="18288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09" name="Straight Connector 108"/>
            <p:cNvCxnSpPr>
              <a:cxnSpLocks noChangeShapeType="1"/>
            </p:cNvCxnSpPr>
            <p:nvPr/>
          </p:nvCxnSpPr>
          <p:spPr bwMode="auto">
            <a:xfrm>
              <a:off x="3429000" y="40386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0" name="Straight Connector 109"/>
            <p:cNvCxnSpPr>
              <a:cxnSpLocks noChangeShapeType="1"/>
            </p:cNvCxnSpPr>
            <p:nvPr/>
          </p:nvCxnSpPr>
          <p:spPr bwMode="auto">
            <a:xfrm>
              <a:off x="4495800" y="18288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1" name="Straight Connector 110"/>
            <p:cNvCxnSpPr>
              <a:cxnSpLocks noChangeShapeType="1"/>
            </p:cNvCxnSpPr>
            <p:nvPr/>
          </p:nvCxnSpPr>
          <p:spPr bwMode="auto">
            <a:xfrm>
              <a:off x="4495800" y="40386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rot="16200000" flipH="1">
              <a:off x="3048000" y="25908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5" name="Straight Connector 114"/>
            <p:cNvCxnSpPr>
              <a:cxnSpLocks noChangeShapeType="1"/>
            </p:cNvCxnSpPr>
            <p:nvPr/>
          </p:nvCxnSpPr>
          <p:spPr bwMode="auto">
            <a:xfrm rot="5400000" flipH="1" flipV="1">
              <a:off x="3048000" y="25908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111620" name="Group 148"/>
          <p:cNvGrpSpPr>
            <a:grpSpLocks/>
          </p:cNvGrpSpPr>
          <p:nvPr/>
        </p:nvGrpSpPr>
        <p:grpSpPr bwMode="auto"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/>
          <p:cNvCxnSpPr/>
          <p:nvPr/>
        </p:nvCxnSpPr>
        <p:spPr>
          <a:xfrm>
            <a:off x="67056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6897688" y="4686300"/>
            <a:ext cx="1141412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623" name="Group 149"/>
          <p:cNvGrpSpPr>
            <a:grpSpLocks/>
          </p:cNvGrpSpPr>
          <p:nvPr/>
        </p:nvGrpSpPr>
        <p:grpSpPr bwMode="auto"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154"/>
          <p:cNvCxnSpPr/>
          <p:nvPr/>
        </p:nvCxnSpPr>
        <p:spPr>
          <a:xfrm rot="10800000" flipV="1">
            <a:off x="915988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>
            <a:off x="-74612" y="5105400"/>
            <a:ext cx="1979612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914400" y="4800600"/>
            <a:ext cx="995363" cy="4778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Inject</a:t>
            </a: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1676400" y="1600200"/>
            <a:ext cx="2667000" cy="2819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Deflection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Routing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Logic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334000" y="1219200"/>
            <a:ext cx="10683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Crossbar</a:t>
            </a:r>
          </a:p>
        </p:txBody>
      </p:sp>
      <p:sp>
        <p:nvSpPr>
          <p:cNvPr id="1116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Problem 1: Livelock Freedom</a:t>
            </a:r>
          </a:p>
        </p:txBody>
      </p:sp>
      <p:sp>
        <p:nvSpPr>
          <p:cNvPr id="11163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49FA88-A666-2143-A6F5-4A426EFA8221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>
            <a:off x="4648200" y="5257800"/>
            <a:ext cx="3124200" cy="914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Buffers</a:t>
            </a:r>
          </a:p>
        </p:txBody>
      </p:sp>
      <p:grpSp>
        <p:nvGrpSpPr>
          <p:cNvPr id="111632" name="Group 121"/>
          <p:cNvGrpSpPr>
            <a:grpSpLocks/>
          </p:cNvGrpSpPr>
          <p:nvPr/>
        </p:nvGrpSpPr>
        <p:grpSpPr bwMode="auto">
          <a:xfrm>
            <a:off x="4343400" y="1905000"/>
            <a:ext cx="685800" cy="2211388"/>
            <a:chOff x="1066800" y="1828800"/>
            <a:chExt cx="1600200" cy="2211388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066800" y="18288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066800" y="23622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066800" y="2895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066800" y="34290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066800" y="4038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162"/>
          <p:cNvSpPr txBox="1"/>
          <p:nvPr/>
        </p:nvSpPr>
        <p:spPr>
          <a:xfrm>
            <a:off x="6477000" y="4800600"/>
            <a:ext cx="8509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Eject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295400" y="1295400"/>
            <a:ext cx="3352800" cy="35052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90600" y="4876800"/>
            <a:ext cx="4116388" cy="4619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Problem 1: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Livelock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Freedom</a:t>
            </a:r>
          </a:p>
        </p:txBody>
      </p:sp>
    </p:spTree>
    <p:extLst>
      <p:ext uri="{BB962C8B-B14F-4D97-AF65-F5344CB8AC3E}">
        <p14:creationId xmlns:p14="http://schemas.microsoft.com/office/powerpoint/2010/main" val="1422197454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Livelock Freedom in 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08050"/>
            <a:ext cx="8686800" cy="1454150"/>
          </a:xfrm>
        </p:spPr>
        <p:txBody>
          <a:bodyPr/>
          <a:lstStyle/>
          <a:p>
            <a:r>
              <a:rPr lang="en-US">
                <a:latin typeface="Tahoma" charset="0"/>
              </a:rPr>
              <a:t>What stops a flit from deflecting forever?</a:t>
            </a:r>
          </a:p>
          <a:p>
            <a:r>
              <a:rPr lang="en-US">
                <a:latin typeface="Tahoma" charset="0"/>
              </a:rPr>
              <a:t>All flits are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timestamped</a:t>
            </a:r>
          </a:p>
          <a:p>
            <a:r>
              <a:rPr lang="en-US">
                <a:solidFill>
                  <a:srgbClr val="0000FF"/>
                </a:solidFill>
                <a:latin typeface="Tahoma" charset="0"/>
              </a:rPr>
              <a:t>Oldest flits </a:t>
            </a:r>
            <a:r>
              <a:rPr lang="en-US">
                <a:latin typeface="Tahoma" charset="0"/>
              </a:rPr>
              <a:t>are assigned their desired ports</a:t>
            </a:r>
          </a:p>
          <a:p>
            <a:r>
              <a:rPr lang="en-US">
                <a:solidFill>
                  <a:srgbClr val="FF0000"/>
                </a:solidFill>
                <a:latin typeface="Tahoma" charset="0"/>
              </a:rPr>
              <a:t>Total order among flits</a:t>
            </a:r>
          </a:p>
          <a:p>
            <a:pPr lvl="1"/>
            <a:endParaRPr lang="en-US" i="1">
              <a:latin typeface="Tahoma" charset="0"/>
            </a:endParaRPr>
          </a:p>
          <a:p>
            <a:pPr lvl="1"/>
            <a:endParaRPr lang="en-US" i="1">
              <a:latin typeface="Tahoma" charset="0"/>
            </a:endParaRPr>
          </a:p>
          <a:p>
            <a:pPr lvl="1"/>
            <a:endParaRPr lang="en-US" i="1">
              <a:latin typeface="Tahoma" charset="0"/>
            </a:endParaRPr>
          </a:p>
          <a:p>
            <a:pPr lvl="1"/>
            <a:endParaRPr lang="en-US" i="1">
              <a:latin typeface="Tahoma" charset="0"/>
            </a:endParaRPr>
          </a:p>
          <a:p>
            <a:pPr lvl="1"/>
            <a:endParaRPr lang="en-US" i="1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  <a:p>
            <a:r>
              <a:rPr lang="en-US">
                <a:latin typeface="Tahoma" charset="0"/>
              </a:rPr>
              <a:t>But what is the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cost</a:t>
            </a:r>
            <a:r>
              <a:rPr lang="en-US">
                <a:latin typeface="Tahoma" charset="0"/>
              </a:rPr>
              <a:t> of this?</a:t>
            </a: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562F6-89F7-DD49-8A61-C27C471A35E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3600" y="4419600"/>
            <a:ext cx="27193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Flit age forms total order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5562600" y="2667000"/>
            <a:ext cx="1747838" cy="990600"/>
            <a:chOff x="5562600" y="2667000"/>
            <a:chExt cx="1747913" cy="990600"/>
          </a:xfrm>
        </p:grpSpPr>
        <p:cxnSp>
          <p:nvCxnSpPr>
            <p:cNvPr id="18" name="Straight Arrow Connector 17"/>
            <p:cNvCxnSpPr/>
            <p:nvPr/>
          </p:nvCxnSpPr>
          <p:spPr>
            <a:xfrm rot="5400000">
              <a:off x="5486407" y="3276593"/>
              <a:ext cx="457200" cy="30481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943616" y="2667000"/>
              <a:ext cx="1366897" cy="6461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Guaranteed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progress!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209800" y="3786188"/>
            <a:ext cx="3276600" cy="438150"/>
            <a:chOff x="2209800" y="3786198"/>
            <a:chExt cx="3276600" cy="438141"/>
          </a:xfrm>
        </p:grpSpPr>
        <p:sp>
          <p:nvSpPr>
            <p:cNvPr id="5" name="Rounded Rectangle 4"/>
            <p:cNvSpPr/>
            <p:nvPr/>
          </p:nvSpPr>
          <p:spPr>
            <a:xfrm>
              <a:off x="3414713" y="3786198"/>
              <a:ext cx="142875" cy="4286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57650" y="3786198"/>
              <a:ext cx="142875" cy="42861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700588" y="3786198"/>
              <a:ext cx="142875" cy="42861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43525" y="3786198"/>
              <a:ext cx="142875" cy="428616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8C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29025" y="3786198"/>
              <a:ext cx="373063" cy="3698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71963" y="3786198"/>
              <a:ext cx="373062" cy="3698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14900" y="3786198"/>
              <a:ext cx="373063" cy="3698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819400" y="3790960"/>
              <a:ext cx="142875" cy="4286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209800" y="3795723"/>
              <a:ext cx="142875" cy="42861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00E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19425" y="3792548"/>
              <a:ext cx="373063" cy="3698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28875" y="3790960"/>
              <a:ext cx="373063" cy="3698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533400" y="2971800"/>
            <a:ext cx="3276600" cy="762000"/>
            <a:chOff x="533400" y="2971800"/>
            <a:chExt cx="3276600" cy="762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1790700" y="3390900"/>
              <a:ext cx="3810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33400" y="2971800"/>
              <a:ext cx="3276600" cy="3698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New traffic is lowest priority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5342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latin typeface="Garamond" charset="0"/>
              </a:rPr>
              <a:t>Age-Based Priorities are Expensive: Sorting</a:t>
            </a:r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1447800"/>
          </a:xfrm>
        </p:spPr>
        <p:txBody>
          <a:bodyPr/>
          <a:lstStyle/>
          <a:p>
            <a:r>
              <a:rPr lang="en-US">
                <a:latin typeface="Tahoma" charset="0"/>
                <a:sym typeface="Wingdings" charset="0"/>
              </a:rPr>
              <a:t>Router must </a:t>
            </a:r>
            <a:r>
              <a:rPr lang="en-US">
                <a:solidFill>
                  <a:srgbClr val="0000FF"/>
                </a:solidFill>
                <a:latin typeface="Tahoma" charset="0"/>
                <a:sym typeface="Wingdings" charset="0"/>
              </a:rPr>
              <a:t>sort flits by age</a:t>
            </a:r>
            <a:r>
              <a:rPr lang="en-US">
                <a:latin typeface="Tahoma" charset="0"/>
                <a:sym typeface="Wingdings" charset="0"/>
              </a:rPr>
              <a:t>: long-latency sort network</a:t>
            </a:r>
          </a:p>
          <a:p>
            <a:endParaRPr lang="en-US" sz="600">
              <a:latin typeface="Tahoma" charset="0"/>
              <a:sym typeface="Wingdings" charset="0"/>
            </a:endParaRPr>
          </a:p>
          <a:p>
            <a:pPr lvl="1"/>
            <a:r>
              <a:rPr lang="en-US" b="1">
                <a:solidFill>
                  <a:srgbClr val="FF0000"/>
                </a:solidFill>
                <a:latin typeface="Tahoma" charset="0"/>
                <a:sym typeface="Wingdings" charset="0"/>
              </a:rPr>
              <a:t>Three comparator stages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 </a:t>
            </a:r>
            <a:r>
              <a:rPr lang="en-US">
                <a:latin typeface="Tahoma" charset="0"/>
                <a:sym typeface="Wingdings" charset="0"/>
              </a:rPr>
              <a:t>for 4 flits</a:t>
            </a:r>
            <a:endParaRPr lang="en-US" b="1">
              <a:latin typeface="Tahoma" charset="0"/>
              <a:sym typeface="Wingdings" charset="0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1D77F8-52B3-A34A-AF66-80DFC5126F8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13669" name="Group 61"/>
          <p:cNvGrpSpPr>
            <a:grpSpLocks/>
          </p:cNvGrpSpPr>
          <p:nvPr/>
        </p:nvGrpSpPr>
        <p:grpSpPr bwMode="auto">
          <a:xfrm>
            <a:off x="1647825" y="2971800"/>
            <a:ext cx="6353175" cy="2443163"/>
            <a:chOff x="428596" y="4071942"/>
            <a:chExt cx="3714776" cy="1428760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785965" y="4071942"/>
              <a:ext cx="571790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785965" y="5000311"/>
              <a:ext cx="571790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000089" y="4071942"/>
              <a:ext cx="571790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000089" y="5000311"/>
              <a:ext cx="571790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215142" y="4071942"/>
              <a:ext cx="570862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215142" y="5000311"/>
              <a:ext cx="570862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357754" y="4143427"/>
              <a:ext cx="642335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57754" y="4500848"/>
              <a:ext cx="642335" cy="5709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357754" y="4500848"/>
              <a:ext cx="642335" cy="5709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357754" y="5429217"/>
              <a:ext cx="642335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571879" y="4143427"/>
              <a:ext cx="643263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71879" y="4500848"/>
              <a:ext cx="643263" cy="5709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571879" y="4500848"/>
              <a:ext cx="643263" cy="5709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571879" y="5429217"/>
              <a:ext cx="643263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28596" y="4143427"/>
              <a:ext cx="357369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28596" y="4500848"/>
              <a:ext cx="357369" cy="9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28596" y="5071796"/>
              <a:ext cx="357369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28596" y="5429217"/>
              <a:ext cx="357369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786004" y="4143427"/>
              <a:ext cx="357368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786004" y="4500848"/>
              <a:ext cx="357368" cy="9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786004" y="5071796"/>
              <a:ext cx="357368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786004" y="5429217"/>
              <a:ext cx="357368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914400" y="2895600"/>
            <a:ext cx="450850" cy="439738"/>
            <a:chOff x="914400" y="2895600"/>
            <a:chExt cx="451624" cy="440474"/>
          </a:xfrm>
        </p:grpSpPr>
        <p:sp>
          <p:nvSpPr>
            <p:cNvPr id="54" name="Rounded Rectangle 53"/>
            <p:cNvSpPr/>
            <p:nvPr/>
          </p:nvSpPr>
          <p:spPr>
            <a:xfrm>
              <a:off x="1219723" y="2895600"/>
              <a:ext cx="146301" cy="44047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14400" y="2895600"/>
              <a:ext cx="311684" cy="368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4</a:t>
              </a: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914400" y="3505200"/>
            <a:ext cx="450850" cy="444500"/>
            <a:chOff x="914400" y="3505200"/>
            <a:chExt cx="451624" cy="444167"/>
          </a:xfrm>
        </p:grpSpPr>
        <p:sp>
          <p:nvSpPr>
            <p:cNvPr id="61" name="Rounded Rectangle 60"/>
            <p:cNvSpPr/>
            <p:nvPr/>
          </p:nvSpPr>
          <p:spPr>
            <a:xfrm>
              <a:off x="1219723" y="3508373"/>
              <a:ext cx="146301" cy="4409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14400" y="3505200"/>
              <a:ext cx="311684" cy="3696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1</a:t>
              </a:r>
            </a:p>
          </p:txBody>
        </p:sp>
      </p:grp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914400" y="4495800"/>
            <a:ext cx="450850" cy="455613"/>
            <a:chOff x="914400" y="4495800"/>
            <a:chExt cx="451624" cy="456068"/>
          </a:xfrm>
        </p:grpSpPr>
        <p:sp>
          <p:nvSpPr>
            <p:cNvPr id="69" name="Rounded Rectangle 68"/>
            <p:cNvSpPr/>
            <p:nvPr/>
          </p:nvSpPr>
          <p:spPr>
            <a:xfrm>
              <a:off x="1219723" y="4511691"/>
              <a:ext cx="146301" cy="440177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8C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14400" y="4495800"/>
              <a:ext cx="311684" cy="3686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2</a:t>
              </a:r>
            </a:p>
          </p:txBody>
        </p:sp>
      </p:grpSp>
      <p:grpSp>
        <p:nvGrpSpPr>
          <p:cNvPr id="6" name="Group 86"/>
          <p:cNvGrpSpPr>
            <a:grpSpLocks/>
          </p:cNvGrpSpPr>
          <p:nvPr/>
        </p:nvGrpSpPr>
        <p:grpSpPr bwMode="auto">
          <a:xfrm>
            <a:off x="914400" y="5105400"/>
            <a:ext cx="450850" cy="446088"/>
            <a:chOff x="914400" y="5105400"/>
            <a:chExt cx="451624" cy="445875"/>
          </a:xfrm>
        </p:grpSpPr>
        <p:sp>
          <p:nvSpPr>
            <p:cNvPr id="62" name="Rounded Rectangle 61"/>
            <p:cNvSpPr/>
            <p:nvPr/>
          </p:nvSpPr>
          <p:spPr>
            <a:xfrm>
              <a:off x="1219723" y="5110161"/>
              <a:ext cx="146301" cy="44111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4400" y="5105400"/>
              <a:ext cx="311684" cy="3697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856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21702 0.086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0" y="4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0.21563 -0.0928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-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22083 0.0863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0" y="43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21667 -0.0932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-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62 -0.09283 L 0.3368 -0.0935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83 0.08635 L 0.33923 0.0819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-2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67 -0.09328 L 0.33716 -0.2372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-72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2 0.08611 L 0.33733 0.2284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7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681 -0.09352 L 0.44584 -0.0916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0" y="1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16 -0.23726 L 0.44757 -0.2372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33 0.22847 L 0.44497 0.320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0" y="46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23 0.08195 L 0.44757 -0.0057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0" y="-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584 -0.09167 L 0.56459 -0.0925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757 -0.23726 L 0.56771 -0.0900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74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757 -0.00578 L 0.56632 -0.1474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-71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7 0.32014 L 0.56511 0.3210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459 -0.09259 L 0.77657 -0.0932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0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632 -0.14746 L 0.77674 -0.145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0" y="1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771 -0.09004 L 0.77257 -0.09421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0" y="-2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511 0.32106 L 0.77257 0.31967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</a:rPr>
              <a:t>Age-Based Priorities Are Expensive: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915400" cy="1911350"/>
          </a:xfrm>
        </p:spPr>
        <p:txBody>
          <a:bodyPr/>
          <a:lstStyle/>
          <a:p>
            <a:r>
              <a:rPr lang="en-US">
                <a:latin typeface="Tahoma" charset="0"/>
              </a:rPr>
              <a:t>After sorting, flits assigned to output ports in priority order</a:t>
            </a:r>
            <a:endParaRPr lang="en-US">
              <a:solidFill>
                <a:srgbClr val="FF0000"/>
              </a:solidFill>
              <a:latin typeface="Tahoma" charset="0"/>
            </a:endParaRPr>
          </a:p>
          <a:p>
            <a:r>
              <a:rPr lang="en-US">
                <a:solidFill>
                  <a:srgbClr val="FF0000"/>
                </a:solidFill>
                <a:latin typeface="Tahoma" charset="0"/>
              </a:rPr>
              <a:t>Port assignment of younger flits depends on that of older flits</a:t>
            </a:r>
          </a:p>
          <a:p>
            <a:pPr lvl="1"/>
            <a:r>
              <a:rPr lang="en-US">
                <a:latin typeface="Tahoma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Tahoma" charset="0"/>
              </a:rPr>
              <a:t>sequential dependence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 </a:t>
            </a:r>
            <a:r>
              <a:rPr lang="en-US">
                <a:latin typeface="Tahoma" charset="0"/>
              </a:rPr>
              <a:t>in the port allocator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7050A-0A73-0349-B014-9E635DA4405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5257800"/>
            <a:ext cx="146050" cy="43973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2895600"/>
            <a:ext cx="146050" cy="439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4495800"/>
            <a:ext cx="146050" cy="4397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200" y="3581400"/>
            <a:ext cx="146050" cy="43973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8989" y="2971800"/>
            <a:ext cx="609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25789" y="3670633"/>
            <a:ext cx="609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16389" y="4572000"/>
            <a:ext cx="609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83189" y="5334000"/>
            <a:ext cx="609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0788" y="2895600"/>
            <a:ext cx="72548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East?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7388" y="3101975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744788" y="2895600"/>
            <a:ext cx="236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GRANT: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Flit 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 East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825875" y="3594100"/>
            <a:ext cx="2703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DEFLECT: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Flit 2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 North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954588" y="4495800"/>
            <a:ext cx="2520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GRANT: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Flit 3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 South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172200" y="5313363"/>
            <a:ext cx="2636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DEFLECT: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Flit 4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 West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87388" y="3822700"/>
            <a:ext cx="16002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87588" y="3594100"/>
            <a:ext cx="72548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East?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rot="16200000" flipH="1">
            <a:off x="2744788" y="3276600"/>
            <a:ext cx="3048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65463" y="3208338"/>
            <a:ext cx="11430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{N,S,W}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6200000" flipH="1">
            <a:off x="3795713" y="4114800"/>
            <a:ext cx="3048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16388" y="4046538"/>
            <a:ext cx="11430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{S,W}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H="1">
            <a:off x="4786313" y="4918075"/>
            <a:ext cx="3048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06988" y="4849813"/>
            <a:ext cx="11430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{W}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87388" y="4732338"/>
            <a:ext cx="25146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01988" y="4506913"/>
            <a:ext cx="881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South?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685800" y="5486400"/>
            <a:ext cx="35052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29100" y="5295900"/>
            <a:ext cx="8810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South?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2400" y="5791200"/>
            <a:ext cx="32766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Age-Ordered Flits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2400" y="2895600"/>
            <a:ext cx="311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2400" y="3581400"/>
            <a:ext cx="311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0" y="4495800"/>
            <a:ext cx="311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2400" y="5257800"/>
            <a:ext cx="311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17914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7" grpId="0"/>
      <p:bldP spid="20" grpId="0"/>
      <p:bldP spid="21" grpId="0"/>
      <p:bldP spid="22" grpId="0"/>
      <p:bldP spid="23" grpId="0"/>
      <p:bldP spid="27" grpId="0"/>
      <p:bldP spid="31" grpId="0"/>
      <p:bldP spid="33" grpId="0"/>
      <p:bldP spid="35" grpId="0"/>
      <p:bldP spid="37" grpId="0"/>
      <p:bldP spid="42" grpId="0"/>
      <p:bldP spid="44" grpId="0"/>
      <p:bldP spid="53" grpId="0"/>
      <p:bldP spid="54" grpId="0"/>
      <p:bldP spid="55" grpId="0"/>
      <p:bldP spid="5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Age-Based Priorities Are Expensive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Overall, </a:t>
            </a:r>
            <a:r>
              <a:rPr lang="en-US" b="1">
                <a:latin typeface="Tahoma" charset="0"/>
              </a:rPr>
              <a:t>deflection routing logic</a:t>
            </a:r>
            <a:r>
              <a:rPr lang="en-US">
                <a:latin typeface="Tahoma" charset="0"/>
              </a:rPr>
              <a:t> based on </a:t>
            </a:r>
            <a:r>
              <a:rPr lang="en-US" b="1">
                <a:latin typeface="Tahoma" charset="0"/>
              </a:rPr>
              <a:t>Oldest-First</a:t>
            </a:r>
            <a:r>
              <a:rPr lang="en-US">
                <a:latin typeface="Tahoma" charset="0"/>
              </a:rPr>
              <a:t> has a </a:t>
            </a:r>
            <a:r>
              <a:rPr lang="en-US" b="1">
                <a:solidFill>
                  <a:srgbClr val="FF0000"/>
                </a:solidFill>
                <a:latin typeface="Tahoma" charset="0"/>
              </a:rPr>
              <a:t>43% longer critical path </a:t>
            </a:r>
            <a:r>
              <a:rPr lang="en-US">
                <a:latin typeface="Tahoma" charset="0"/>
              </a:rPr>
              <a:t>than a buffered router</a:t>
            </a: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r>
              <a:rPr lang="en-US">
                <a:latin typeface="Tahoma" charset="0"/>
              </a:rPr>
              <a:t>Question: is there a cheaper way to route while guaranteeing livelock-freedom?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C7DB2F-D59E-EE41-BE7B-F1CE3B20A01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15717" name="Group 4"/>
          <p:cNvGrpSpPr>
            <a:grpSpLocks/>
          </p:cNvGrpSpPr>
          <p:nvPr/>
        </p:nvGrpSpPr>
        <p:grpSpPr bwMode="auto">
          <a:xfrm>
            <a:off x="1219200" y="2362200"/>
            <a:ext cx="6858000" cy="2209800"/>
            <a:chOff x="152400" y="1752600"/>
            <a:chExt cx="6858000" cy="2209800"/>
          </a:xfrm>
        </p:grpSpPr>
        <p:sp>
          <p:nvSpPr>
            <p:cNvPr id="6" name="Rounded Rectangle 5"/>
            <p:cNvSpPr/>
            <p:nvPr/>
          </p:nvSpPr>
          <p:spPr>
            <a:xfrm>
              <a:off x="152400" y="1752600"/>
              <a:ext cx="6858000" cy="2209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15719" name="Group 121"/>
            <p:cNvGrpSpPr>
              <a:grpSpLocks/>
            </p:cNvGrpSpPr>
            <p:nvPr/>
          </p:nvGrpSpPr>
          <p:grpSpPr bwMode="auto">
            <a:xfrm>
              <a:off x="304800" y="1828800"/>
              <a:ext cx="6400800" cy="1955800"/>
              <a:chOff x="304800" y="1828800"/>
              <a:chExt cx="6400800" cy="1955800"/>
            </a:xfrm>
          </p:grpSpPr>
          <p:grpSp>
            <p:nvGrpSpPr>
              <p:cNvPr id="115720" name="Group 81"/>
              <p:cNvGrpSpPr>
                <a:grpSpLocks/>
              </p:cNvGrpSpPr>
              <p:nvPr/>
            </p:nvGrpSpPr>
            <p:grpSpPr bwMode="auto">
              <a:xfrm>
                <a:off x="304800" y="2362200"/>
                <a:ext cx="3566159" cy="1371600"/>
                <a:chOff x="1433372" y="2438400"/>
                <a:chExt cx="6352468" cy="2443257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2044186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3" name="Rectangle 22"/>
                <p:cNvSpPr>
                  <a:spLocks noChangeArrowheads="1"/>
                </p:cNvSpPr>
                <p:nvPr/>
              </p:nvSpPr>
              <p:spPr bwMode="auto">
                <a:xfrm>
                  <a:off x="2044186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4" name="Rectangle 23"/>
                <p:cNvSpPr>
                  <a:spLocks noChangeArrowheads="1"/>
                </p:cNvSpPr>
                <p:nvPr/>
              </p:nvSpPr>
              <p:spPr bwMode="auto">
                <a:xfrm>
                  <a:off x="4119824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5" name="Rectangle 24"/>
                <p:cNvSpPr>
                  <a:spLocks noChangeArrowheads="1"/>
                </p:cNvSpPr>
                <p:nvPr/>
              </p:nvSpPr>
              <p:spPr bwMode="auto">
                <a:xfrm>
                  <a:off x="4119824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6" name="Rectangle 25"/>
                <p:cNvSpPr>
                  <a:spLocks noChangeArrowheads="1"/>
                </p:cNvSpPr>
                <p:nvPr/>
              </p:nvSpPr>
              <p:spPr bwMode="auto">
                <a:xfrm>
                  <a:off x="6198291" y="2438400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7" name="Rectangle 26"/>
                <p:cNvSpPr>
                  <a:spLocks noChangeArrowheads="1"/>
                </p:cNvSpPr>
                <p:nvPr/>
              </p:nvSpPr>
              <p:spPr bwMode="auto">
                <a:xfrm>
                  <a:off x="6198291" y="4027648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022621" y="2559998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3022621" y="4760061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5098258" y="2559998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5098258" y="4760061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433372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433372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433372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433372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7173896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173896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7173896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7173896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/>
              <p:cNvSpPr/>
              <p:nvPr/>
            </p:nvSpPr>
            <p:spPr>
              <a:xfrm>
                <a:off x="4267200" y="233045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876800" y="2667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562600" y="32131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172200" y="3556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3810000" y="2432050"/>
                <a:ext cx="45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810000" y="2774950"/>
                <a:ext cx="1066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835400" y="3330575"/>
                <a:ext cx="172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810000" y="3667125"/>
                <a:ext cx="2362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16200000" flipH="1">
                <a:off x="4779963" y="2570162"/>
                <a:ext cx="114300" cy="7937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16200000" flipH="1">
                <a:off x="5334000" y="2971800"/>
                <a:ext cx="304800" cy="1524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16200000" flipH="1">
                <a:off x="6061869" y="3471069"/>
                <a:ext cx="142875" cy="7778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4572000" y="1828800"/>
                <a:ext cx="2001838" cy="4619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Port Allocator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19200" y="1828800"/>
                <a:ext cx="1855788" cy="4778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Priority Sort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3756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9220200" cy="755650"/>
          </a:xfrm>
        </p:spPr>
        <p:txBody>
          <a:bodyPr/>
          <a:lstStyle/>
          <a:p>
            <a:r>
              <a:rPr lang="en-US" sz="3800">
                <a:latin typeface="Garamond" charset="0"/>
              </a:rPr>
              <a:t>Solution: Golden Packet for Livelock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2139950"/>
          </a:xfrm>
        </p:spPr>
        <p:txBody>
          <a:bodyPr/>
          <a:lstStyle/>
          <a:p>
            <a:r>
              <a:rPr lang="en-US" sz="2800">
                <a:latin typeface="Tahoma" charset="0"/>
              </a:rPr>
              <a:t>What is </a:t>
            </a:r>
            <a:r>
              <a:rPr lang="en-US" sz="2800" i="1">
                <a:latin typeface="Tahoma" charset="0"/>
              </a:rPr>
              <a:t>really necessary</a:t>
            </a:r>
            <a:r>
              <a:rPr lang="en-US" sz="2800">
                <a:latin typeface="Tahoma" charset="0"/>
              </a:rPr>
              <a:t> for livelock freedom?</a:t>
            </a:r>
          </a:p>
          <a:p>
            <a:endParaRPr lang="en-US" sz="300">
              <a:latin typeface="Tahoma" charset="0"/>
            </a:endParaRPr>
          </a:p>
          <a:p>
            <a:pPr>
              <a:buFont typeface="Wingdings" charset="0"/>
              <a:buNone/>
            </a:pPr>
            <a:r>
              <a:rPr lang="en-US" sz="2800" b="1">
                <a:latin typeface="Tahoma" charset="0"/>
              </a:rPr>
              <a:t>	</a:t>
            </a:r>
            <a:r>
              <a:rPr lang="en-US" sz="2800" b="1">
                <a:solidFill>
                  <a:srgbClr val="008000"/>
                </a:solidFill>
                <a:latin typeface="Tahoma" charset="0"/>
              </a:rPr>
              <a:t>Key Insight</a:t>
            </a:r>
            <a:r>
              <a:rPr lang="en-US" sz="2800">
                <a:solidFill>
                  <a:srgbClr val="008000"/>
                </a:solidFill>
                <a:latin typeface="Tahoma" charset="0"/>
              </a:rPr>
              <a:t>: </a:t>
            </a:r>
            <a:r>
              <a:rPr lang="en-US" sz="2800">
                <a:solidFill>
                  <a:srgbClr val="FF0000"/>
                </a:solidFill>
                <a:latin typeface="Tahoma" charset="0"/>
              </a:rPr>
              <a:t>No total order. </a:t>
            </a:r>
            <a:r>
              <a:rPr lang="en-US" sz="2800">
                <a:latin typeface="Tahoma" charset="0"/>
              </a:rPr>
              <a:t>it is enough to:</a:t>
            </a:r>
            <a:endParaRPr lang="en-US" sz="2800" b="1">
              <a:latin typeface="Tahoma" charset="0"/>
            </a:endParaRPr>
          </a:p>
          <a:p>
            <a:pPr>
              <a:buFont typeface="Wingdings" charset="0"/>
              <a:buNone/>
            </a:pPr>
            <a:r>
              <a:rPr lang="en-US" sz="2800">
                <a:latin typeface="Tahoma" charset="0"/>
              </a:rPr>
              <a:t>		1. Pick one flit to </a:t>
            </a:r>
            <a:r>
              <a:rPr lang="en-US" sz="2800">
                <a:solidFill>
                  <a:srgbClr val="FF0000"/>
                </a:solidFill>
                <a:latin typeface="Tahoma" charset="0"/>
              </a:rPr>
              <a:t>prioritize until arrival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</a:rPr>
              <a:t>	</a:t>
            </a:r>
            <a:r>
              <a:rPr lang="en-US" sz="2800">
                <a:latin typeface="Tahoma" charset="0"/>
              </a:rPr>
              <a:t>	2. Ensure any flit is </a:t>
            </a:r>
            <a:r>
              <a:rPr lang="en-US" sz="2800">
                <a:solidFill>
                  <a:srgbClr val="FF0000"/>
                </a:solidFill>
                <a:latin typeface="Tahoma" charset="0"/>
              </a:rPr>
              <a:t>eventually</a:t>
            </a:r>
            <a:r>
              <a:rPr lang="en-US" sz="2800">
                <a:latin typeface="Tahoma" charset="0"/>
              </a:rPr>
              <a:t> picked</a:t>
            </a: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64838B-5D8E-8B48-8C7D-4807DB2E7A0D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3400" y="4024313"/>
            <a:ext cx="7927975" cy="1500187"/>
            <a:chOff x="-123852" y="3500438"/>
            <a:chExt cx="7928200" cy="1500198"/>
          </a:xfrm>
        </p:grpSpPr>
        <p:sp>
          <p:nvSpPr>
            <p:cNvPr id="6" name="Rounded Rectangle 5"/>
            <p:cNvSpPr/>
            <p:nvPr/>
          </p:nvSpPr>
          <p:spPr>
            <a:xfrm>
              <a:off x="1000130" y="4572008"/>
              <a:ext cx="142879" cy="4286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643086" y="4572008"/>
              <a:ext cx="142879" cy="42862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286041" y="4572008"/>
              <a:ext cx="142879" cy="42862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928998" y="4572008"/>
              <a:ext cx="142879" cy="428628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8C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4480" y="4352931"/>
              <a:ext cx="3279868" cy="4302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Flit age forms total order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5400000">
              <a:off x="2964721" y="4250535"/>
              <a:ext cx="357191" cy="14287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43240" y="3500438"/>
              <a:ext cx="1366876" cy="646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Guaranteed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progress!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16200000" flipH="1">
              <a:off x="862015" y="4222754"/>
              <a:ext cx="212727" cy="2032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-123852" y="3571876"/>
              <a:ext cx="1630409" cy="646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New traffic is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lowest-priority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4449" y="4572008"/>
              <a:ext cx="373073" cy="3698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7404" y="4572008"/>
              <a:ext cx="373074" cy="3698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00360" y="4572008"/>
              <a:ext cx="373073" cy="3698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</p:grpSp>
      <p:sp>
        <p:nvSpPr>
          <p:cNvPr id="31" name="Cloud 30"/>
          <p:cNvSpPr/>
          <p:nvPr/>
        </p:nvSpPr>
        <p:spPr>
          <a:xfrm>
            <a:off x="1657350" y="4595813"/>
            <a:ext cx="1500188" cy="1500187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300288" y="4810125"/>
            <a:ext cx="142875" cy="4286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657475" y="5167313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586163" y="5095875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5400000">
            <a:off x="3621882" y="4774406"/>
            <a:ext cx="357188" cy="14287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00413" y="4024313"/>
            <a:ext cx="1366837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Guaranteed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progress!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57538" y="5095875"/>
            <a:ext cx="3730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&lt;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3352800" y="5580063"/>
            <a:ext cx="1479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Golden Flit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”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05400" y="5181600"/>
            <a:ext cx="3662363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partial ordering is sufficient!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014538" y="5453063"/>
            <a:ext cx="142875" cy="428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480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16771 -0.0569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000" y="-28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2" grpId="1" animBg="1"/>
      <p:bldP spid="25" grpId="0"/>
      <p:bldP spid="30" grpId="0"/>
      <p:bldP spid="33" grpId="0"/>
      <p:bldP spid="40" grpId="0"/>
      <p:bldP spid="19" grpId="0" animBg="1"/>
      <p:bldP spid="19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996950"/>
          </a:xfrm>
        </p:spPr>
        <p:txBody>
          <a:bodyPr/>
          <a:lstStyle/>
          <a:p>
            <a:r>
              <a:rPr lang="en-US" sz="2800">
                <a:latin typeface="Tahoma" charset="0"/>
              </a:rPr>
              <a:t>Only </a:t>
            </a:r>
            <a:r>
              <a:rPr lang="en-US" sz="2800" b="1">
                <a:latin typeface="Tahoma" charset="0"/>
              </a:rPr>
              <a:t>need</a:t>
            </a:r>
            <a:r>
              <a:rPr lang="en-US" sz="2800">
                <a:latin typeface="Tahoma" charset="0"/>
              </a:rPr>
              <a:t> to properly route the Golden Flit</a:t>
            </a:r>
          </a:p>
          <a:p>
            <a:endParaRPr lang="en-US" sz="2800" b="1">
              <a:latin typeface="Tahoma" charset="0"/>
            </a:endParaRPr>
          </a:p>
          <a:p>
            <a:r>
              <a:rPr lang="en-US" sz="2800" b="1">
                <a:latin typeface="Tahoma" charset="0"/>
              </a:rPr>
              <a:t>First Insight:</a:t>
            </a:r>
            <a:r>
              <a:rPr lang="en-US" sz="2800">
                <a:latin typeface="Tahoma" charset="0"/>
              </a:rPr>
              <a:t> no need for full sort</a:t>
            </a:r>
          </a:p>
          <a:p>
            <a:r>
              <a:rPr lang="en-US" sz="2800" b="1">
                <a:latin typeface="Tahoma" charset="0"/>
              </a:rPr>
              <a:t>Second Insight:</a:t>
            </a:r>
            <a:r>
              <a:rPr lang="en-US" sz="2800">
                <a:latin typeface="Tahoma" charset="0"/>
              </a:rPr>
              <a:t> no need for sequential allocation</a:t>
            </a:r>
            <a:endParaRPr lang="en-US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 b="1">
              <a:latin typeface="Tahoma" charset="0"/>
            </a:endParaRPr>
          </a:p>
          <a:p>
            <a:pPr lvl="1"/>
            <a:endParaRPr lang="en-US" b="1">
              <a:latin typeface="Tahoma" charset="0"/>
            </a:endParaRPr>
          </a:p>
          <a:p>
            <a:pPr lvl="1"/>
            <a:endParaRPr lang="en-US" b="1">
              <a:latin typeface="Tahoma" charset="0"/>
            </a:endParaRPr>
          </a:p>
          <a:p>
            <a:pPr lvl="1"/>
            <a:endParaRPr lang="en-US" b="1">
              <a:latin typeface="Tahoma" charset="0"/>
            </a:endParaRPr>
          </a:p>
          <a:p>
            <a:pPr lvl="1">
              <a:buFont typeface="Wingdings" charset="0"/>
              <a:buNone/>
            </a:pPr>
            <a:endParaRPr lang="en-US" b="1">
              <a:latin typeface="Tahoma" charset="0"/>
            </a:endParaRPr>
          </a:p>
          <a:p>
            <a:pPr lvl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177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>
                <a:latin typeface="Garamond" charset="0"/>
              </a:rPr>
              <a:t>What Does Golden Flit Routing Require?</a:t>
            </a: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AD8E79-969D-D245-B159-282C22BA61B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1066800" y="3733800"/>
            <a:ext cx="6858000" cy="2209800"/>
            <a:chOff x="152400" y="1752600"/>
            <a:chExt cx="6858000" cy="2209800"/>
          </a:xfrm>
        </p:grpSpPr>
        <p:sp>
          <p:nvSpPr>
            <p:cNvPr id="64" name="Rounded Rectangle 63"/>
            <p:cNvSpPr/>
            <p:nvPr/>
          </p:nvSpPr>
          <p:spPr>
            <a:xfrm>
              <a:off x="152400" y="1752600"/>
              <a:ext cx="6858000" cy="2209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17773" name="Group 121"/>
            <p:cNvGrpSpPr>
              <a:grpSpLocks/>
            </p:cNvGrpSpPr>
            <p:nvPr/>
          </p:nvGrpSpPr>
          <p:grpSpPr bwMode="auto">
            <a:xfrm>
              <a:off x="304800" y="1828800"/>
              <a:ext cx="6400800" cy="1955800"/>
              <a:chOff x="304800" y="1828800"/>
              <a:chExt cx="6400800" cy="1955800"/>
            </a:xfrm>
          </p:grpSpPr>
          <p:grpSp>
            <p:nvGrpSpPr>
              <p:cNvPr id="117774" name="Group 81"/>
              <p:cNvGrpSpPr>
                <a:grpSpLocks/>
              </p:cNvGrpSpPr>
              <p:nvPr/>
            </p:nvGrpSpPr>
            <p:grpSpPr bwMode="auto">
              <a:xfrm>
                <a:off x="304800" y="2362200"/>
                <a:ext cx="3566159" cy="1371600"/>
                <a:chOff x="1433372" y="2438400"/>
                <a:chExt cx="6352468" cy="2443257"/>
              </a:xfrm>
            </p:grpSpPr>
            <p:sp>
              <p:nvSpPr>
                <p:cNvPr id="80" name="Rectangle 79"/>
                <p:cNvSpPr>
                  <a:spLocks noChangeArrowheads="1"/>
                </p:cNvSpPr>
                <p:nvPr/>
              </p:nvSpPr>
              <p:spPr bwMode="auto">
                <a:xfrm>
                  <a:off x="2044186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81" name="Rectangle 80"/>
                <p:cNvSpPr>
                  <a:spLocks noChangeArrowheads="1"/>
                </p:cNvSpPr>
                <p:nvPr/>
              </p:nvSpPr>
              <p:spPr bwMode="auto">
                <a:xfrm>
                  <a:off x="2044186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82" name="Rectangle 81"/>
                <p:cNvSpPr>
                  <a:spLocks noChangeArrowheads="1"/>
                </p:cNvSpPr>
                <p:nvPr/>
              </p:nvSpPr>
              <p:spPr bwMode="auto">
                <a:xfrm>
                  <a:off x="4119824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83" name="Rectangle 82"/>
                <p:cNvSpPr>
                  <a:spLocks noChangeArrowheads="1"/>
                </p:cNvSpPr>
                <p:nvPr/>
              </p:nvSpPr>
              <p:spPr bwMode="auto">
                <a:xfrm>
                  <a:off x="4119824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84" name="Rectangle 83"/>
                <p:cNvSpPr>
                  <a:spLocks noChangeArrowheads="1"/>
                </p:cNvSpPr>
                <p:nvPr/>
              </p:nvSpPr>
              <p:spPr bwMode="auto">
                <a:xfrm>
                  <a:off x="6198291" y="2438400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85" name="Rectangle 84"/>
                <p:cNvSpPr>
                  <a:spLocks noChangeArrowheads="1"/>
                </p:cNvSpPr>
                <p:nvPr/>
              </p:nvSpPr>
              <p:spPr bwMode="auto">
                <a:xfrm>
                  <a:off x="6198291" y="4027648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3022621" y="2559998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3022621" y="4760061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5098258" y="2559998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V="1"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5098258" y="4760061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1433372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433372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1433372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433372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7173896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7173896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7173896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7173896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Rectangle 66"/>
              <p:cNvSpPr/>
              <p:nvPr/>
            </p:nvSpPr>
            <p:spPr>
              <a:xfrm>
                <a:off x="4267200" y="233045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876800" y="2667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562600" y="32131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172200" y="3556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3810000" y="2432050"/>
                <a:ext cx="45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810000" y="2774950"/>
                <a:ext cx="1066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835400" y="3330575"/>
                <a:ext cx="172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810000" y="3667125"/>
                <a:ext cx="2362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rot="16200000" flipH="1">
                <a:off x="4779963" y="2570162"/>
                <a:ext cx="114300" cy="7937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rot="16200000" flipH="1">
                <a:off x="5334000" y="2971800"/>
                <a:ext cx="304800" cy="1524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rot="16200000" flipH="1">
                <a:off x="6061869" y="3471069"/>
                <a:ext cx="142875" cy="7778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4572000" y="1828800"/>
                <a:ext cx="2001838" cy="4619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Port Allocator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219200" y="1828800"/>
                <a:ext cx="1855788" cy="4778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Priority Sort</a:t>
                </a:r>
              </a:p>
            </p:txBody>
          </p:sp>
        </p:grpSp>
      </p:grpSp>
      <p:grpSp>
        <p:nvGrpSpPr>
          <p:cNvPr id="6" name="Group 110"/>
          <p:cNvGrpSpPr>
            <a:grpSpLocks/>
          </p:cNvGrpSpPr>
          <p:nvPr/>
        </p:nvGrpSpPr>
        <p:grpSpPr bwMode="auto">
          <a:xfrm>
            <a:off x="1447800" y="3886200"/>
            <a:ext cx="3124200" cy="2209800"/>
            <a:chOff x="1524000" y="2971800"/>
            <a:chExt cx="3124200" cy="220980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1676400" y="2971800"/>
              <a:ext cx="2971800" cy="22098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1524000" y="2971800"/>
              <a:ext cx="2971800" cy="22098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09"/>
          <p:cNvGrpSpPr>
            <a:grpSpLocks/>
          </p:cNvGrpSpPr>
          <p:nvPr/>
        </p:nvGrpSpPr>
        <p:grpSpPr bwMode="auto">
          <a:xfrm>
            <a:off x="5029200" y="3886200"/>
            <a:ext cx="2971800" cy="2209800"/>
            <a:chOff x="5029200" y="3048000"/>
            <a:chExt cx="2971800" cy="2209800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5029200" y="3048000"/>
              <a:ext cx="2971800" cy="22098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5029200" y="3048000"/>
              <a:ext cx="2971800" cy="22098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7282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Golden Flit Routing With Two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Let</a:t>
            </a:r>
            <a:r>
              <a:rPr lang="ja-JP" altLang="en-US" dirty="0">
                <a:latin typeface="Tahoma" charset="0"/>
              </a:rPr>
              <a:t>’</a:t>
            </a:r>
            <a:r>
              <a:rPr lang="en-US" dirty="0">
                <a:latin typeface="Tahoma" charset="0"/>
              </a:rPr>
              <a:t>s route the Golden Flit in a two-input router first</a:t>
            </a: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</a:endParaRPr>
          </a:p>
          <a:p>
            <a:r>
              <a:rPr lang="en-US" b="1" dirty="0">
                <a:latin typeface="Tahoma" charset="0"/>
              </a:rPr>
              <a:t>Step 1</a:t>
            </a:r>
            <a:r>
              <a:rPr lang="en-US" dirty="0">
                <a:latin typeface="Tahoma" charset="0"/>
              </a:rPr>
              <a:t>: pick a 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</a:rPr>
              <a:t>“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winning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</a:rPr>
              <a:t>”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 flit</a:t>
            </a:r>
            <a:r>
              <a:rPr lang="en-US" dirty="0">
                <a:latin typeface="Tahoma" charset="0"/>
              </a:rPr>
              <a:t>: Golden Flit, else random</a:t>
            </a:r>
          </a:p>
          <a:p>
            <a:r>
              <a:rPr lang="en-US" b="1" dirty="0">
                <a:latin typeface="Tahoma" charset="0"/>
              </a:rPr>
              <a:t>Step 2</a:t>
            </a:r>
            <a:r>
              <a:rPr lang="en-US" dirty="0">
                <a:latin typeface="Tahoma" charset="0"/>
              </a:rPr>
              <a:t>: steer the winning flit to its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desired output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</a:rPr>
              <a:t>		      and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deflect other flit</a:t>
            </a:r>
          </a:p>
          <a:p>
            <a:pPr>
              <a:buFont typeface="Wingdings" charset="0"/>
              <a:buNone/>
            </a:pPr>
            <a:endParaRPr lang="en-US" dirty="0">
              <a:solidFill>
                <a:srgbClr val="0000FF"/>
              </a:solidFill>
              <a:latin typeface="Tahoma" charset="0"/>
            </a:endParaRPr>
          </a:p>
          <a:p>
            <a:pPr lvl="1">
              <a:buFont typeface="Wingdings" charset="0"/>
              <a:buNone/>
            </a:pPr>
            <a:r>
              <a:rPr lang="en-US" b="1" dirty="0">
                <a:latin typeface="Tahoma" charset="0"/>
                <a:sym typeface="Wingdings" charset="0"/>
              </a:rPr>
              <a:t>	 Golden Flit is always routed toward its destination</a:t>
            </a:r>
          </a:p>
          <a:p>
            <a:pPr lvl="1">
              <a:buFont typeface="Wingdings" charset="0"/>
              <a:buNone/>
            </a:pPr>
            <a:endParaRPr lang="en-US" b="1" dirty="0">
              <a:latin typeface="Tahoma" charset="0"/>
              <a:sym typeface="Wingdings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ECD18-7219-EA4A-9B2A-E27E4E2B8C2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18789" name="Group 15"/>
          <p:cNvGrpSpPr>
            <a:grpSpLocks/>
          </p:cNvGrpSpPr>
          <p:nvPr/>
        </p:nvGrpSpPr>
        <p:grpSpPr bwMode="auto">
          <a:xfrm>
            <a:off x="2984500" y="1828800"/>
            <a:ext cx="2413000" cy="1236663"/>
            <a:chOff x="2984938" y="1828800"/>
            <a:chExt cx="2412124" cy="1237343"/>
          </a:xfrm>
        </p:grpSpPr>
        <p:sp>
          <p:nvSpPr>
            <p:cNvPr id="5" name="Rectangle 4"/>
            <p:cNvSpPr/>
            <p:nvPr/>
          </p:nvSpPr>
          <p:spPr>
            <a:xfrm>
              <a:off x="3505449" y="1828800"/>
              <a:ext cx="1386971" cy="12373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851398" y="1984461"/>
              <a:ext cx="226931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851398" y="2861242"/>
              <a:ext cx="226931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3790696" y="2272093"/>
              <a:ext cx="876782" cy="301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 flipV="1">
              <a:off x="3790696" y="2272093"/>
              <a:ext cx="876782" cy="301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79844" y="1984461"/>
              <a:ext cx="225343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79844" y="2861242"/>
              <a:ext cx="225343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84938" y="2138533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984938" y="2756410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76551" y="2133768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876551" y="2751645"/>
              <a:ext cx="520511" cy="47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172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Properties of a Topology/Network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52400" y="1149350"/>
            <a:ext cx="8991600" cy="548005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Regular or Irregular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Regular if topology is regular graph (e.g. ring, mesh).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Routing Distance 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number of links/hops along a route </a:t>
            </a:r>
          </a:p>
          <a:p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Diameter 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maximum routing distance within the network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Average Distance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Average number of hops across all valid routes</a:t>
            </a:r>
          </a:p>
          <a:p>
            <a:endParaRPr lang="en-US" sz="16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D54322-0CDA-644A-9562-19B78D9F0C8B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12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470362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Golden Flit Routing with Four Inputs</a:t>
            </a: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22538-600F-A84D-98B8-D22AF2F1219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19812" name="Group 8"/>
          <p:cNvGrpSpPr>
            <a:grpSpLocks noGrp="1"/>
          </p:cNvGrpSpPr>
          <p:nvPr/>
        </p:nvGrpSpPr>
        <p:grpSpPr bwMode="auto">
          <a:xfrm>
            <a:off x="1828800" y="2819400"/>
            <a:ext cx="5029200" cy="3248025"/>
            <a:chOff x="642910" y="4286256"/>
            <a:chExt cx="2071702" cy="1500198"/>
          </a:xfrm>
        </p:grpSpPr>
        <p:grpSp>
          <p:nvGrpSpPr>
            <p:cNvPr id="119822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51" name="Rectangle 24"/>
              <p:cNvSpPr/>
              <p:nvPr/>
            </p:nvSpPr>
            <p:spPr>
              <a:xfrm>
                <a:off x="785966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1986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47492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47492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 flipH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 flipH="1" flipV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8076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98076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823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85561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1986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70903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470903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0"/>
                <p:cNvCxnSpPr/>
                <p:nvPr/>
              </p:nvCxnSpPr>
              <p:spPr>
                <a:xfrm rot="5400000" flipH="1" flipV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979809" y="3951815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979809" y="4896873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824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85966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19852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47492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47492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6200000" flipH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H="1" flipV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98076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98076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825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85561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19844" name="Group 27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470903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2470903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16200000" flipH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979809" y="3952553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979809" y="4901046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826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478405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478405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695543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695543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1428953" y="4429237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428953" y="5643473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2910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42910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2910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2910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500118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500118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00118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00118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228600" y="908050"/>
            <a:ext cx="8610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Each block makes decisions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independently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!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Deflection is a distributed decision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95400" y="2895600"/>
            <a:ext cx="4222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95400" y="3505200"/>
            <a:ext cx="3730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295400" y="4899025"/>
            <a:ext cx="3810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219200" y="5508625"/>
            <a:ext cx="5000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58000" y="2895600"/>
            <a:ext cx="4222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0" y="3505200"/>
            <a:ext cx="3810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58000" y="4899025"/>
            <a:ext cx="3730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81800" y="5508625"/>
            <a:ext cx="5000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135295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2667000" y="990600"/>
            <a:ext cx="2636838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5522913" y="987425"/>
            <a:ext cx="25908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5486400" y="5386388"/>
            <a:ext cx="25908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667000" y="5410200"/>
            <a:ext cx="25908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228600" y="1676400"/>
            <a:ext cx="18288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208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Permutation Network Operation</a:t>
            </a:r>
          </a:p>
        </p:txBody>
      </p:sp>
      <p:sp>
        <p:nvSpPr>
          <p:cNvPr id="1208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43F15-6A42-F740-9225-CD765152E77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20841" name="Group 8"/>
          <p:cNvGrpSpPr>
            <a:grpSpLocks/>
          </p:cNvGrpSpPr>
          <p:nvPr/>
        </p:nvGrpSpPr>
        <p:grpSpPr bwMode="auto">
          <a:xfrm>
            <a:off x="3095625" y="1785938"/>
            <a:ext cx="4538663" cy="3286125"/>
            <a:chOff x="642910" y="4286256"/>
            <a:chExt cx="2071702" cy="1500198"/>
          </a:xfrm>
        </p:grpSpPr>
        <p:grpSp>
          <p:nvGrpSpPr>
            <p:cNvPr id="120980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55" name="Rectangle 24"/>
              <p:cNvSpPr/>
              <p:nvPr/>
            </p:nvSpPr>
            <p:spPr>
              <a:xfrm>
                <a:off x="785961" y="4286256"/>
                <a:ext cx="571004" cy="5718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026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470755" y="3951562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470755" y="4906043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rot="16200000" flipH="1">
                  <a:off x="2356997" y="4282730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5400000" flipH="1" flipV="1">
                  <a:off x="2356997" y="4282730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2980311" y="3951562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2980311" y="4906043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981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786111" y="4286256"/>
                <a:ext cx="571004" cy="5718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01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471106" y="3951562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471106" y="4906043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rot="16200000" flipH="1">
                  <a:off x="2357348" y="4282730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40"/>
                <p:cNvCxnSpPr/>
                <p:nvPr/>
              </p:nvCxnSpPr>
              <p:spPr>
                <a:xfrm rot="5400000" flipH="1" flipV="1">
                  <a:off x="2357348" y="4282730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980662" y="3951562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980662" y="4906043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982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785961" y="4285945"/>
                <a:ext cx="571004" cy="57181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01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470755" y="3947437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470755" y="4901919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16200000" flipH="1">
                  <a:off x="2356997" y="4278606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H="1" flipV="1">
                  <a:off x="2356997" y="4278606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980311" y="3947437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980311" y="4901919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983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86111" y="4285945"/>
                <a:ext cx="571004" cy="57181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002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471106" y="3947437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71106" y="4901919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16200000" flipH="1">
                  <a:off x="2357348" y="4278606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rot="5400000" flipH="1" flipV="1">
                  <a:off x="2357348" y="4278606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980662" y="3947437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980662" y="4901919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984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1478610" y="4786232"/>
                <a:ext cx="93124" cy="8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478610" y="5191323"/>
                <a:ext cx="93124" cy="8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1431345" y="4926621"/>
                <a:ext cx="405090" cy="1243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 flipH="1" flipV="1">
                <a:off x="1431345" y="4926621"/>
                <a:ext cx="405090" cy="1243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696047" y="4786232"/>
                <a:ext cx="93124" cy="8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696047" y="5191323"/>
                <a:ext cx="93124" cy="8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/>
            <p:cNvCxnSpPr/>
            <p:nvPr/>
          </p:nvCxnSpPr>
          <p:spPr>
            <a:xfrm>
              <a:off x="1428403" y="4429028"/>
              <a:ext cx="500716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428403" y="5643681"/>
              <a:ext cx="500716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42910" y="4429028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42910" y="4714573"/>
              <a:ext cx="214489" cy="21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42910" y="5358136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42910" y="5643681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500123" y="4429028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500123" y="4714573"/>
              <a:ext cx="214489" cy="21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00123" y="5358136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00123" y="5643681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2736850" y="2543175"/>
            <a:ext cx="142875" cy="4286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36850" y="190023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36850" y="3929063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24150" y="4572000"/>
            <a:ext cx="142875" cy="4286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25700" y="1857375"/>
            <a:ext cx="3397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425700" y="2559050"/>
            <a:ext cx="3159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425700" y="3941763"/>
            <a:ext cx="314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362200" y="4643438"/>
            <a:ext cx="3937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7848600" y="2590800"/>
            <a:ext cx="142875" cy="428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848600" y="1905000"/>
            <a:ext cx="142875" cy="428625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7772400" y="4572000"/>
            <a:ext cx="142875" cy="428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8010525" y="4572000"/>
            <a:ext cx="142875" cy="428625"/>
          </a:xfrm>
          <a:prstGeom prst="roundRect">
            <a:avLst/>
          </a:prstGeom>
          <a:noFill/>
          <a:ln>
            <a:solidFill>
              <a:srgbClr val="8C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6010275" y="1066800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wins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 swap!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3246438" y="5514975"/>
            <a:ext cx="1935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wins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 no swap!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913438" y="5486400"/>
            <a:ext cx="1935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wins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 no swap!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848600" y="3962400"/>
            <a:ext cx="126523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deflected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2736850" y="2547938"/>
            <a:ext cx="142875" cy="4286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743200" y="19050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2736850" y="3933825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724150" y="4572000"/>
            <a:ext cx="142875" cy="4286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676400" y="1752600"/>
            <a:ext cx="142875" cy="4286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800" y="1752600"/>
            <a:ext cx="12398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Golden: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3124200" y="10668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52800" y="1066800"/>
            <a:ext cx="19050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wins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  <a:sym typeface="Wingdings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swap!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5791200" y="1066800"/>
            <a:ext cx="142875" cy="4286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3017838" y="5514975"/>
            <a:ext cx="142875" cy="4286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715000" y="5486400"/>
            <a:ext cx="142875" cy="4286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8" name="Rounded Rectangle 97"/>
          <p:cNvSpPr>
            <a:spLocks noChangeArrowheads="1"/>
          </p:cNvSpPr>
          <p:nvPr/>
        </p:nvSpPr>
        <p:spPr bwMode="auto">
          <a:xfrm>
            <a:off x="304800" y="1447800"/>
            <a:ext cx="8534400" cy="4191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x</a:t>
            </a:r>
          </a:p>
        </p:txBody>
      </p:sp>
      <p:grpSp>
        <p:nvGrpSpPr>
          <p:cNvPr id="40" name="Group 104"/>
          <p:cNvGrpSpPr>
            <a:grpSpLocks/>
          </p:cNvGrpSpPr>
          <p:nvPr/>
        </p:nvGrpSpPr>
        <p:grpSpPr bwMode="auto">
          <a:xfrm>
            <a:off x="1219200" y="2438400"/>
            <a:ext cx="6858000" cy="2209800"/>
            <a:chOff x="152400" y="1752600"/>
            <a:chExt cx="6858000" cy="2209800"/>
          </a:xfrm>
        </p:grpSpPr>
        <p:sp>
          <p:nvSpPr>
            <p:cNvPr id="106" name="Rounded Rectangle 105"/>
            <p:cNvSpPr/>
            <p:nvPr/>
          </p:nvSpPr>
          <p:spPr>
            <a:xfrm>
              <a:off x="152400" y="1752600"/>
              <a:ext cx="6858000" cy="2209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20935" name="Group 121"/>
            <p:cNvGrpSpPr>
              <a:grpSpLocks/>
            </p:cNvGrpSpPr>
            <p:nvPr/>
          </p:nvGrpSpPr>
          <p:grpSpPr bwMode="auto">
            <a:xfrm>
              <a:off x="304800" y="1828800"/>
              <a:ext cx="6400800" cy="1955800"/>
              <a:chOff x="304800" y="1828800"/>
              <a:chExt cx="6400800" cy="1955800"/>
            </a:xfrm>
          </p:grpSpPr>
          <p:grpSp>
            <p:nvGrpSpPr>
              <p:cNvPr id="120936" name="Group 81"/>
              <p:cNvGrpSpPr>
                <a:grpSpLocks/>
              </p:cNvGrpSpPr>
              <p:nvPr/>
            </p:nvGrpSpPr>
            <p:grpSpPr bwMode="auto">
              <a:xfrm>
                <a:off x="304800" y="2362200"/>
                <a:ext cx="3566159" cy="1371600"/>
                <a:chOff x="1433372" y="2438400"/>
                <a:chExt cx="6352468" cy="2443257"/>
              </a:xfrm>
            </p:grpSpPr>
            <p:sp>
              <p:nvSpPr>
                <p:cNvPr id="122" name="Rectangle 121"/>
                <p:cNvSpPr>
                  <a:spLocks noChangeArrowheads="1"/>
                </p:cNvSpPr>
                <p:nvPr/>
              </p:nvSpPr>
              <p:spPr bwMode="auto">
                <a:xfrm>
                  <a:off x="2044186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23" name="Rectangle 122"/>
                <p:cNvSpPr>
                  <a:spLocks noChangeArrowheads="1"/>
                </p:cNvSpPr>
                <p:nvPr/>
              </p:nvSpPr>
              <p:spPr bwMode="auto">
                <a:xfrm>
                  <a:off x="2044186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2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119824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25" name="Rectangle 124"/>
                <p:cNvSpPr>
                  <a:spLocks noChangeArrowheads="1"/>
                </p:cNvSpPr>
                <p:nvPr/>
              </p:nvSpPr>
              <p:spPr bwMode="auto">
                <a:xfrm>
                  <a:off x="4119824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26" name="Rectangle 125"/>
                <p:cNvSpPr>
                  <a:spLocks noChangeArrowheads="1"/>
                </p:cNvSpPr>
                <p:nvPr/>
              </p:nvSpPr>
              <p:spPr bwMode="auto">
                <a:xfrm>
                  <a:off x="6198291" y="2438400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27" name="Rectangle 126"/>
                <p:cNvSpPr>
                  <a:spLocks noChangeArrowheads="1"/>
                </p:cNvSpPr>
                <p:nvPr/>
              </p:nvSpPr>
              <p:spPr bwMode="auto">
                <a:xfrm>
                  <a:off x="6198291" y="4027648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3022621" y="2559998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V="1"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>
                  <a:off x="3022621" y="4760061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5098258" y="2559998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098258" y="4760061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433372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433372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433372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1433372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7173896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7173896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7173896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7173896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Rectangle 108"/>
              <p:cNvSpPr/>
              <p:nvPr/>
            </p:nvSpPr>
            <p:spPr>
              <a:xfrm>
                <a:off x="4267200" y="233045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876800" y="2667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562600" y="32131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172200" y="3556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>
              <a:xfrm>
                <a:off x="3810000" y="2432050"/>
                <a:ext cx="45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3810000" y="2774950"/>
                <a:ext cx="1066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835400" y="3330575"/>
                <a:ext cx="172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3810000" y="3667125"/>
                <a:ext cx="2362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 rot="16200000" flipH="1">
                <a:off x="4779963" y="2570162"/>
                <a:ext cx="114300" cy="7937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/>
              <p:nvPr/>
            </p:nvCxnSpPr>
            <p:spPr>
              <a:xfrm rot="16200000" flipH="1">
                <a:off x="5334000" y="2971800"/>
                <a:ext cx="304800" cy="1524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 rot="16200000" flipH="1">
                <a:off x="6061869" y="3471069"/>
                <a:ext cx="142875" cy="7778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4572000" y="1828800"/>
                <a:ext cx="2001838" cy="4619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Port Allocator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219200" y="1828800"/>
                <a:ext cx="1855788" cy="4778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Priority Sort</a:t>
                </a:r>
              </a:p>
            </p:txBody>
          </p:sp>
        </p:grpSp>
      </p:grpSp>
      <p:sp>
        <p:nvSpPr>
          <p:cNvPr id="144" name="Rounded Rectangle 143"/>
          <p:cNvSpPr>
            <a:spLocks noChangeArrowheads="1"/>
          </p:cNvSpPr>
          <p:nvPr/>
        </p:nvSpPr>
        <p:spPr bwMode="auto">
          <a:xfrm>
            <a:off x="304800" y="1447800"/>
            <a:ext cx="8534400" cy="4191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grpSp>
        <p:nvGrpSpPr>
          <p:cNvPr id="63" name="Group 55"/>
          <p:cNvGrpSpPr>
            <a:grpSpLocks/>
          </p:cNvGrpSpPr>
          <p:nvPr/>
        </p:nvGrpSpPr>
        <p:grpSpPr bwMode="auto">
          <a:xfrm>
            <a:off x="1828800" y="1905000"/>
            <a:ext cx="5029200" cy="3248025"/>
            <a:chOff x="1828800" y="2819400"/>
            <a:chExt cx="5029200" cy="3248025"/>
          </a:xfrm>
        </p:grpSpPr>
        <p:grpSp>
          <p:nvGrpSpPr>
            <p:cNvPr id="120881" name="Group 33"/>
            <p:cNvGrpSpPr>
              <a:grpSpLocks/>
            </p:cNvGrpSpPr>
            <p:nvPr/>
          </p:nvGrpSpPr>
          <p:grpSpPr bwMode="auto">
            <a:xfrm>
              <a:off x="2349062" y="2819400"/>
              <a:ext cx="1387366" cy="1237343"/>
              <a:chOff x="785786" y="4286256"/>
              <a:chExt cx="571504" cy="571504"/>
            </a:xfrm>
          </p:grpSpPr>
          <p:sp>
            <p:nvSpPr>
              <p:cNvPr id="191" name="Rectangle 24"/>
              <p:cNvSpPr/>
              <p:nvPr/>
            </p:nvSpPr>
            <p:spPr>
              <a:xfrm>
                <a:off x="785966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0927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247492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247492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16200000" flipH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5400000" flipH="1" flipV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298076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98076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882" name="Group 34"/>
            <p:cNvGrpSpPr>
              <a:grpSpLocks/>
            </p:cNvGrpSpPr>
            <p:nvPr/>
          </p:nvGrpSpPr>
          <p:grpSpPr bwMode="auto">
            <a:xfrm>
              <a:off x="4950372" y="2819400"/>
              <a:ext cx="1387366" cy="1237343"/>
              <a:chOff x="785786" y="4286256"/>
              <a:chExt cx="571504" cy="571504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785561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0919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470903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2470903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40"/>
                <p:cNvCxnSpPr/>
                <p:nvPr/>
              </p:nvCxnSpPr>
              <p:spPr>
                <a:xfrm rot="5400000" flipH="1" flipV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979809" y="3951815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2979809" y="4896873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883" name="Group 43"/>
            <p:cNvGrpSpPr>
              <a:grpSpLocks/>
            </p:cNvGrpSpPr>
            <p:nvPr/>
          </p:nvGrpSpPr>
          <p:grpSpPr bwMode="auto">
            <a:xfrm>
              <a:off x="2349062" y="4830082"/>
              <a:ext cx="1387366" cy="1237343"/>
              <a:chOff x="785786" y="4286256"/>
              <a:chExt cx="571504" cy="571504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785966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0911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247492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47492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6200000" flipH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rot="5400000" flipH="1" flipV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98076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298076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884" name="Group 52"/>
            <p:cNvGrpSpPr>
              <a:grpSpLocks/>
            </p:cNvGrpSpPr>
            <p:nvPr/>
          </p:nvGrpSpPr>
          <p:grpSpPr bwMode="auto">
            <a:xfrm>
              <a:off x="4950372" y="4830082"/>
              <a:ext cx="1387366" cy="1237343"/>
              <a:chOff x="785786" y="4286256"/>
              <a:chExt cx="571504" cy="571504"/>
            </a:xfrm>
          </p:grpSpPr>
          <p:sp>
            <p:nvSpPr>
              <p:cNvPr id="167" name="Rectangle 166"/>
              <p:cNvSpPr/>
              <p:nvPr/>
            </p:nvSpPr>
            <p:spPr>
              <a:xfrm>
                <a:off x="785561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0903" name="Group 167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69" name="Straight Connector 168"/>
                <p:cNvCxnSpPr/>
                <p:nvPr/>
              </p:nvCxnSpPr>
              <p:spPr>
                <a:xfrm>
                  <a:off x="2470903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2470903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rot="16200000" flipH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rot="5400000" flipH="1" flipV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2979809" y="3952553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>
                  <a:off x="2979809" y="4901046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885" name="Group 70"/>
            <p:cNvGrpSpPr>
              <a:grpSpLocks/>
            </p:cNvGrpSpPr>
            <p:nvPr/>
          </p:nvGrpSpPr>
          <p:grpSpPr bwMode="auto">
            <a:xfrm>
              <a:off x="3724450" y="3747050"/>
              <a:ext cx="1225910" cy="1429148"/>
              <a:chOff x="1478449" y="4786322"/>
              <a:chExt cx="310519" cy="405897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1478405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78405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16200000" flipH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5400000" flipH="1" flipV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1695543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1695543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1" name="Straight Connector 150"/>
            <p:cNvCxnSpPr/>
            <p:nvPr/>
          </p:nvCxnSpPr>
          <p:spPr>
            <a:xfrm>
              <a:off x="3736975" y="3128963"/>
              <a:ext cx="121285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736975" y="5757863"/>
              <a:ext cx="121285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1828800" y="3128963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828800" y="3748088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1828800" y="5138738"/>
              <a:ext cx="520700" cy="47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1828800" y="5757863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6337300" y="3128963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6337300" y="3748088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6337300" y="5138738"/>
              <a:ext cx="520700" cy="47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6337300" y="5757863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/>
          <p:cNvSpPr txBox="1"/>
          <p:nvPr/>
        </p:nvSpPr>
        <p:spPr>
          <a:xfrm>
            <a:off x="1295400" y="1954213"/>
            <a:ext cx="4222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1295400" y="2563813"/>
            <a:ext cx="3730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295400" y="3957638"/>
            <a:ext cx="3810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1219200" y="4567238"/>
            <a:ext cx="5000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6858000" y="1954213"/>
            <a:ext cx="4222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6858000" y="2563813"/>
            <a:ext cx="3810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6858000" y="3957638"/>
            <a:ext cx="3730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6781800" y="4567238"/>
            <a:ext cx="5000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88752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0.21927 -0.095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0" y="-48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0.21805 0.088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0" y="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21875 0.0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0" y="2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22014 -0.0037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927 -0.09583 L 0.3375 -0.0981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-1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05 0.0882 L 0.34253 0.298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10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0.00324 L 0.33785 -0.206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-105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14 -0.00371 L 0.34097 -0.0041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028 -0.09676 L 0.52691 -0.0041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46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85 -0.20648 L 0.52518 -0.2990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254 0.29884 L 0.52778 0.29375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-3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098 -0.00417 L 0.52848 -0.0062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2" grpId="0" animBg="1"/>
      <p:bldP spid="101" grpId="0" animBg="1"/>
      <p:bldP spid="100" grpId="0" animBg="1"/>
      <p:bldP spid="6" grpId="0" animBg="1"/>
      <p:bldP spid="6" grpId="1" animBg="1"/>
      <p:bldP spid="6" grpId="2" animBg="1"/>
      <p:bldP spid="5" grpId="0" animBg="1"/>
      <p:bldP spid="5" grpId="1" animBg="1"/>
      <p:bldP spid="5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74" grpId="0"/>
      <p:bldP spid="75" grpId="0"/>
      <p:bldP spid="76" grpId="0"/>
      <p:bldP spid="77" grpId="0"/>
      <p:bldP spid="93" grpId="0" animBg="1"/>
      <p:bldP spid="94" grpId="0"/>
      <p:bldP spid="95" grpId="0" animBg="1"/>
      <p:bldP spid="97" grpId="0" animBg="1"/>
      <p:bldP spid="99" grpId="0" animBg="1"/>
      <p:bldP spid="98" grpId="0" animBg="1"/>
      <p:bldP spid="144" grpId="0" animBg="1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533400" y="1143000"/>
            <a:ext cx="7620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Problem 2: Packet Reassembly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76400" y="1600200"/>
            <a:ext cx="1676400" cy="2819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Inject/Eject</a:t>
            </a:r>
          </a:p>
        </p:txBody>
      </p:sp>
      <p:grpSp>
        <p:nvGrpSpPr>
          <p:cNvPr id="3" name="Group 60"/>
          <p:cNvGrpSpPr/>
          <p:nvPr/>
        </p:nvGrpSpPr>
        <p:grpSpPr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/>
          <p:cNvCxnSpPr/>
          <p:nvPr/>
        </p:nvCxnSpPr>
        <p:spPr>
          <a:xfrm>
            <a:off x="33528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>
            <a:off x="3544094" y="4686300"/>
            <a:ext cx="1142206" cy="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676400" y="5257800"/>
            <a:ext cx="3124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grpSp>
        <p:nvGrpSpPr>
          <p:cNvPr id="5" name="Group 75"/>
          <p:cNvGrpSpPr/>
          <p:nvPr/>
        </p:nvGrpSpPr>
        <p:grpSpPr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rot="10800000" flipV="1">
            <a:off x="915194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-36909" y="5067697"/>
            <a:ext cx="1903412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14400" y="4572000"/>
            <a:ext cx="9958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Inject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124200" y="457200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Eject</a:t>
            </a:r>
          </a:p>
        </p:txBody>
      </p:sp>
      <p:grpSp>
        <p:nvGrpSpPr>
          <p:cNvPr id="6" name="Group 75"/>
          <p:cNvGrpSpPr/>
          <p:nvPr/>
        </p:nvGrpSpPr>
        <p:grpSpPr>
          <a:xfrm>
            <a:off x="3352800" y="1905000"/>
            <a:ext cx="1066800" cy="1601788"/>
            <a:chOff x="6705600" y="1905000"/>
            <a:chExt cx="1219200" cy="1601788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4419600" y="1600200"/>
            <a:ext cx="22860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7" name="Group 88"/>
          <p:cNvGrpSpPr/>
          <p:nvPr/>
        </p:nvGrpSpPr>
        <p:grpSpPr>
          <a:xfrm>
            <a:off x="4495800" y="1752600"/>
            <a:ext cx="1999343" cy="1905000"/>
            <a:chOff x="642910" y="4286256"/>
            <a:chExt cx="2071702" cy="1500198"/>
          </a:xfrm>
        </p:grpSpPr>
        <p:grpSp>
          <p:nvGrpSpPr>
            <p:cNvPr id="8" name="Group 33"/>
            <p:cNvGrpSpPr/>
            <p:nvPr/>
          </p:nvGrpSpPr>
          <p:grpSpPr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135" name="Rectangle 24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9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34"/>
            <p:cNvGrpSpPr/>
            <p:nvPr/>
          </p:nvGrpSpPr>
          <p:grpSpPr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1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40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43"/>
            <p:cNvGrpSpPr/>
            <p:nvPr/>
          </p:nvGrpSpPr>
          <p:grpSpPr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3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52"/>
            <p:cNvGrpSpPr/>
            <p:nvPr/>
          </p:nvGrpSpPr>
          <p:grpSpPr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5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70"/>
            <p:cNvGrpSpPr/>
            <p:nvPr/>
          </p:nvGrpSpPr>
          <p:grpSpPr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1478449" y="4786322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478449" y="5191526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6200000" flipH="1">
                <a:off x="1431106" y="4926820"/>
                <a:ext cx="405204" cy="1242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 flipH="1" flipV="1">
                <a:off x="1431106" y="4926820"/>
                <a:ext cx="405204" cy="1242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695812" y="4786322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695812" y="5191526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1428728" y="4429132"/>
              <a:ext cx="50006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428728" y="5643578"/>
              <a:ext cx="50006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2910" y="4429132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42910" y="4714884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42910" y="5357826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42910" y="5643578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500298" y="4429132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500298" y="4714884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500298" y="5357826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500298" y="5643578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/>
          <p:cNvSpPr/>
          <p:nvPr/>
        </p:nvSpPr>
        <p:spPr>
          <a:xfrm>
            <a:off x="1371600" y="5105400"/>
            <a:ext cx="3810000" cy="12954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304857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Reassembly Buffers are Large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259648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Worst case</a:t>
            </a:r>
            <a:r>
              <a:rPr lang="en-US" dirty="0"/>
              <a:t>: every node sends a packet to one receiver</a:t>
            </a:r>
            <a:endParaRPr lang="en-US" sz="1800" b="1" dirty="0"/>
          </a:p>
          <a:p>
            <a:r>
              <a:rPr lang="en-US" dirty="0"/>
              <a:t>Why can’t we </a:t>
            </a:r>
            <a:r>
              <a:rPr lang="en-US" dirty="0">
                <a:solidFill>
                  <a:srgbClr val="FF0000"/>
                </a:solidFill>
              </a:rPr>
              <a:t>make reassembly buffers smaller?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800" y="3581400"/>
            <a:ext cx="838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0</a:t>
            </a:r>
          </a:p>
        </p:txBody>
      </p:sp>
      <p:sp>
        <p:nvSpPr>
          <p:cNvPr id="7" name="Rectangle 6"/>
          <p:cNvSpPr/>
          <p:nvPr/>
        </p:nvSpPr>
        <p:spPr>
          <a:xfrm>
            <a:off x="3733800" y="3581400"/>
            <a:ext cx="838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3581400"/>
            <a:ext cx="838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N-1</a:t>
            </a:r>
          </a:p>
        </p:txBody>
      </p:sp>
      <p:sp>
        <p:nvSpPr>
          <p:cNvPr id="9" name="Rectangle 8"/>
          <p:cNvSpPr/>
          <p:nvPr/>
        </p:nvSpPr>
        <p:spPr>
          <a:xfrm>
            <a:off x="3886200" y="5257800"/>
            <a:ext cx="1524000" cy="76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Receiver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H="1">
            <a:off x="3048000" y="4495800"/>
            <a:ext cx="685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4076700" y="4762500"/>
            <a:ext cx="5334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5562600" y="4572000"/>
            <a:ext cx="76200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9200" y="4800600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one packet in flight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per node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" y="381000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sending nodes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0200" y="3505200"/>
            <a:ext cx="63511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6000" y="53340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O(N) space!</a:t>
            </a:r>
          </a:p>
        </p:txBody>
      </p:sp>
    </p:spTree>
    <p:extLst>
      <p:ext uri="{BB962C8B-B14F-4D97-AF65-F5344CB8AC3E}">
        <p14:creationId xmlns:p14="http://schemas.microsoft.com/office/powerpoint/2010/main" val="33764959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3657600" y="1981200"/>
            <a:ext cx="1066800" cy="15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438400" y="1981200"/>
            <a:ext cx="1066800" cy="15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295400" y="1981200"/>
            <a:ext cx="1066800" cy="15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52400" y="1981200"/>
            <a:ext cx="1066800" cy="15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267200" y="4648200"/>
            <a:ext cx="4343400" cy="15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/>
        </p:nvSpPr>
        <p:spPr>
          <a:xfrm rot="16200000">
            <a:off x="5857876" y="51149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Reassembly Buffers Cause Deadlock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1066800"/>
          </a:xfrm>
        </p:spPr>
        <p:txBody>
          <a:bodyPr/>
          <a:lstStyle/>
          <a:p>
            <a:r>
              <a:rPr lang="en-US" dirty="0">
                <a:sym typeface="Wingdings" pitchFamily="2" charset="2"/>
              </a:rPr>
              <a:t>What happens when reassembly buffer is too small?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8058" y="292418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14486" y="2895600"/>
            <a:ext cx="142876" cy="4286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43200" y="2895600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6686" y="2895600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2372" y="292418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28800" y="2895600"/>
            <a:ext cx="142876" cy="4286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57514" y="2895600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191000" y="2895600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6" name="Cloud 15"/>
          <p:cNvSpPr/>
          <p:nvPr/>
        </p:nvSpPr>
        <p:spPr>
          <a:xfrm>
            <a:off x="4953000" y="2743200"/>
            <a:ext cx="2714644" cy="17859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Network</a:t>
            </a:r>
          </a:p>
        </p:txBody>
      </p:sp>
      <p:sp>
        <p:nvSpPr>
          <p:cNvPr id="22" name="Rounded Rectangle 21"/>
          <p:cNvSpPr/>
          <p:nvPr/>
        </p:nvSpPr>
        <p:spPr>
          <a:xfrm rot="16200000">
            <a:off x="6429372" y="51149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 rot="16200000">
            <a:off x="5934076" y="5495924"/>
            <a:ext cx="142876" cy="4286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 rot="16200000">
            <a:off x="5934076" y="5191124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453198" y="2957514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953264" y="3171828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381628" y="331470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024570" y="2957514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rot="16200000" flipH="1">
            <a:off x="6238884" y="4886340"/>
            <a:ext cx="285752" cy="2857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6238884" y="4886340"/>
            <a:ext cx="285752" cy="2857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wn Arrow 35"/>
          <p:cNvSpPr/>
          <p:nvPr/>
        </p:nvSpPr>
        <p:spPr>
          <a:xfrm>
            <a:off x="6270634" y="4600588"/>
            <a:ext cx="214314" cy="285752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0400" y="5029200"/>
            <a:ext cx="1516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cannot eject: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 full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096008" y="3886208"/>
            <a:ext cx="142876" cy="4286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881826" y="3814770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181600"/>
            <a:ext cx="132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47800" y="1524000"/>
            <a:ext cx="2088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Many Senders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86000" y="5715000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One Receiver</a:t>
            </a:r>
          </a:p>
        </p:txBody>
      </p:sp>
      <p:sp>
        <p:nvSpPr>
          <p:cNvPr id="47" name="Rounded Rectangle 46"/>
          <p:cNvSpPr/>
          <p:nvPr/>
        </p:nvSpPr>
        <p:spPr>
          <a:xfrm rot="16200000">
            <a:off x="5857876" y="5419725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8" name="Rounded Rectangle 47"/>
          <p:cNvSpPr/>
          <p:nvPr/>
        </p:nvSpPr>
        <p:spPr>
          <a:xfrm rot="16200000">
            <a:off x="6429372" y="5419725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47686" y="228600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2000" y="228600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976686" y="2133600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191000" y="2133600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562600" y="3733800"/>
            <a:ext cx="142876" cy="428628"/>
          </a:xfrm>
          <a:prstGeom prst="roundRec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5791200" y="3048000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05600" y="320040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239000" y="320040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3400" y="4191000"/>
            <a:ext cx="295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Remaining flits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must be injected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for forward progress</a:t>
            </a:r>
          </a:p>
        </p:txBody>
      </p:sp>
      <p:sp>
        <p:nvSpPr>
          <p:cNvPr id="58" name="Rounded Rectangle 57"/>
          <p:cNvSpPr/>
          <p:nvPr/>
        </p:nvSpPr>
        <p:spPr>
          <a:xfrm rot="16200000">
            <a:off x="6496051" y="5191124"/>
            <a:ext cx="142876" cy="428628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9" name="Rounded Rectangle 58"/>
          <p:cNvSpPr/>
          <p:nvPr/>
        </p:nvSpPr>
        <p:spPr>
          <a:xfrm rot="16200000">
            <a:off x="6496051" y="5495924"/>
            <a:ext cx="142876" cy="42862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62600" y="1519535"/>
            <a:ext cx="3464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cannot inject new traffic</a:t>
            </a:r>
          </a:p>
        </p:txBody>
      </p:sp>
      <p:sp>
        <p:nvSpPr>
          <p:cNvPr id="61" name="Arc 60"/>
          <p:cNvSpPr/>
          <p:nvPr/>
        </p:nvSpPr>
        <p:spPr>
          <a:xfrm rot="878137">
            <a:off x="2743541" y="3608676"/>
            <a:ext cx="6172200" cy="1676400"/>
          </a:xfrm>
          <a:prstGeom prst="arc">
            <a:avLst>
              <a:gd name="adj1" fmla="val 5242650"/>
              <a:gd name="adj2" fmla="val 10718815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4989689" y="2035763"/>
            <a:ext cx="4094104" cy="2423348"/>
          </a:xfrm>
          <a:custGeom>
            <a:avLst/>
            <a:gdLst>
              <a:gd name="connsiteX0" fmla="*/ 0 w 4094104"/>
              <a:gd name="connsiteY0" fmla="*/ 210726 h 2423348"/>
              <a:gd name="connsiteX1" fmla="*/ 3556000 w 4094104"/>
              <a:gd name="connsiteY1" fmla="*/ 368770 h 2423348"/>
              <a:gd name="connsiteX2" fmla="*/ 3228622 w 4094104"/>
              <a:gd name="connsiteY2" fmla="*/ 2423348 h 242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4104" h="2423348">
                <a:moveTo>
                  <a:pt x="0" y="210726"/>
                </a:moveTo>
                <a:cubicBezTo>
                  <a:pt x="1508948" y="105363"/>
                  <a:pt x="3017896" y="0"/>
                  <a:pt x="3556000" y="368770"/>
                </a:cubicBezTo>
                <a:cubicBezTo>
                  <a:pt x="4094104" y="737540"/>
                  <a:pt x="3661363" y="1580444"/>
                  <a:pt x="3228622" y="2423348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3200" y="2286000"/>
            <a:ext cx="1785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network full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4211" y="232610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408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5" grpId="0" animBg="1"/>
      <p:bldP spid="44" grpId="0" animBg="1"/>
      <p:bldP spid="37" grpId="0" animBg="1"/>
      <p:bldP spid="34" grpId="0" animBg="1"/>
      <p:bldP spid="21" grpId="0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2" grpId="0" animBg="1"/>
      <p:bldP spid="13" grpId="0" animBg="1"/>
      <p:bldP spid="13" grpId="1" animBg="1"/>
      <p:bldP spid="16" grpId="0" animBg="1"/>
      <p:bldP spid="22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40" grpId="0"/>
      <p:bldP spid="41" grpId="0" animBg="1"/>
      <p:bldP spid="42" grpId="0" animBg="1"/>
      <p:bldP spid="42" grpId="1" animBg="1"/>
      <p:bldP spid="43" grpId="0"/>
      <p:bldP spid="38" grpId="0"/>
      <p:bldP spid="39" grpId="0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1" grpId="0" animBg="1"/>
      <p:bldP spid="64" grpId="0" animBg="1"/>
      <p:bldP spid="11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57200" y="3657600"/>
            <a:ext cx="1752600" cy="2362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91200" y="3657600"/>
            <a:ext cx="29718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Space to Avoid Deadlock?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2291680"/>
          </a:xfrm>
        </p:spPr>
        <p:txBody>
          <a:bodyPr/>
          <a:lstStyle/>
          <a:p>
            <a:r>
              <a:rPr lang="en-US" dirty="0">
                <a:sym typeface="Wingdings" pitchFamily="2" charset="2"/>
              </a:rPr>
              <a:t>What if every sender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asks permission </a:t>
            </a:r>
            <a:r>
              <a:rPr lang="en-US" dirty="0">
                <a:sym typeface="Wingdings" pitchFamily="2" charset="2"/>
              </a:rPr>
              <a:t>from the receiver before it sends?</a:t>
            </a:r>
          </a:p>
          <a:p>
            <a:endParaRPr lang="en-US" sz="2000" b="1" dirty="0">
              <a:sym typeface="Wingdings" pitchFamily="2" charset="2"/>
            </a:endParaRPr>
          </a:p>
          <a:p>
            <a:pPr>
              <a:buNone/>
            </a:pPr>
            <a:r>
              <a:rPr lang="en-US" sz="2000" b="1" dirty="0">
                <a:sym typeface="Wingdings" pitchFamily="2" charset="2"/>
              </a:rPr>
              <a:t>	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adds additional delay </a:t>
            </a:r>
            <a:r>
              <a:rPr lang="en-US" sz="2000" b="1" dirty="0">
                <a:sym typeface="Wingdings" pitchFamily="2" charset="2"/>
              </a:rPr>
              <a:t>to every request</a:t>
            </a:r>
          </a:p>
          <a:p>
            <a:pPr lvl="1">
              <a:buNone/>
            </a:pPr>
            <a:endParaRPr lang="en-US" sz="2000" b="1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grpSp>
        <p:nvGrpSpPr>
          <p:cNvPr id="5" name="Group 21"/>
          <p:cNvGrpSpPr/>
          <p:nvPr/>
        </p:nvGrpSpPr>
        <p:grpSpPr>
          <a:xfrm rot="16200000">
            <a:off x="5934076" y="4886324"/>
            <a:ext cx="1200152" cy="571504"/>
            <a:chOff x="1371600" y="1676400"/>
            <a:chExt cx="1200152" cy="571504"/>
          </a:xfrm>
        </p:grpSpPr>
        <p:sp>
          <p:nvSpPr>
            <p:cNvPr id="23" name="Rounded Rectangle 22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7" name="Rounded Rectangle 26"/>
          <p:cNvSpPr/>
          <p:nvPr/>
        </p:nvSpPr>
        <p:spPr>
          <a:xfrm rot="5400000">
            <a:off x="6467476" y="4505324"/>
            <a:ext cx="142876" cy="428628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6467476" y="4810124"/>
            <a:ext cx="142876" cy="428628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6467476" y="5114924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467476" y="5419724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7400" y="4191000"/>
            <a:ext cx="218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 buffers</a:t>
            </a:r>
          </a:p>
        </p:txBody>
      </p:sp>
      <p:sp>
        <p:nvSpPr>
          <p:cNvPr id="32" name="Rounded Rectangle 31"/>
          <p:cNvSpPr/>
          <p:nvPr/>
        </p:nvSpPr>
        <p:spPr>
          <a:xfrm rot="5400000">
            <a:off x="1590676" y="48101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006634" y="5029200"/>
            <a:ext cx="609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flipH="1">
            <a:off x="2590800" y="3886200"/>
            <a:ext cx="167640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Reserve Slot?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343400" y="4075112"/>
            <a:ext cx="6096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43800" y="4800600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Reserved</a:t>
            </a:r>
          </a:p>
        </p:txBody>
      </p:sp>
      <p:sp>
        <p:nvSpPr>
          <p:cNvPr id="53" name="TextBox 52"/>
          <p:cNvSpPr txBox="1"/>
          <p:nvPr/>
        </p:nvSpPr>
        <p:spPr>
          <a:xfrm flipH="1">
            <a:off x="4648200" y="4419600"/>
            <a:ext cx="9144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ACK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rot="10800000">
            <a:off x="4114800" y="4600575"/>
            <a:ext cx="3810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21"/>
          <p:cNvGrpSpPr/>
          <p:nvPr/>
        </p:nvGrpSpPr>
        <p:grpSpPr>
          <a:xfrm rot="16200000">
            <a:off x="6505572" y="4886324"/>
            <a:ext cx="1200152" cy="571504"/>
            <a:chOff x="1371600" y="1676400"/>
            <a:chExt cx="1200152" cy="571504"/>
          </a:xfrm>
        </p:grpSpPr>
        <p:sp>
          <p:nvSpPr>
            <p:cNvPr id="57" name="Rounded Rectangle 56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61" name="Rounded Rectangle 60"/>
          <p:cNvSpPr/>
          <p:nvPr/>
        </p:nvSpPr>
        <p:spPr>
          <a:xfrm rot="5400000">
            <a:off x="7029448" y="4810124"/>
            <a:ext cx="142876" cy="428628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 rot="5400000">
            <a:off x="1590676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009775" y="5257800"/>
            <a:ext cx="609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90600" y="3657600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77000" y="25146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Reserve Slot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 Packet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791200" y="27051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791200" y="29718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791200" y="32750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705600" y="3657600"/>
            <a:ext cx="104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3375031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-0.25 3.7037E-6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53629 -0.00023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59809 -0.03356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1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8" grpId="0" animBg="1"/>
      <p:bldP spid="28" grpId="1" animBg="1"/>
      <p:bldP spid="32" grpId="0" animBg="1"/>
      <p:bldP spid="37" grpId="0" animBg="1"/>
      <p:bldP spid="37" grpId="1" animBg="1"/>
      <p:bldP spid="37" grpId="2" animBg="1"/>
      <p:bldP spid="52" grpId="0"/>
      <p:bldP spid="53" grpId="0" animBg="1"/>
      <p:bldP spid="53" grpId="1" animBg="1"/>
      <p:bldP spid="53" grpId="2" animBg="1"/>
      <p:bldP spid="61" grpId="0" animBg="1"/>
      <p:bldP spid="61" grpId="1" animBg="1"/>
      <p:bldP spid="6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5791200" y="3657600"/>
            <a:ext cx="29718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04800" y="3657600"/>
            <a:ext cx="19812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 rot="5400000">
            <a:off x="1238248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7" name="Rounded Rectangle 46"/>
          <p:cNvSpPr/>
          <p:nvPr/>
        </p:nvSpPr>
        <p:spPr>
          <a:xfrm rot="5400000">
            <a:off x="1238248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Deadlock with Retransmissions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1834480"/>
          </a:xfrm>
        </p:spPr>
        <p:txBody>
          <a:bodyPr/>
          <a:lstStyle/>
          <a:p>
            <a:r>
              <a:rPr lang="en-US" sz="2600" dirty="0"/>
              <a:t>Sender is optimistic instead: assume buffer is free</a:t>
            </a:r>
          </a:p>
          <a:p>
            <a:pPr lvl="1"/>
            <a:r>
              <a:rPr lang="en-US" dirty="0"/>
              <a:t>If not, receiver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drops</a:t>
            </a:r>
            <a:r>
              <a:rPr lang="en-US" b="1" dirty="0"/>
              <a:t> </a:t>
            </a:r>
            <a:r>
              <a:rPr lang="en-US" dirty="0"/>
              <a:t>and NACKs; sender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retransmits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lvl="1">
              <a:buNone/>
            </a:pPr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3B812F"/>
                </a:solidFill>
                <a:sym typeface="Wingdings" pitchFamily="2" charset="2"/>
              </a:rPr>
              <a:t>no additional delay</a:t>
            </a:r>
            <a:r>
              <a:rPr lang="en-US" b="1" dirty="0">
                <a:sym typeface="Wingdings" pitchFamily="2" charset="2"/>
              </a:rPr>
              <a:t> in best case</a:t>
            </a:r>
          </a:p>
          <a:p>
            <a:pPr lvl="1">
              <a:buNone/>
            </a:pPr>
            <a:r>
              <a:rPr lang="en-US" b="1" dirty="0">
                <a:sym typeface="Wingdings" pitchFamily="2" charset="2"/>
              </a:rPr>
              <a:t>	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transmit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buffering overhead </a:t>
            </a:r>
            <a:r>
              <a:rPr lang="en-US" b="1" dirty="0">
                <a:sym typeface="Wingdings" pitchFamily="2" charset="2"/>
              </a:rPr>
              <a:t>for all packets</a:t>
            </a:r>
          </a:p>
          <a:p>
            <a:pPr lvl="1">
              <a:buNone/>
            </a:pPr>
            <a:r>
              <a:rPr lang="en-US" b="1" dirty="0">
                <a:sym typeface="Wingdings" pitchFamily="2" charset="2"/>
              </a:rPr>
              <a:t>	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potentially many retransmits</a:t>
            </a:r>
            <a:endParaRPr lang="en-US" b="1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grpSp>
        <p:nvGrpSpPr>
          <p:cNvPr id="6" name="Group 36"/>
          <p:cNvGrpSpPr/>
          <p:nvPr/>
        </p:nvGrpSpPr>
        <p:grpSpPr>
          <a:xfrm rot="16200000">
            <a:off x="5908198" y="4752972"/>
            <a:ext cx="1200152" cy="571504"/>
            <a:chOff x="1371600" y="1676400"/>
            <a:chExt cx="1200152" cy="571504"/>
          </a:xfrm>
        </p:grpSpPr>
        <p:sp>
          <p:nvSpPr>
            <p:cNvPr id="38" name="Rounded Rectangle 37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42" name="Rounded Rectangle 41"/>
          <p:cNvSpPr/>
          <p:nvPr/>
        </p:nvSpPr>
        <p:spPr>
          <a:xfrm rot="5400000">
            <a:off x="6441598" y="4371972"/>
            <a:ext cx="142876" cy="428628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4" name="Rounded Rectangle 43"/>
          <p:cNvSpPr/>
          <p:nvPr/>
        </p:nvSpPr>
        <p:spPr>
          <a:xfrm rot="5400000">
            <a:off x="6441598" y="4981572"/>
            <a:ext cx="142876" cy="428628"/>
          </a:xfrm>
          <a:prstGeom prst="roundRect">
            <a:avLst/>
          </a:prstGeom>
          <a:solidFill>
            <a:srgbClr val="002060"/>
          </a:solidFill>
          <a:ln>
            <a:solidFill>
              <a:srgbClr val="05004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>
          <a:xfrm rot="5400000">
            <a:off x="6441598" y="5286372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91400" y="5029200"/>
            <a:ext cx="1384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272803" y="5276848"/>
            <a:ext cx="609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 rot="5400000">
            <a:off x="6432601" y="4667248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33" name="Group 21"/>
          <p:cNvGrpSpPr/>
          <p:nvPr/>
        </p:nvGrpSpPr>
        <p:grpSpPr>
          <a:xfrm rot="16200000">
            <a:off x="6480229" y="4752972"/>
            <a:ext cx="1200152" cy="571504"/>
            <a:chOff x="1371600" y="1676400"/>
            <a:chExt cx="1200152" cy="571504"/>
          </a:xfrm>
        </p:grpSpPr>
        <p:sp>
          <p:nvSpPr>
            <p:cNvPr id="34" name="Rounded Rectangle 33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53" name="Rounded Rectangle 52"/>
          <p:cNvSpPr/>
          <p:nvPr/>
        </p:nvSpPr>
        <p:spPr>
          <a:xfrm rot="16200000">
            <a:off x="1752600" y="5257800"/>
            <a:ext cx="3048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 rot="16200000">
            <a:off x="1752600" y="4953000"/>
            <a:ext cx="3048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9600" y="4267200"/>
            <a:ext cx="1278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Retransmit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sp>
        <p:nvSpPr>
          <p:cNvPr id="52" name="Rounded Rectangle 51"/>
          <p:cNvSpPr/>
          <p:nvPr/>
        </p:nvSpPr>
        <p:spPr>
          <a:xfrm rot="5400000">
            <a:off x="1838329" y="5019671"/>
            <a:ext cx="152400" cy="47625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53000" y="4267200"/>
            <a:ext cx="827471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NACK!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3816" y="3657600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Sender</a:t>
            </a:r>
          </a:p>
        </p:txBody>
      </p:sp>
      <p:sp>
        <p:nvSpPr>
          <p:cNvPr id="31" name="Rounded Rectangle 30"/>
          <p:cNvSpPr/>
          <p:nvPr/>
        </p:nvSpPr>
        <p:spPr>
          <a:xfrm rot="5400000">
            <a:off x="7000876" y="5295899"/>
            <a:ext cx="142876" cy="428628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7000876" y="4362449"/>
            <a:ext cx="142876" cy="428628"/>
          </a:xfrm>
          <a:prstGeom prst="round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8" name="Rounded Rectangle 57"/>
          <p:cNvSpPr/>
          <p:nvPr/>
        </p:nvSpPr>
        <p:spPr>
          <a:xfrm rot="5400000">
            <a:off x="7000876" y="4667248"/>
            <a:ext cx="142876" cy="428628"/>
          </a:xfrm>
          <a:prstGeom prst="roundRect">
            <a:avLst/>
          </a:prstGeom>
          <a:noFill/>
          <a:ln>
            <a:solidFill>
              <a:srgbClr val="8C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9" name="Rounded Rectangle 58"/>
          <p:cNvSpPr/>
          <p:nvPr/>
        </p:nvSpPr>
        <p:spPr>
          <a:xfrm rot="5400000">
            <a:off x="7000876" y="4981574"/>
            <a:ext cx="142876" cy="428628"/>
          </a:xfrm>
          <a:prstGeom prst="roundRect">
            <a:avLst/>
          </a:prstGeom>
          <a:noFill/>
          <a:ln>
            <a:solidFill>
              <a:srgbClr val="050048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 rot="16200000">
            <a:off x="1166809" y="49625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1" name="Rounded Rectangle 60"/>
          <p:cNvSpPr/>
          <p:nvPr/>
        </p:nvSpPr>
        <p:spPr>
          <a:xfrm rot="16200000">
            <a:off x="1152528" y="52673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3" name="Rounded Rectangle 62"/>
          <p:cNvSpPr/>
          <p:nvPr/>
        </p:nvSpPr>
        <p:spPr>
          <a:xfrm rot="5400000">
            <a:off x="1824037" y="5024438"/>
            <a:ext cx="152400" cy="4667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05400" y="4419600"/>
            <a:ext cx="59663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ACK</a:t>
            </a:r>
          </a:p>
        </p:txBody>
      </p:sp>
      <p:sp>
        <p:nvSpPr>
          <p:cNvPr id="65" name="Rounded Rectangle 64"/>
          <p:cNvSpPr/>
          <p:nvPr/>
        </p:nvSpPr>
        <p:spPr>
          <a:xfrm rot="5400000">
            <a:off x="4333876" y="3438524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 rot="5400000">
            <a:off x="1238248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05600" y="3657600"/>
            <a:ext cx="104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Receiver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486400" y="18288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 (2 flits)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Drop, NACK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Other packet completes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Retransmit packet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Sender frees data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953000" y="19812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53000" y="2286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53000" y="25146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53000" y="28178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53000" y="31242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53000" y="33528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 rot="5400000">
            <a:off x="7000876" y="4667249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528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45 -0.00208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 -0.00208 L 0.45 0.09792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33681 0.0509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" y="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849 0.17847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" y="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5698 -0.05278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" y="-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56563 -0.05556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81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33681 0.05093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" y="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9" grpId="0" animBg="1"/>
      <p:bldP spid="62" grpId="0" animBg="1"/>
      <p:bldP spid="62" grpId="1" animBg="1"/>
      <p:bldP spid="47" grpId="0" animBg="1"/>
      <p:bldP spid="47" grpId="1" animBg="1"/>
      <p:bldP spid="47" grpId="2" animBg="1"/>
      <p:bldP spid="47" grpId="3" animBg="1"/>
      <p:bldP spid="42" grpId="0" animBg="1"/>
      <p:bldP spid="44" grpId="0" animBg="1"/>
      <p:bldP spid="45" grpId="0" animBg="1"/>
      <p:bldP spid="46" grpId="0"/>
      <p:bldP spid="50" grpId="0" animBg="1"/>
      <p:bldP spid="50" grpId="1" animBg="1"/>
      <p:bldP spid="53" grpId="0" animBg="1"/>
      <p:bldP spid="54" grpId="0" animBg="1"/>
      <p:bldP spid="55" grpId="0"/>
      <p:bldP spid="52" grpId="0" animBg="1"/>
      <p:bldP spid="52" grpId="1" animBg="1"/>
      <p:bldP spid="57" grpId="0" animBg="1"/>
      <p:bldP spid="57" grpId="1" animBg="1"/>
      <p:bldP spid="57" grpId="2" animBg="1"/>
      <p:bldP spid="30" grpId="0"/>
      <p:bldP spid="31" grpId="0" animBg="1"/>
      <p:bldP spid="32" grpId="0" animBg="1"/>
      <p:bldP spid="58" grpId="0" animBg="1"/>
      <p:bldP spid="58" grpId="1" animBg="1"/>
      <p:bldP spid="59" grpId="0" animBg="1"/>
      <p:bldP spid="60" grpId="0" animBg="1"/>
      <p:bldP spid="61" grpId="0" animBg="1"/>
      <p:bldP spid="63" grpId="0" animBg="1"/>
      <p:bldP spid="63" grpId="1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51" grpId="0" animBg="1"/>
      <p:bldP spid="51" grpId="1" animBg="1"/>
      <p:bldP spid="51" grpId="2" animBg="1"/>
      <p:bldP spid="66" grpId="0"/>
      <p:bldP spid="68" grpId="0"/>
      <p:bldP spid="68" grpId="1"/>
      <p:bldP spid="36" grpId="0" animBg="1"/>
      <p:bldP spid="36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Retransmitting Only Once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ym typeface="Wingdings" pitchFamily="2" charset="2"/>
              </a:rPr>
              <a:t>Key Idea:</a:t>
            </a:r>
            <a:r>
              <a:rPr lang="en-US" dirty="0">
                <a:sym typeface="Wingdings" pitchFamily="2" charset="2"/>
              </a:rPr>
              <a:t> Retransmit only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when space becomes available.</a:t>
            </a:r>
          </a:p>
          <a:p>
            <a:pPr lvl="1">
              <a:buNone/>
            </a:pPr>
            <a:r>
              <a:rPr lang="en-US" sz="2400" dirty="0">
                <a:sym typeface="Wingdings" pitchFamily="2" charset="2"/>
              </a:rPr>
              <a:t> Receiver </a:t>
            </a:r>
            <a:r>
              <a:rPr lang="en-US" sz="2400" dirty="0">
                <a:solidFill>
                  <a:srgbClr val="0000FF"/>
                </a:solidFill>
                <a:sym typeface="Wingdings" pitchFamily="2" charset="2"/>
              </a:rPr>
              <a:t>drops packet</a:t>
            </a:r>
            <a:r>
              <a:rPr lang="en-US" sz="2400" dirty="0">
                <a:sym typeface="Wingdings" pitchFamily="2" charset="2"/>
              </a:rPr>
              <a:t> if full; </a:t>
            </a:r>
            <a:r>
              <a:rPr lang="en-US" sz="2400" dirty="0">
                <a:solidFill>
                  <a:srgbClr val="0000FF"/>
                </a:solidFill>
                <a:sym typeface="Wingdings" pitchFamily="2" charset="2"/>
              </a:rPr>
              <a:t>notes</a:t>
            </a:r>
            <a:r>
              <a:rPr lang="en-US" sz="2400" dirty="0">
                <a:sym typeface="Wingdings" pitchFamily="2" charset="2"/>
              </a:rPr>
              <a:t> which packet it drops</a:t>
            </a:r>
          </a:p>
          <a:p>
            <a:pPr marL="344487" lvl="1" indent="0">
              <a:buNone/>
            </a:pPr>
            <a:r>
              <a:rPr lang="en-US" sz="2400" dirty="0">
                <a:sym typeface="Wingdings" pitchFamily="2" charset="2"/>
              </a:rPr>
              <a:t> When space frees up, receiver </a:t>
            </a:r>
            <a:r>
              <a:rPr lang="en-US" sz="2400" dirty="0">
                <a:solidFill>
                  <a:srgbClr val="0000FF"/>
                </a:solidFill>
                <a:sym typeface="Wingdings" pitchFamily="2" charset="2"/>
              </a:rPr>
              <a:t>reserves space </a:t>
            </a:r>
            <a:r>
              <a:rPr lang="en-US" sz="2400" dirty="0">
                <a:sym typeface="Wingdings" pitchFamily="2" charset="2"/>
              </a:rPr>
              <a:t>so</a:t>
            </a:r>
          </a:p>
          <a:p>
            <a:pPr marL="344487" lvl="1" indent="0">
              <a:buNone/>
            </a:pPr>
            <a:r>
              <a:rPr lang="en-US" sz="2400" dirty="0">
                <a:sym typeface="Wingdings" pitchFamily="2" charset="2"/>
              </a:rPr>
              <a:t>    retransmit is successful</a:t>
            </a:r>
          </a:p>
          <a:p>
            <a:pPr marL="344487" lvl="1" indent="0">
              <a:buNone/>
            </a:pPr>
            <a:r>
              <a:rPr lang="en-US" sz="2400" dirty="0">
                <a:sym typeface="Wingdings" pitchFamily="2" charset="2"/>
              </a:rPr>
              <a:t> Receiver notifies sender to retransmit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3657600"/>
            <a:ext cx="19050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 rot="5400000">
            <a:off x="1238248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1200" y="3657600"/>
            <a:ext cx="29718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 rot="5400000">
            <a:off x="1238248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9" name="Group 36"/>
          <p:cNvGrpSpPr/>
          <p:nvPr/>
        </p:nvGrpSpPr>
        <p:grpSpPr>
          <a:xfrm rot="16200000">
            <a:off x="5908198" y="4752972"/>
            <a:ext cx="1200152" cy="571504"/>
            <a:chOff x="1371600" y="1676400"/>
            <a:chExt cx="1200152" cy="571504"/>
          </a:xfrm>
        </p:grpSpPr>
        <p:sp>
          <p:nvSpPr>
            <p:cNvPr id="10" name="Rounded Rectangle 9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 rot="5400000">
            <a:off x="6441598" y="4371972"/>
            <a:ext cx="142876" cy="428628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 rot="5400000">
            <a:off x="6441598" y="4981572"/>
            <a:ext cx="142876" cy="428628"/>
          </a:xfrm>
          <a:prstGeom prst="roundRect">
            <a:avLst/>
          </a:prstGeom>
          <a:solidFill>
            <a:srgbClr val="002060"/>
          </a:solidFill>
          <a:ln>
            <a:solidFill>
              <a:srgbClr val="05004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 rot="5400000">
            <a:off x="6441598" y="5286372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91400" y="5029200"/>
            <a:ext cx="1384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72803" y="5276848"/>
            <a:ext cx="609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 rot="5400000">
            <a:off x="6432601" y="4667248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0" name="Group 21"/>
          <p:cNvGrpSpPr/>
          <p:nvPr/>
        </p:nvGrpSpPr>
        <p:grpSpPr>
          <a:xfrm rot="16200000">
            <a:off x="6480229" y="4752972"/>
            <a:ext cx="1200152" cy="571504"/>
            <a:chOff x="1371600" y="1676400"/>
            <a:chExt cx="1200152" cy="571504"/>
          </a:xfrm>
        </p:grpSpPr>
        <p:sp>
          <p:nvSpPr>
            <p:cNvPr id="21" name="Rounded Rectangle 20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 rot="16200000">
            <a:off x="1743076" y="52673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16200000">
            <a:off x="1743076" y="49625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9600" y="4267200"/>
            <a:ext cx="1278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Retransmit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sp>
        <p:nvSpPr>
          <p:cNvPr id="28" name="Rounded Rectangle 27"/>
          <p:cNvSpPr/>
          <p:nvPr/>
        </p:nvSpPr>
        <p:spPr>
          <a:xfrm rot="5400000">
            <a:off x="1209671" y="5019671"/>
            <a:ext cx="152400" cy="47625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0600" y="4267200"/>
            <a:ext cx="76174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NACK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3816" y="3657600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Sender</a:t>
            </a:r>
          </a:p>
        </p:txBody>
      </p:sp>
      <p:sp>
        <p:nvSpPr>
          <p:cNvPr id="31" name="Rounded Rectangle 30"/>
          <p:cNvSpPr/>
          <p:nvPr/>
        </p:nvSpPr>
        <p:spPr>
          <a:xfrm rot="5400000">
            <a:off x="7000876" y="5295899"/>
            <a:ext cx="142876" cy="428628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7000876" y="4362449"/>
            <a:ext cx="142876" cy="428628"/>
          </a:xfrm>
          <a:prstGeom prst="round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000876" y="4657724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7000876" y="4667248"/>
            <a:ext cx="142876" cy="428628"/>
          </a:xfrm>
          <a:prstGeom prst="roundRect">
            <a:avLst/>
          </a:prstGeom>
          <a:noFill/>
          <a:ln>
            <a:solidFill>
              <a:srgbClr val="8C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00876" y="4981574"/>
            <a:ext cx="142876" cy="428628"/>
          </a:xfrm>
          <a:prstGeom prst="roundRect">
            <a:avLst/>
          </a:prstGeom>
          <a:noFill/>
          <a:ln>
            <a:solidFill>
              <a:srgbClr val="050048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 rot="16200000">
            <a:off x="1166809" y="49625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 rot="16200000">
            <a:off x="1152528" y="52673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/>
        </p:nvSpPr>
        <p:spPr>
          <a:xfrm rot="5400000">
            <a:off x="4333876" y="3438524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1" name="Rounded Rectangle 40"/>
          <p:cNvSpPr/>
          <p:nvPr/>
        </p:nvSpPr>
        <p:spPr>
          <a:xfrm rot="5400000">
            <a:off x="1819276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15200" y="4675108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Reserved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05600" y="3657600"/>
            <a:ext cx="104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Receiver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019800" y="3276600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Pending: Node 0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746436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0.45903 -0.05579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" y="-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72 -0.05671 L 0.45972 0.04329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849 0.17847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" y="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33681 0.05093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" y="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56858 -0.05416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" y="-2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5698 -0.05278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" y="-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8" grpId="3" animBg="1"/>
      <p:bldP spid="14" grpId="0" animBg="1"/>
      <p:bldP spid="15" grpId="0" animBg="1"/>
      <p:bldP spid="16" grpId="0" animBg="1"/>
      <p:bldP spid="17" grpId="0"/>
      <p:bldP spid="19" grpId="0" animBg="1"/>
      <p:bldP spid="19" grpId="1" animBg="1"/>
      <p:bldP spid="25" grpId="0" animBg="1"/>
      <p:bldP spid="26" grpId="0" animBg="1"/>
      <p:bldP spid="27" grpId="0"/>
      <p:bldP spid="28" grpId="0" animBg="1"/>
      <p:bldP spid="28" grpId="1" animBg="1"/>
      <p:bldP spid="29" grpId="0" animBg="1"/>
      <p:bldP spid="30" grpId="0"/>
      <p:bldP spid="31" grpId="0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  <p:bldP spid="37" grpId="0" animBg="1"/>
      <p:bldP spid="40" grpId="0" animBg="1"/>
      <p:bldP spid="41" grpId="0" animBg="1"/>
      <p:bldP spid="41" grpId="1" animBg="1"/>
      <p:bldP spid="42" grpId="0"/>
      <p:bldP spid="43" grpId="0"/>
      <p:bldP spid="4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533400" y="1143000"/>
            <a:ext cx="7620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Using MSHRs as Reassembly Buffers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76400" y="1600200"/>
            <a:ext cx="1676400" cy="2819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Inject/Eject</a:t>
            </a:r>
          </a:p>
        </p:txBody>
      </p:sp>
      <p:grpSp>
        <p:nvGrpSpPr>
          <p:cNvPr id="3" name="Group 60"/>
          <p:cNvGrpSpPr/>
          <p:nvPr/>
        </p:nvGrpSpPr>
        <p:grpSpPr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/>
          <p:cNvCxnSpPr/>
          <p:nvPr/>
        </p:nvCxnSpPr>
        <p:spPr>
          <a:xfrm>
            <a:off x="33528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>
            <a:off x="3544094" y="4686300"/>
            <a:ext cx="1142206" cy="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676400" y="5257800"/>
            <a:ext cx="3124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grpSp>
        <p:nvGrpSpPr>
          <p:cNvPr id="5" name="Group 75"/>
          <p:cNvGrpSpPr/>
          <p:nvPr/>
        </p:nvGrpSpPr>
        <p:grpSpPr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rot="10800000" flipV="1">
            <a:off x="915194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-36909" y="5067697"/>
            <a:ext cx="1903412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14400" y="4572000"/>
            <a:ext cx="9958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Inject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124200" y="457200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Eject</a:t>
            </a:r>
          </a:p>
        </p:txBody>
      </p:sp>
      <p:grpSp>
        <p:nvGrpSpPr>
          <p:cNvPr id="6" name="Group 75"/>
          <p:cNvGrpSpPr/>
          <p:nvPr/>
        </p:nvGrpSpPr>
        <p:grpSpPr>
          <a:xfrm>
            <a:off x="3352800" y="1905000"/>
            <a:ext cx="1066800" cy="1601788"/>
            <a:chOff x="6705600" y="1905000"/>
            <a:chExt cx="1219200" cy="1601788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4419600" y="1600200"/>
            <a:ext cx="22860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7" name="Group 88"/>
          <p:cNvGrpSpPr/>
          <p:nvPr/>
        </p:nvGrpSpPr>
        <p:grpSpPr>
          <a:xfrm>
            <a:off x="4495800" y="1752600"/>
            <a:ext cx="1999343" cy="1905000"/>
            <a:chOff x="642910" y="4286256"/>
            <a:chExt cx="2071702" cy="1500198"/>
          </a:xfrm>
        </p:grpSpPr>
        <p:grpSp>
          <p:nvGrpSpPr>
            <p:cNvPr id="8" name="Group 33"/>
            <p:cNvGrpSpPr/>
            <p:nvPr/>
          </p:nvGrpSpPr>
          <p:grpSpPr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135" name="Rectangle 24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9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34"/>
            <p:cNvGrpSpPr/>
            <p:nvPr/>
          </p:nvGrpSpPr>
          <p:grpSpPr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1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40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43"/>
            <p:cNvGrpSpPr/>
            <p:nvPr/>
          </p:nvGrpSpPr>
          <p:grpSpPr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3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52"/>
            <p:cNvGrpSpPr/>
            <p:nvPr/>
          </p:nvGrpSpPr>
          <p:grpSpPr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5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70"/>
            <p:cNvGrpSpPr/>
            <p:nvPr/>
          </p:nvGrpSpPr>
          <p:grpSpPr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1478449" y="4786322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478449" y="5191526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6200000" flipH="1">
                <a:off x="1431106" y="4926820"/>
                <a:ext cx="405204" cy="1242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 flipH="1" flipV="1">
                <a:off x="1431106" y="4926820"/>
                <a:ext cx="405204" cy="1242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695812" y="4786322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695812" y="5191526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1428728" y="4429132"/>
              <a:ext cx="50006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428728" y="5643578"/>
              <a:ext cx="50006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2910" y="4429132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42910" y="4714884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42910" y="5357826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42910" y="5643578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500298" y="4429132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500298" y="4714884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500298" y="5357826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500298" y="5643578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1676400" y="5257800"/>
            <a:ext cx="3124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Miss Buffers (MSHRs)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1219200" y="5029200"/>
            <a:ext cx="4114800" cy="12954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52400" y="2057400"/>
            <a:ext cx="8839200" cy="228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1000" y="2209800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C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Using miss buffers for 	reassembly makes this 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truly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bufferless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network.</a:t>
            </a:r>
          </a:p>
        </p:txBody>
      </p:sp>
    </p:spTree>
    <p:extLst>
      <p:ext uri="{BB962C8B-B14F-4D97-AF65-F5344CB8AC3E}">
        <p14:creationId xmlns:p14="http://schemas.microsoft.com/office/powerpoint/2010/main" val="2617309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5" grpId="0" animBg="1"/>
      <p:bldP spid="86" grpId="0" animBg="1"/>
      <p:bldP spid="87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609600" y="1219200"/>
            <a:ext cx="7620000" cy="3657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3" name="Group 128"/>
          <p:cNvGrpSpPr/>
          <p:nvPr/>
        </p:nvGrpSpPr>
        <p:grpSpPr>
          <a:xfrm>
            <a:off x="5029200" y="1600200"/>
            <a:ext cx="1676400" cy="2819400"/>
            <a:chOff x="3352800" y="1524000"/>
            <a:chExt cx="1676400" cy="2819400"/>
          </a:xfrm>
        </p:grpSpPr>
        <p:sp>
          <p:nvSpPr>
            <p:cNvPr id="106" name="Rectangle 105"/>
            <p:cNvSpPr/>
            <p:nvPr/>
          </p:nvSpPr>
          <p:spPr>
            <a:xfrm>
              <a:off x="3352800" y="1524000"/>
              <a:ext cx="1676400" cy="2819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3429000" y="1828800"/>
              <a:ext cx="381000" cy="1588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429000" y="4038600"/>
              <a:ext cx="381000" cy="1588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4495800" y="1828800"/>
              <a:ext cx="381000" cy="1588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4495800" y="4038600"/>
              <a:ext cx="381000" cy="1588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16200000" flipH="1">
              <a:off x="3048000" y="2590800"/>
              <a:ext cx="2209800" cy="68580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048000" y="2590800"/>
              <a:ext cx="2209800" cy="68580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5" name="Group 148"/>
          <p:cNvGrpSpPr/>
          <p:nvPr/>
        </p:nvGrpSpPr>
        <p:grpSpPr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/>
          <p:cNvCxnSpPr/>
          <p:nvPr/>
        </p:nvCxnSpPr>
        <p:spPr>
          <a:xfrm>
            <a:off x="67056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6896894" y="4686300"/>
            <a:ext cx="1142206" cy="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49"/>
          <p:cNvGrpSpPr/>
          <p:nvPr/>
        </p:nvGrpSpPr>
        <p:grpSpPr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154"/>
          <p:cNvCxnSpPr/>
          <p:nvPr/>
        </p:nvCxnSpPr>
        <p:spPr>
          <a:xfrm rot="10800000" flipV="1">
            <a:off x="915194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>
            <a:off x="-75009" y="5105797"/>
            <a:ext cx="1979612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914400" y="4800600"/>
            <a:ext cx="9958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Inject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676400" y="1600200"/>
            <a:ext cx="2667000" cy="2819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Deflection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Logic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334000" y="1219200"/>
            <a:ext cx="10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Crossbar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/>
              <a:t>CHIPPER</a:t>
            </a:r>
            <a:r>
              <a:rPr lang="en-US" sz="2800" dirty="0"/>
              <a:t>:</a:t>
            </a:r>
            <a:r>
              <a:rPr lang="en-US" sz="2600" dirty="0"/>
              <a:t> </a:t>
            </a:r>
            <a:r>
              <a:rPr lang="en-US" sz="2600" b="1" u="sng" dirty="0"/>
              <a:t>Ch</a:t>
            </a:r>
            <a:r>
              <a:rPr lang="en-US" sz="2600" dirty="0"/>
              <a:t>eap </a:t>
            </a:r>
            <a:r>
              <a:rPr lang="en-US" sz="2600" b="1" u="sng" dirty="0"/>
              <a:t>I</a:t>
            </a:r>
            <a:r>
              <a:rPr lang="en-US" sz="2600" dirty="0"/>
              <a:t>nterconnect </a:t>
            </a:r>
            <a:r>
              <a:rPr lang="en-US" sz="2600" b="1" u="sng" dirty="0"/>
              <a:t>P</a:t>
            </a:r>
            <a:r>
              <a:rPr lang="en-US" sz="2600" dirty="0"/>
              <a:t>artially-</a:t>
            </a:r>
            <a:r>
              <a:rPr lang="en-US" sz="2600" b="1" u="sng" dirty="0"/>
              <a:t>Pe</a:t>
            </a:r>
            <a:r>
              <a:rPr lang="en-US" sz="2600" dirty="0"/>
              <a:t>rmuting </a:t>
            </a:r>
            <a:r>
              <a:rPr lang="en-US" sz="2600" b="1" u="sng" dirty="0"/>
              <a:t>R</a:t>
            </a:r>
            <a:r>
              <a:rPr lang="en-US" sz="2600" dirty="0"/>
              <a:t>outer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648200" y="5257800"/>
            <a:ext cx="3124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grpSp>
        <p:nvGrpSpPr>
          <p:cNvPr id="7" name="Group 121"/>
          <p:cNvGrpSpPr/>
          <p:nvPr/>
        </p:nvGrpSpPr>
        <p:grpSpPr>
          <a:xfrm>
            <a:off x="4343400" y="1905000"/>
            <a:ext cx="685800" cy="2211388"/>
            <a:chOff x="1066800" y="1828800"/>
            <a:chExt cx="1600200" cy="2211388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066800" y="18288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066800" y="23622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066800" y="2895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066800" y="34290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066800" y="4038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162"/>
          <p:cNvSpPr txBox="1"/>
          <p:nvPr/>
        </p:nvSpPr>
        <p:spPr>
          <a:xfrm>
            <a:off x="6477000" y="480060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Eject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828800" y="762000"/>
            <a:ext cx="517058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Baseline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Bufferless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Deflection Router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826173" y="2286000"/>
            <a:ext cx="2364827" cy="1447800"/>
            <a:chOff x="152400" y="1752600"/>
            <a:chExt cx="6858000" cy="2209800"/>
          </a:xfrm>
        </p:grpSpPr>
        <p:sp>
          <p:nvSpPr>
            <p:cNvPr id="41" name="Rounded Rectangle 40"/>
            <p:cNvSpPr/>
            <p:nvPr/>
          </p:nvSpPr>
          <p:spPr>
            <a:xfrm>
              <a:off x="152400" y="1752600"/>
              <a:ext cx="6858000" cy="2209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42" name="Group 121"/>
            <p:cNvGrpSpPr/>
            <p:nvPr/>
          </p:nvGrpSpPr>
          <p:grpSpPr>
            <a:xfrm>
              <a:off x="304800" y="2330450"/>
              <a:ext cx="6400800" cy="1454150"/>
              <a:chOff x="304800" y="2330450"/>
              <a:chExt cx="6400800" cy="1454150"/>
            </a:xfrm>
          </p:grpSpPr>
          <p:grpSp>
            <p:nvGrpSpPr>
              <p:cNvPr id="43" name="Group 81"/>
              <p:cNvGrpSpPr/>
              <p:nvPr/>
            </p:nvGrpSpPr>
            <p:grpSpPr>
              <a:xfrm>
                <a:off x="304800" y="2362200"/>
                <a:ext cx="3566159" cy="1371600"/>
                <a:chOff x="1433372" y="2438400"/>
                <a:chExt cx="6352468" cy="2443257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2044186" y="2438400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2044186" y="4026517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120955" y="2438400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4120955" y="4026517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6197723" y="2438400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6197723" y="4026517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3021489" y="2560563"/>
                  <a:ext cx="1099466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3021489" y="3171377"/>
                  <a:ext cx="1099466" cy="97730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3021489" y="3171377"/>
                  <a:ext cx="1099466" cy="97730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3021489" y="4759494"/>
                  <a:ext cx="1099466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098257" y="2560563"/>
                  <a:ext cx="1099466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5098257" y="3171377"/>
                  <a:ext cx="1099466" cy="97730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5098257" y="3171377"/>
                  <a:ext cx="1099466" cy="97730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098257" y="4759494"/>
                  <a:ext cx="1099466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1433372" y="2560563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1433372" y="3171377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433372" y="4148680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1433372" y="4759494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7175026" y="2560563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175026" y="3171377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7175026" y="4148680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7175026" y="4759494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Rectangle 43"/>
              <p:cNvSpPr/>
              <p:nvPr/>
            </p:nvSpPr>
            <p:spPr>
              <a:xfrm>
                <a:off x="4267200" y="233045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876800" y="2667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562600" y="32131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172200" y="3556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3810000" y="2432050"/>
                <a:ext cx="45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810000" y="2774950"/>
                <a:ext cx="1066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3835400" y="3330576"/>
                <a:ext cx="172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810000" y="3667125"/>
                <a:ext cx="2362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rot="16200000" flipH="1">
                <a:off x="4780359" y="2570559"/>
                <a:ext cx="114300" cy="7858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5334000" y="2971800"/>
                <a:ext cx="304800" cy="1524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16200000" flipH="1">
                <a:off x="6061472" y="3470671"/>
                <a:ext cx="142875" cy="7858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extBox 80"/>
          <p:cNvSpPr txBox="1"/>
          <p:nvPr/>
        </p:nvSpPr>
        <p:spPr>
          <a:xfrm>
            <a:off x="228600" y="4267200"/>
            <a:ext cx="4146719" cy="156966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Large buffers for worst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0"/>
              <a:buChar char="à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Retransmit-Once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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Cache miss buffers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53000" y="1447800"/>
            <a:ext cx="4495800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Long critical path: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1. Sort by 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2. Allocate ports sequentially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0"/>
              <a:buChar char="à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Golden Packet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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Permutation Network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95400" y="1295400"/>
            <a:ext cx="3352800" cy="34290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495800" y="4876800"/>
            <a:ext cx="3429000" cy="15240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190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Properties of a Topology/Network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32765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Bisection Bandwidth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Often used to describe network performance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Cut network in half and sum bandwidth of links severed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(Min # channels spanning two halves) * (BW of each channel)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Meaningful only for recursive topologies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Can be misleading, because does not account for switch and routing efficiency (and certainly not execution time)</a:t>
            </a:r>
          </a:p>
          <a:p>
            <a:endParaRPr lang="en-US" sz="16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Blocking vs. Non-Blocking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If connecting any permutation of sources &amp; destinations is possible, network is </a:t>
            </a:r>
            <a:r>
              <a:rPr lang="en-US" u="sng" dirty="0">
                <a:latin typeface="Tahoma" charset="0"/>
                <a:ea typeface="ＭＳ Ｐゴシック" charset="0"/>
              </a:rPr>
              <a:t>non-blocking</a:t>
            </a:r>
            <a:r>
              <a:rPr lang="en-US" dirty="0">
                <a:latin typeface="Tahoma" charset="0"/>
                <a:ea typeface="ＭＳ Ｐゴシック" charset="0"/>
              </a:rPr>
              <a:t>; otherwise network is </a:t>
            </a:r>
            <a:r>
              <a:rPr lang="en-US" u="sng" dirty="0">
                <a:latin typeface="Tahoma" charset="0"/>
                <a:ea typeface="ＭＳ Ｐゴシック" charset="0"/>
              </a:rPr>
              <a:t>blocking</a:t>
            </a:r>
            <a:r>
              <a:rPr lang="en-US" dirty="0">
                <a:latin typeface="Tahoma" charset="0"/>
                <a:ea typeface="ＭＳ Ｐゴシック" charset="0"/>
              </a:rPr>
              <a:t>.</a:t>
            </a:r>
          </a:p>
          <a:p>
            <a:pPr lvl="1"/>
            <a:r>
              <a:rPr lang="en-US" u="sng" dirty="0" err="1">
                <a:latin typeface="Tahoma" charset="0"/>
                <a:ea typeface="ＭＳ Ｐゴシック" charset="0"/>
              </a:rPr>
              <a:t>Rearrangeable</a:t>
            </a:r>
            <a:r>
              <a:rPr lang="en-US" u="sng" dirty="0">
                <a:latin typeface="Tahoma" charset="0"/>
                <a:ea typeface="ＭＳ Ｐゴシック" charset="0"/>
              </a:rPr>
              <a:t> non-blocking</a:t>
            </a:r>
            <a:r>
              <a:rPr lang="en-US" dirty="0">
                <a:latin typeface="Tahoma" charset="0"/>
                <a:ea typeface="ＭＳ Ｐゴシック" charset="0"/>
              </a:rPr>
              <a:t>: Same as non-blocking but might require rearranging connections when switching from one permutation to another.</a:t>
            </a:r>
          </a:p>
          <a:p>
            <a:pPr lvl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2DE032-6B2B-DA47-BB4F-AEB965FBA19F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13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02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33400" y="1143000"/>
            <a:ext cx="7620000" cy="3429000"/>
          </a:xfrm>
          <a:prstGeom prst="rect">
            <a:avLst/>
          </a:prstGeom>
          <a:solidFill>
            <a:srgbClr val="D9D9D9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218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>
                <a:latin typeface="Garamond" charset="0"/>
              </a:rPr>
              <a:t>CHIPPER</a:t>
            </a:r>
            <a:r>
              <a:rPr lang="en-US" sz="3600">
                <a:latin typeface="Garamond" charset="0"/>
              </a:rPr>
              <a:t>: </a:t>
            </a:r>
            <a:r>
              <a:rPr lang="en-US" sz="2600" b="1" u="sng">
                <a:latin typeface="Garamond" charset="0"/>
              </a:rPr>
              <a:t>Ch</a:t>
            </a:r>
            <a:r>
              <a:rPr lang="en-US" sz="2600">
                <a:latin typeface="Garamond" charset="0"/>
              </a:rPr>
              <a:t>eap </a:t>
            </a:r>
            <a:r>
              <a:rPr lang="en-US" sz="2600" b="1" u="sng">
                <a:latin typeface="Garamond" charset="0"/>
              </a:rPr>
              <a:t>I</a:t>
            </a:r>
            <a:r>
              <a:rPr lang="en-US" sz="2600">
                <a:latin typeface="Garamond" charset="0"/>
              </a:rPr>
              <a:t>nterconnect </a:t>
            </a:r>
            <a:r>
              <a:rPr lang="en-US" sz="2600" b="1" u="sng">
                <a:latin typeface="Garamond" charset="0"/>
              </a:rPr>
              <a:t>P</a:t>
            </a:r>
            <a:r>
              <a:rPr lang="en-US" sz="2600">
                <a:latin typeface="Garamond" charset="0"/>
              </a:rPr>
              <a:t>artially-</a:t>
            </a:r>
            <a:r>
              <a:rPr lang="en-US" sz="2600" b="1" u="sng">
                <a:latin typeface="Garamond" charset="0"/>
              </a:rPr>
              <a:t>Pe</a:t>
            </a:r>
            <a:r>
              <a:rPr lang="en-US" sz="2600">
                <a:latin typeface="Garamond" charset="0"/>
              </a:rPr>
              <a:t>rmuting </a:t>
            </a:r>
            <a:r>
              <a:rPr lang="en-US" sz="2600" b="1" u="sng">
                <a:latin typeface="Garamond" charset="0"/>
              </a:rPr>
              <a:t>R</a:t>
            </a:r>
            <a:r>
              <a:rPr lang="en-US" sz="2600">
                <a:latin typeface="Garamond" charset="0"/>
              </a:rPr>
              <a:t>outer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8A6BE4-6FF8-9140-BF84-0866C10B940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676400" y="1600200"/>
            <a:ext cx="1676400" cy="2819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Inject/Eject</a:t>
            </a:r>
          </a:p>
        </p:txBody>
      </p:sp>
      <p:grpSp>
        <p:nvGrpSpPr>
          <p:cNvPr id="121862" name="Group 60"/>
          <p:cNvGrpSpPr>
            <a:grpSpLocks/>
          </p:cNvGrpSpPr>
          <p:nvPr/>
        </p:nvGrpSpPr>
        <p:grpSpPr bwMode="auto"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/>
          <p:cNvCxnSpPr/>
          <p:nvPr/>
        </p:nvCxnSpPr>
        <p:spPr>
          <a:xfrm>
            <a:off x="33528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>
            <a:off x="3544888" y="4686300"/>
            <a:ext cx="1141412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1676400" y="5257800"/>
            <a:ext cx="3124200" cy="914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Miss Buffers (MSHRs)</a:t>
            </a:r>
          </a:p>
        </p:txBody>
      </p:sp>
      <p:grpSp>
        <p:nvGrpSpPr>
          <p:cNvPr id="121866" name="Group 75"/>
          <p:cNvGrpSpPr>
            <a:grpSpLocks/>
          </p:cNvGrpSpPr>
          <p:nvPr/>
        </p:nvGrpSpPr>
        <p:grpSpPr bwMode="auto"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rot="10800000" flipV="1">
            <a:off x="915988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-36512" y="5067300"/>
            <a:ext cx="1903412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14400" y="4572000"/>
            <a:ext cx="995363" cy="4778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Inject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124200" y="4572000"/>
            <a:ext cx="8509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Eject</a:t>
            </a:r>
          </a:p>
        </p:txBody>
      </p:sp>
      <p:grpSp>
        <p:nvGrpSpPr>
          <p:cNvPr id="121871" name="Group 75"/>
          <p:cNvGrpSpPr>
            <a:grpSpLocks/>
          </p:cNvGrpSpPr>
          <p:nvPr/>
        </p:nvGrpSpPr>
        <p:grpSpPr bwMode="auto">
          <a:xfrm>
            <a:off x="3352800" y="1905000"/>
            <a:ext cx="1066800" cy="1601788"/>
            <a:chOff x="6705600" y="1905000"/>
            <a:chExt cx="1219200" cy="1601788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4419600" y="1600200"/>
            <a:ext cx="2286000" cy="23622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grpSp>
        <p:nvGrpSpPr>
          <p:cNvPr id="121873" name="Group 88"/>
          <p:cNvGrpSpPr>
            <a:grpSpLocks/>
          </p:cNvGrpSpPr>
          <p:nvPr/>
        </p:nvGrpSpPr>
        <p:grpSpPr bwMode="auto">
          <a:xfrm>
            <a:off x="4495800" y="1752600"/>
            <a:ext cx="1998663" cy="1905000"/>
            <a:chOff x="642910" y="4286256"/>
            <a:chExt cx="2071702" cy="1500198"/>
          </a:xfrm>
        </p:grpSpPr>
        <p:grpSp>
          <p:nvGrpSpPr>
            <p:cNvPr id="121874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135" name="Rectangle 24"/>
              <p:cNvSpPr/>
              <p:nvPr/>
            </p:nvSpPr>
            <p:spPr>
              <a:xfrm>
                <a:off x="785389" y="4286256"/>
                <a:ext cx="572639" cy="57132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92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2470373" y="3950417"/>
                  <a:ext cx="219853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470373" y="4899633"/>
                  <a:ext cx="219853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rot="16200000" flipH="1">
                  <a:off x="2360261" y="4280382"/>
                  <a:ext cx="949216" cy="289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 flipH="1" flipV="1">
                  <a:off x="2360261" y="4280382"/>
                  <a:ext cx="949216" cy="289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2979509" y="3950417"/>
                  <a:ext cx="219853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979509" y="4899633"/>
                  <a:ext cx="219853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875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785049" y="4286256"/>
                <a:ext cx="572639" cy="57132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912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2469574" y="3950417"/>
                  <a:ext cx="219855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469574" y="4899633"/>
                  <a:ext cx="219855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16200000" flipH="1">
                  <a:off x="2359461" y="4280384"/>
                  <a:ext cx="949216" cy="2892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40"/>
                <p:cNvCxnSpPr/>
                <p:nvPr/>
              </p:nvCxnSpPr>
              <p:spPr>
                <a:xfrm rot="5400000" flipH="1" flipV="1">
                  <a:off x="2359461" y="4280384"/>
                  <a:ext cx="949216" cy="2892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2978709" y="3950417"/>
                  <a:ext cx="219855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978709" y="4899633"/>
                  <a:ext cx="219855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876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785389" y="4286435"/>
                <a:ext cx="572639" cy="5713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904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2470373" y="3950834"/>
                  <a:ext cx="219853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470373" y="4900050"/>
                  <a:ext cx="219853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16200000" flipH="1">
                  <a:off x="2360261" y="4280799"/>
                  <a:ext cx="949216" cy="289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 flipH="1" flipV="1">
                  <a:off x="2360261" y="4280799"/>
                  <a:ext cx="949216" cy="289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2979509" y="3950834"/>
                  <a:ext cx="219853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979509" y="4900050"/>
                  <a:ext cx="219853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877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785049" y="4286435"/>
                <a:ext cx="572639" cy="5713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896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2469574" y="3950834"/>
                  <a:ext cx="219855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2469574" y="4900050"/>
                  <a:ext cx="219855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16200000" flipH="1">
                  <a:off x="2359461" y="4280801"/>
                  <a:ext cx="949216" cy="2892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5400000" flipH="1" flipV="1">
                  <a:off x="2359461" y="4280801"/>
                  <a:ext cx="949216" cy="2892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2978709" y="3950834"/>
                  <a:ext cx="219855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2978709" y="4900050"/>
                  <a:ext cx="219855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878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1478901" y="4786534"/>
                <a:ext cx="93087" cy="7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478901" y="5191657"/>
                <a:ext cx="93087" cy="7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6200000" flipH="1">
                <a:off x="1431148" y="4927374"/>
                <a:ext cx="405123" cy="1234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 flipH="1" flipV="1">
                <a:off x="1431148" y="4927374"/>
                <a:ext cx="405123" cy="1234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695430" y="4786534"/>
                <a:ext cx="93087" cy="7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695430" y="5191657"/>
                <a:ext cx="93087" cy="7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1429465" y="4428775"/>
              <a:ext cx="498591" cy="2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429465" y="5643935"/>
              <a:ext cx="498591" cy="12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2910" y="4428775"/>
              <a:ext cx="213917" cy="2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42910" y="4715063"/>
              <a:ext cx="213917" cy="12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42910" y="5357648"/>
              <a:ext cx="213917" cy="12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42910" y="5643935"/>
              <a:ext cx="213917" cy="12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500695" y="4428775"/>
              <a:ext cx="213917" cy="2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500695" y="4715063"/>
              <a:ext cx="213917" cy="12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500695" y="5357648"/>
              <a:ext cx="213917" cy="12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500695" y="5643935"/>
              <a:ext cx="213917" cy="12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9578548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EVALUATION</a:t>
            </a:r>
          </a:p>
        </p:txBody>
      </p:sp>
      <p:sp>
        <p:nvSpPr>
          <p:cNvPr id="12288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172F87-F4E7-2F4D-B089-9CCA5855666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898734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Methodology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Multiprogrammed </a:t>
            </a:r>
            <a:r>
              <a:rPr lang="en-US">
                <a:latin typeface="Tahoma" charset="0"/>
              </a:rPr>
              <a:t>workloads: CPU2006, server, desktop</a:t>
            </a:r>
          </a:p>
          <a:p>
            <a:pPr lvl="1"/>
            <a:r>
              <a:rPr lang="en-US">
                <a:latin typeface="Tahoma" charset="0"/>
              </a:rPr>
              <a:t>8x8 (64 cores), 39 homogeneous and 10 mixed sets</a:t>
            </a:r>
          </a:p>
          <a:p>
            <a:pPr lvl="1"/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Multithreaded </a:t>
            </a:r>
            <a:r>
              <a:rPr lang="en-US">
                <a:latin typeface="Tahoma" charset="0"/>
              </a:rPr>
              <a:t>workloads: SPLASH-2, 16 threads</a:t>
            </a:r>
          </a:p>
          <a:p>
            <a:pPr lvl="1"/>
            <a:r>
              <a:rPr lang="en-US">
                <a:latin typeface="Tahoma" charset="0"/>
              </a:rPr>
              <a:t>4x4 (16 cores), 5 applications</a:t>
            </a:r>
          </a:p>
          <a:p>
            <a:pPr lvl="1"/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System configuration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Buffered</a:t>
            </a:r>
            <a:r>
              <a:rPr lang="en-US">
                <a:latin typeface="Tahoma" charset="0"/>
              </a:rPr>
              <a:t> baseline: 2-cycle router, 4 VCs/channel, 8 flits/VC</a:t>
            </a:r>
          </a:p>
          <a:p>
            <a:pPr lvl="1"/>
            <a:r>
              <a:rPr lang="en-US">
                <a:solidFill>
                  <a:srgbClr val="FF0000"/>
                </a:solidFill>
                <a:latin typeface="Tahoma" charset="0"/>
              </a:rPr>
              <a:t>Bufferless </a:t>
            </a:r>
            <a:r>
              <a:rPr lang="en-US">
                <a:latin typeface="Tahoma" charset="0"/>
              </a:rPr>
              <a:t>baseline: 2-cycle latency, FLIT-BLESS</a:t>
            </a:r>
          </a:p>
          <a:p>
            <a:endParaRPr lang="en-US">
              <a:latin typeface="Tahoma" charset="0"/>
            </a:endParaRPr>
          </a:p>
          <a:p>
            <a:pPr lvl="1"/>
            <a:r>
              <a:rPr lang="en-US">
                <a:latin typeface="Tahoma" charset="0"/>
              </a:rPr>
              <a:t>Instruction-trace driven, closed-loop, 128-entry OoO window</a:t>
            </a:r>
          </a:p>
          <a:p>
            <a:pPr lvl="1"/>
            <a:r>
              <a:rPr lang="en-US">
                <a:latin typeface="Tahoma" charset="0"/>
              </a:rPr>
              <a:t>64KB L1, </a:t>
            </a:r>
            <a:r>
              <a:rPr lang="en-US">
                <a:solidFill>
                  <a:schemeClr val="tx2"/>
                </a:solidFill>
                <a:latin typeface="Tahoma" charset="0"/>
              </a:rPr>
              <a:t>perfect L2 (stresses interconnect)</a:t>
            </a:r>
            <a:r>
              <a:rPr lang="en-US">
                <a:latin typeface="Tahoma" charset="0"/>
              </a:rPr>
              <a:t>, XOR mapping</a:t>
            </a: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5D6DD-AAAE-D048-95CB-9702A59F3F31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04437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Methodology</a:t>
            </a:r>
          </a:p>
        </p:txBody>
      </p:sp>
      <p:sp>
        <p:nvSpPr>
          <p:cNvPr id="1249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Hardware modeling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Verilog models </a:t>
            </a:r>
            <a:r>
              <a:rPr lang="en-US">
                <a:latin typeface="Tahoma" charset="0"/>
              </a:rPr>
              <a:t>for CHIPPER, BLESS, buffered logic</a:t>
            </a:r>
          </a:p>
          <a:p>
            <a:pPr lvl="2"/>
            <a:r>
              <a:rPr lang="en-US">
                <a:latin typeface="Tahoma" charset="0"/>
              </a:rPr>
              <a:t>Synthesized with commercial 65nm library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ORION</a:t>
            </a:r>
            <a:r>
              <a:rPr lang="en-US">
                <a:latin typeface="Tahoma" charset="0"/>
              </a:rPr>
              <a:t> for crossbar, buffers and links</a:t>
            </a:r>
          </a:p>
          <a:p>
            <a:pPr lvl="1"/>
            <a:endParaRPr lang="en-US">
              <a:latin typeface="Tahoma" charset="0"/>
            </a:endParaRPr>
          </a:p>
          <a:p>
            <a:r>
              <a:rPr lang="en-US" b="1">
                <a:latin typeface="Tahoma" charset="0"/>
              </a:rPr>
              <a:t>Power</a:t>
            </a:r>
            <a:endParaRPr lang="en-US">
              <a:latin typeface="Tahoma" charset="0"/>
            </a:endParaRPr>
          </a:p>
          <a:p>
            <a:pPr lvl="1"/>
            <a:r>
              <a:rPr lang="en-US">
                <a:latin typeface="Tahoma" charset="0"/>
              </a:rPr>
              <a:t>Static and dynamic power from hardware models</a:t>
            </a:r>
          </a:p>
          <a:p>
            <a:pPr lvl="1"/>
            <a:r>
              <a:rPr lang="en-US">
                <a:latin typeface="Tahoma" charset="0"/>
              </a:rPr>
              <a:t>Based on event counts in cycle-accurate simulations</a:t>
            </a:r>
          </a:p>
          <a:p>
            <a:pPr lvl="1"/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BE15A-BCE2-164F-BF09-14892B5CCC6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155555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0" y="1295400"/>
            <a:ext cx="1066800" cy="3886200"/>
          </a:xfrm>
          <a:prstGeom prst="rect">
            <a:avLst/>
          </a:prstGeom>
          <a:solidFill>
            <a:srgbClr val="FFE085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5800" y="1295400"/>
            <a:ext cx="2895600" cy="3886200"/>
          </a:xfrm>
          <a:prstGeom prst="rect">
            <a:avLst/>
          </a:prstGeom>
          <a:solidFill>
            <a:srgbClr val="FFE085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graphicFrame>
        <p:nvGraphicFramePr>
          <p:cNvPr id="20" name="Chart 19"/>
          <p:cNvGraphicFramePr/>
          <p:nvPr/>
        </p:nvGraphicFramePr>
        <p:xfrm>
          <a:off x="5867400" y="914400"/>
          <a:ext cx="32766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0" y="914400"/>
          <a:ext cx="60960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59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Results: Performance Degradation</a:t>
            </a:r>
          </a:p>
        </p:txBody>
      </p:sp>
      <p:sp>
        <p:nvSpPr>
          <p:cNvPr id="1259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299F5-27FD-B64B-B7A6-40BECCFD328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486400" y="1752600"/>
            <a:ext cx="609600" cy="76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1295400"/>
            <a:ext cx="1006475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13.6%</a:t>
            </a:r>
          </a:p>
        </p:txBody>
      </p:sp>
      <p:sp>
        <p:nvSpPr>
          <p:cNvPr id="12" name="Oval 11"/>
          <p:cNvSpPr/>
          <p:nvPr/>
        </p:nvSpPr>
        <p:spPr>
          <a:xfrm>
            <a:off x="8534400" y="1447800"/>
            <a:ext cx="609600" cy="76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7713" y="990600"/>
            <a:ext cx="852487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1.8%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43200" y="5715000"/>
            <a:ext cx="1096963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3.6%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0" y="5867400"/>
            <a:ext cx="1306513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49.8%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52400" y="4876800"/>
            <a:ext cx="8763000" cy="1143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52400" y="5035550"/>
            <a:ext cx="8763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C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Minimal loss for low-to-medium-intensity workloads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19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0" grpId="0" animBg="1"/>
      <p:bldP spid="11" grpId="0"/>
      <p:bldP spid="12" grpId="0" animBg="1"/>
      <p:bldP spid="13" grpId="0"/>
      <p:bldP spid="15" grpId="0"/>
      <p:bldP spid="18" grpId="0"/>
      <p:bldP spid="21" grpId="0" animBg="1"/>
      <p:bldP spid="2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/>
          <p:cNvGraphicFramePr/>
          <p:nvPr/>
        </p:nvGraphicFramePr>
        <p:xfrm>
          <a:off x="0" y="914400"/>
          <a:ext cx="64008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69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Results: Power Reduction</a:t>
            </a: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F714BA-4CBE-7442-B7F8-8DA79BF4BD9F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13" name="Chart 12"/>
          <p:cNvGraphicFramePr/>
          <p:nvPr/>
        </p:nvGraphicFramePr>
        <p:xfrm>
          <a:off x="6400800" y="914400"/>
          <a:ext cx="27432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Oval 14"/>
          <p:cNvSpPr/>
          <p:nvPr/>
        </p:nvSpPr>
        <p:spPr>
          <a:xfrm>
            <a:off x="5867400" y="2819400"/>
            <a:ext cx="609600" cy="1447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38800" y="1752600"/>
            <a:ext cx="1004888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54.9%</a:t>
            </a:r>
          </a:p>
        </p:txBody>
      </p:sp>
      <p:sp>
        <p:nvSpPr>
          <p:cNvPr id="17" name="Oval 16"/>
          <p:cNvSpPr/>
          <p:nvPr/>
        </p:nvSpPr>
        <p:spPr>
          <a:xfrm>
            <a:off x="8534400" y="2438400"/>
            <a:ext cx="609600" cy="2057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01000" y="1524000"/>
            <a:ext cx="1004888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73.4%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52400" y="4038600"/>
            <a:ext cx="8839200" cy="2133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81000" y="4191000"/>
            <a:ext cx="83058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Removing buffers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 majority of power savings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Char char="C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  <a:sym typeface="Wingding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Slight savings from BLESS to CHIPPER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16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24" grpId="0" animBg="1"/>
      <p:bldP spid="25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Results: Area and Critical Path Reduction</a:t>
            </a:r>
          </a:p>
        </p:txBody>
      </p:sp>
      <p:sp>
        <p:nvSpPr>
          <p:cNvPr id="1280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45177-F48E-3C47-9BAF-312B8A2162D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9" name="Chart 8"/>
          <p:cNvGraphicFramePr/>
          <p:nvPr/>
        </p:nvGraphicFramePr>
        <p:xfrm>
          <a:off x="0" y="914400"/>
          <a:ext cx="43434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4343400" y="914400"/>
          <a:ext cx="48006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1524000" y="2895600"/>
            <a:ext cx="1828800" cy="914400"/>
          </a:xfrm>
          <a:prstGeom prst="straightConnector1">
            <a:avLst/>
          </a:prstGeom>
          <a:ln w="57150">
            <a:solidFill>
              <a:srgbClr val="8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38400" y="2971800"/>
            <a:ext cx="9445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-36.2%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7162800" y="1828800"/>
            <a:ext cx="1143000" cy="838200"/>
          </a:xfrm>
          <a:prstGeom prst="straightConnector1">
            <a:avLst/>
          </a:prstGeom>
          <a:ln w="57150">
            <a:solidFill>
              <a:srgbClr val="8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6200" y="1676400"/>
            <a:ext cx="9445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-29.1%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019800" y="2895600"/>
            <a:ext cx="1752600" cy="76200"/>
          </a:xfrm>
          <a:prstGeom prst="straightConnector1">
            <a:avLst/>
          </a:prstGeom>
          <a:ln w="57150">
            <a:solidFill>
              <a:srgbClr val="8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91200" y="2438400"/>
            <a:ext cx="9032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+1.1%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67000" y="3810000"/>
            <a:ext cx="685800" cy="76200"/>
          </a:xfrm>
          <a:prstGeom prst="straightConnector1">
            <a:avLst/>
          </a:prstGeom>
          <a:ln w="57150">
            <a:solidFill>
              <a:srgbClr val="8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9400" y="4038600"/>
            <a:ext cx="817563" cy="36988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-1.6%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52400" y="4114800"/>
            <a:ext cx="8839200" cy="2362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52400" y="4343400"/>
            <a:ext cx="88392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CHIPPER maintains area savings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of BLESS 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Critical path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becomes competitive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to buffered</a:t>
            </a:r>
          </a:p>
        </p:txBody>
      </p:sp>
    </p:spTree>
    <p:extLst>
      <p:ext uri="{BB962C8B-B14F-4D97-AF65-F5344CB8AC3E}">
        <p14:creationId xmlns:p14="http://schemas.microsoft.com/office/powerpoint/2010/main" val="3216956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18" grpId="0" animBg="1"/>
      <p:bldP spid="21" grpId="0" animBg="1"/>
      <p:bldP spid="2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915400" cy="5340350"/>
          </a:xfrm>
        </p:spPr>
        <p:txBody>
          <a:bodyPr/>
          <a:lstStyle/>
          <a:p>
            <a:r>
              <a:rPr lang="en-US" sz="2200">
                <a:latin typeface="Tahoma" charset="0"/>
              </a:rPr>
              <a:t>Two key issues in </a:t>
            </a:r>
            <a:r>
              <a:rPr lang="en-US" sz="2200">
                <a:solidFill>
                  <a:srgbClr val="000090"/>
                </a:solidFill>
                <a:latin typeface="Tahoma" charset="0"/>
              </a:rPr>
              <a:t>bufferless deflection routing</a:t>
            </a:r>
          </a:p>
          <a:p>
            <a:pPr lvl="1"/>
            <a:r>
              <a:rPr lang="en-US" sz="2000">
                <a:latin typeface="Tahoma" charset="0"/>
              </a:rPr>
              <a:t>livelock freedom and packet reassembly</a:t>
            </a:r>
          </a:p>
          <a:p>
            <a:pPr lvl="1"/>
            <a:endParaRPr lang="en-US" sz="1200">
              <a:latin typeface="Tahoma" charset="0"/>
            </a:endParaRPr>
          </a:p>
          <a:p>
            <a:r>
              <a:rPr lang="en-US" sz="2200">
                <a:latin typeface="Tahoma" charset="0"/>
              </a:rPr>
              <a:t>Bufferless deflection routers were high-complexity and impractical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</a:rPr>
              <a:t>Oldest-first prioritization </a:t>
            </a:r>
            <a:r>
              <a:rPr lang="en-US" sz="2000">
                <a:solidFill>
                  <a:srgbClr val="FF0000"/>
                </a:solidFill>
                <a:latin typeface="Tahoma" charset="0"/>
                <a:sym typeface="Wingdings" charset="0"/>
              </a:rPr>
              <a:t></a:t>
            </a:r>
            <a:r>
              <a:rPr lang="en-US" sz="2000">
                <a:latin typeface="Tahoma" charset="0"/>
                <a:sym typeface="Wingdings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Tahoma" charset="0"/>
                <a:sym typeface="Wingdings" charset="0"/>
              </a:rPr>
              <a:t>long critical path in router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  <a:sym typeface="Wingdings" charset="0"/>
              </a:rPr>
              <a:t>No end-to-end flow control for reassembly </a:t>
            </a:r>
            <a:r>
              <a:rPr lang="en-US" sz="2000">
                <a:solidFill>
                  <a:srgbClr val="FF0000"/>
                </a:solidFill>
                <a:latin typeface="Tahoma" charset="0"/>
                <a:sym typeface="Wingdings" charset="0"/>
              </a:rPr>
              <a:t> prone to deadlock with reasonably-sized reassembly buffers</a:t>
            </a:r>
          </a:p>
          <a:p>
            <a:pPr lvl="1"/>
            <a:endParaRPr lang="en-US" sz="1200">
              <a:solidFill>
                <a:srgbClr val="FF0000"/>
              </a:solidFill>
              <a:latin typeface="Tahoma" charset="0"/>
              <a:sym typeface="Wingdings" charset="0"/>
            </a:endParaRPr>
          </a:p>
          <a:p>
            <a:r>
              <a:rPr lang="en-US" sz="2200">
                <a:latin typeface="Tahoma" charset="0"/>
                <a:sym typeface="Wingdings" charset="0"/>
              </a:rPr>
              <a:t>CHIPPER is a new, practical bufferless deflection router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  <a:sym typeface="Wingdings" charset="0"/>
              </a:rPr>
              <a:t>Golden packet prioritization </a:t>
            </a:r>
            <a:r>
              <a:rPr lang="en-US" sz="2000">
                <a:solidFill>
                  <a:srgbClr val="004D26"/>
                </a:solidFill>
                <a:latin typeface="Tahoma" charset="0"/>
                <a:sym typeface="Wingdings" charset="0"/>
              </a:rPr>
              <a:t> short critical path in router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  <a:sym typeface="Wingdings" charset="0"/>
              </a:rPr>
              <a:t>Retransmit-once protocol </a:t>
            </a:r>
            <a:r>
              <a:rPr lang="en-US" sz="2000">
                <a:solidFill>
                  <a:srgbClr val="004D26"/>
                </a:solidFill>
                <a:latin typeface="Tahoma" charset="0"/>
                <a:sym typeface="Wingdings" charset="0"/>
              </a:rPr>
              <a:t> deadlock-free packet reassembly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  <a:sym typeface="Wingdings" charset="0"/>
              </a:rPr>
              <a:t>Cache miss buffers as reassembly buffers </a:t>
            </a:r>
            <a:r>
              <a:rPr lang="en-US" sz="2000">
                <a:solidFill>
                  <a:srgbClr val="004D26"/>
                </a:solidFill>
                <a:latin typeface="Tahoma" charset="0"/>
                <a:sym typeface="Wingdings" charset="0"/>
              </a:rPr>
              <a:t> truly bufferless network</a:t>
            </a:r>
          </a:p>
          <a:p>
            <a:pPr lvl="1"/>
            <a:endParaRPr lang="en-US" sz="1200">
              <a:solidFill>
                <a:srgbClr val="004D26"/>
              </a:solidFill>
              <a:latin typeface="Tahoma" charset="0"/>
              <a:sym typeface="Wingdings" charset="0"/>
            </a:endParaRPr>
          </a:p>
          <a:p>
            <a:r>
              <a:rPr lang="en-US" sz="2200">
                <a:latin typeface="Tahoma" charset="0"/>
                <a:sym typeface="Wingdings" charset="0"/>
              </a:rPr>
              <a:t>CHIPPER frequency comparable to buffered routers at much lower area and power cost, and minimal performance loss </a:t>
            </a:r>
          </a:p>
          <a:p>
            <a:endParaRPr lang="en-US">
              <a:solidFill>
                <a:srgbClr val="004D26"/>
              </a:solidFill>
              <a:latin typeface="Tahoma" charset="0"/>
              <a:sym typeface="Wingdings" charset="0"/>
            </a:endParaRPr>
          </a:p>
          <a:p>
            <a:pPr lvl="1"/>
            <a:endParaRPr lang="en-US">
              <a:solidFill>
                <a:srgbClr val="004D26"/>
              </a:solidFill>
              <a:latin typeface="Tahoma" charset="0"/>
              <a:sym typeface="Wingdings" charset="0"/>
            </a:endParaRP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685EE-5695-CA48-B908-DC43E9E9346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090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CHIPPER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Chris </a:t>
            </a:r>
            <a:r>
              <a:rPr lang="en-US" sz="2200" dirty="0" err="1"/>
              <a:t>Fallin</a:t>
            </a:r>
            <a:r>
              <a:rPr lang="en-US" sz="2200" dirty="0"/>
              <a:t>, Chris Craik,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"CHIPPER: A Low-Complexity Bufferless Deflection Router"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17th International Symposium on High-Performance Computer Architecture</a:t>
            </a:r>
            <a:r>
              <a:rPr lang="en-US" sz="2200" i="1" dirty="0"/>
              <a:t> (</a:t>
            </a:r>
            <a:r>
              <a:rPr lang="en-US" sz="2200" b="1" i="1" dirty="0"/>
              <a:t>HPCA</a:t>
            </a:r>
            <a:r>
              <a:rPr lang="en-US" sz="2200" i="1" dirty="0"/>
              <a:t>)</a:t>
            </a:r>
            <a:r>
              <a:rPr lang="en-US" sz="2200" dirty="0"/>
              <a:t>, pages 144-155, San Antonio, TX, February 2011.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dirty="0">
                <a:hlinkClick r:id="rId5"/>
              </a:rPr>
              <a:t>An extended version</a:t>
            </a:r>
            <a:r>
              <a:rPr lang="en-US" sz="2200" dirty="0"/>
              <a:t> as </a:t>
            </a:r>
            <a:r>
              <a:rPr lang="en-US" sz="2200" i="1" dirty="0">
                <a:hlinkClick r:id="rId6"/>
              </a:rPr>
              <a:t>SAFARI Technical Report</a:t>
            </a:r>
            <a:r>
              <a:rPr lang="en-US" sz="2200" dirty="0"/>
              <a:t>, TR-SAFARI-2010-001, Carnegie Mellon University, December 2010.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02899"/>
            <a:ext cx="9144000" cy="18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64996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Minimally-Buffered Deflection Routing</a:t>
            </a:r>
            <a:endParaRPr lang="en-US" dirty="0">
              <a:latin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Tahoma" charset="0"/>
              </a:rPr>
              <a:t>Bufferless deflection routing offers </a:t>
            </a:r>
            <a:r>
              <a:rPr lang="en-US" sz="2200">
                <a:solidFill>
                  <a:srgbClr val="0000FF"/>
                </a:solidFill>
                <a:latin typeface="Tahoma" charset="0"/>
              </a:rPr>
              <a:t>reduced power &amp; area</a:t>
            </a:r>
          </a:p>
          <a:p>
            <a:pPr>
              <a:lnSpc>
                <a:spcPct val="90000"/>
              </a:lnSpc>
            </a:pPr>
            <a:r>
              <a:rPr lang="en-US" sz="2200">
                <a:latin typeface="Tahoma" charset="0"/>
              </a:rPr>
              <a:t>But, high deflection rate hurts </a:t>
            </a:r>
            <a:r>
              <a:rPr lang="en-US" sz="2200">
                <a:solidFill>
                  <a:srgbClr val="FF0000"/>
                </a:solidFill>
                <a:latin typeface="Tahoma" charset="0"/>
              </a:rPr>
              <a:t>performance at high load</a:t>
            </a:r>
          </a:p>
          <a:p>
            <a:pPr>
              <a:lnSpc>
                <a:spcPct val="90000"/>
              </a:lnSpc>
            </a:pPr>
            <a:endParaRPr lang="en-US" sz="2200">
              <a:solidFill>
                <a:srgbClr val="FF0000"/>
              </a:solidFill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 b="1">
                <a:latin typeface="Tahoma" charset="0"/>
              </a:rPr>
              <a:t>MinBD</a:t>
            </a:r>
            <a:r>
              <a:rPr lang="en-US" sz="2200">
                <a:latin typeface="Tahoma" charset="0"/>
              </a:rPr>
              <a:t> (Minimally-Buffered Deflection Router) introduces:</a:t>
            </a:r>
          </a:p>
          <a:p>
            <a:pPr lvl="1">
              <a:lnSpc>
                <a:spcPct val="90000"/>
              </a:lnSpc>
            </a:pPr>
            <a:r>
              <a:rPr lang="en-US" sz="2000">
                <a:solidFill>
                  <a:srgbClr val="0000FF"/>
                </a:solidFill>
                <a:latin typeface="Tahoma" charset="0"/>
              </a:rPr>
              <a:t>Side buffer </a:t>
            </a:r>
            <a:r>
              <a:rPr lang="en-US" sz="2000">
                <a:latin typeface="Tahoma" charset="0"/>
              </a:rPr>
              <a:t>to hold </a:t>
            </a:r>
            <a:r>
              <a:rPr lang="en-US" sz="2000" b="1">
                <a:latin typeface="Tahoma" charset="0"/>
              </a:rPr>
              <a:t>only</a:t>
            </a:r>
            <a:r>
              <a:rPr lang="en-US" sz="2000">
                <a:latin typeface="Tahoma" charset="0"/>
              </a:rPr>
              <a:t> flits that would have been deflected</a:t>
            </a:r>
          </a:p>
          <a:p>
            <a:pPr lvl="1">
              <a:lnSpc>
                <a:spcPct val="90000"/>
              </a:lnSpc>
            </a:pPr>
            <a:r>
              <a:rPr lang="en-US" sz="2000">
                <a:solidFill>
                  <a:srgbClr val="0000FF"/>
                </a:solidFill>
                <a:latin typeface="Tahoma" charset="0"/>
              </a:rPr>
              <a:t>Dual-width ejection </a:t>
            </a:r>
            <a:r>
              <a:rPr lang="en-US" sz="2000">
                <a:latin typeface="Tahoma" charset="0"/>
              </a:rPr>
              <a:t>to address ejection bottleneck</a:t>
            </a:r>
          </a:p>
          <a:p>
            <a:pPr lvl="1">
              <a:lnSpc>
                <a:spcPct val="90000"/>
              </a:lnSpc>
            </a:pPr>
            <a:r>
              <a:rPr lang="en-US" sz="2000">
                <a:solidFill>
                  <a:srgbClr val="0000FF"/>
                </a:solidFill>
                <a:latin typeface="Tahoma" charset="0"/>
              </a:rPr>
              <a:t>Two-level prioritization </a:t>
            </a:r>
            <a:r>
              <a:rPr lang="en-US" sz="2000">
                <a:latin typeface="Tahoma" charset="0"/>
              </a:rPr>
              <a:t>to avoid unnecessary deflections</a:t>
            </a:r>
            <a:endParaRPr lang="en-US" sz="2000">
              <a:solidFill>
                <a:srgbClr val="0000FF"/>
              </a:solidFill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220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>
                <a:latin typeface="Tahoma" charset="0"/>
              </a:rPr>
              <a:t>MinBD yields </a:t>
            </a:r>
            <a:r>
              <a:rPr lang="en-US" sz="2200">
                <a:solidFill>
                  <a:srgbClr val="0000FF"/>
                </a:solidFill>
                <a:latin typeface="Tahoma" charset="0"/>
              </a:rPr>
              <a:t>reduced power (31%) </a:t>
            </a:r>
            <a:r>
              <a:rPr lang="en-US" sz="2200">
                <a:latin typeface="Tahoma" charset="0"/>
              </a:rPr>
              <a:t>&amp;</a:t>
            </a:r>
            <a:r>
              <a:rPr lang="en-US" sz="2200">
                <a:solidFill>
                  <a:srgbClr val="0000FF"/>
                </a:solidFill>
                <a:latin typeface="Tahoma" charset="0"/>
              </a:rPr>
              <a:t> reduced area (36%)</a:t>
            </a:r>
            <a:br>
              <a:rPr lang="en-US" sz="2200">
                <a:solidFill>
                  <a:srgbClr val="0000FF"/>
                </a:solidFill>
                <a:latin typeface="Tahoma" charset="0"/>
              </a:rPr>
            </a:br>
            <a:r>
              <a:rPr lang="en-US" sz="2200">
                <a:latin typeface="Tahoma" charset="0"/>
              </a:rPr>
              <a:t>relative to </a:t>
            </a:r>
            <a:r>
              <a:rPr lang="en-US" sz="2200" b="1">
                <a:latin typeface="Tahoma" charset="0"/>
              </a:rPr>
              <a:t>buffered</a:t>
            </a:r>
            <a:r>
              <a:rPr lang="en-US" sz="2200">
                <a:latin typeface="Tahoma" charset="0"/>
              </a:rPr>
              <a:t> routers</a:t>
            </a:r>
          </a:p>
          <a:p>
            <a:pPr>
              <a:lnSpc>
                <a:spcPct val="90000"/>
              </a:lnSpc>
            </a:pPr>
            <a:r>
              <a:rPr lang="en-US" sz="2200">
                <a:latin typeface="Tahoma" charset="0"/>
              </a:rPr>
              <a:t>MinBD yields </a:t>
            </a:r>
            <a:r>
              <a:rPr lang="en-US" sz="2200">
                <a:solidFill>
                  <a:srgbClr val="0000FF"/>
                </a:solidFill>
                <a:latin typeface="Tahoma" charset="0"/>
              </a:rPr>
              <a:t>improved performance (8.1% at high load)</a:t>
            </a:r>
            <a:br>
              <a:rPr lang="en-US" sz="2200">
                <a:solidFill>
                  <a:srgbClr val="0000FF"/>
                </a:solidFill>
                <a:latin typeface="Tahoma" charset="0"/>
              </a:rPr>
            </a:br>
            <a:r>
              <a:rPr lang="en-US" sz="2200">
                <a:latin typeface="Tahoma" charset="0"/>
              </a:rPr>
              <a:t>relative to </a:t>
            </a:r>
            <a:r>
              <a:rPr lang="en-US" sz="2200" b="1">
                <a:latin typeface="Tahoma" charset="0"/>
              </a:rPr>
              <a:t>bufferless</a:t>
            </a:r>
            <a:r>
              <a:rPr lang="en-US" sz="2200">
                <a:latin typeface="Tahoma" charset="0"/>
              </a:rPr>
              <a:t> routers </a:t>
            </a:r>
            <a:r>
              <a:rPr lang="en-US" sz="2200">
                <a:latin typeface="Tahoma" charset="0"/>
                <a:sym typeface="Wingdings" charset="0"/>
              </a:rPr>
              <a:t> closes half of perf. gap</a:t>
            </a:r>
            <a:endParaRPr lang="en-US" sz="2200"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220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>
                <a:latin typeface="Tahoma" charset="0"/>
              </a:rPr>
              <a:t>MinBD has the </a:t>
            </a:r>
            <a:r>
              <a:rPr lang="en-US" sz="2200" b="1">
                <a:latin typeface="Tahoma" charset="0"/>
              </a:rPr>
              <a:t>best energy efficiency </a:t>
            </a:r>
            <a:r>
              <a:rPr lang="en-US" sz="2200">
                <a:latin typeface="Tahoma" charset="0"/>
              </a:rPr>
              <a:t>of all evaluated designs with </a:t>
            </a:r>
            <a:r>
              <a:rPr lang="en-US" sz="2200" b="1">
                <a:latin typeface="Tahoma" charset="0"/>
              </a:rPr>
              <a:t>competitive performance</a:t>
            </a:r>
            <a:endParaRPr lang="en-US" sz="2200">
              <a:latin typeface="Tahoma" charset="0"/>
            </a:endParaRPr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A8B80C-D456-ED48-8E71-43DCB8DD69B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40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</a:t>
            </a:r>
          </a:p>
        </p:txBody>
      </p:sp>
      <p:sp>
        <p:nvSpPr>
          <p:cNvPr id="9421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Bus (simplest)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Point-to-point connections (ideal and most costly)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Crossbar (less costly)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Ring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Tree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Omega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Hypercube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Mesh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Torus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Butterfly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…</a:t>
            </a:r>
          </a:p>
        </p:txBody>
      </p:sp>
      <p:sp>
        <p:nvSpPr>
          <p:cNvPr id="942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725F0A-E6BA-EE43-965B-88F0A9C198E7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14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641906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Minimally-Buffered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Chris </a:t>
            </a:r>
            <a:r>
              <a:rPr lang="en-US" sz="2000" dirty="0" err="1"/>
              <a:t>Fallin</a:t>
            </a:r>
            <a:r>
              <a:rPr lang="en-US" sz="2000" dirty="0"/>
              <a:t>, Greg </a:t>
            </a:r>
            <a:r>
              <a:rPr lang="en-US" sz="2000" dirty="0" err="1"/>
              <a:t>Nazario</a:t>
            </a:r>
            <a:r>
              <a:rPr lang="en-US" sz="2000" dirty="0"/>
              <a:t>, </a:t>
            </a:r>
            <a:r>
              <a:rPr lang="en-US" sz="2000" dirty="0" err="1"/>
              <a:t>Xiangyao</a:t>
            </a:r>
            <a:r>
              <a:rPr lang="en-US" sz="2000" dirty="0"/>
              <a:t> Yu, 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"MinBD: Minimally-Buffered Deflection Routing for Energy-Efficient Interconnect"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6th ACM/IEEE International Symposium on Networks on Chip</a:t>
            </a:r>
            <a:r>
              <a:rPr lang="en-US" sz="2000" i="1" dirty="0"/>
              <a:t> (</a:t>
            </a:r>
            <a:r>
              <a:rPr lang="en-US" sz="2000" b="1" i="1" dirty="0"/>
              <a:t>NOCS</a:t>
            </a:r>
            <a:r>
              <a:rPr lang="en-US" sz="2000" i="1" dirty="0"/>
              <a:t>)</a:t>
            </a:r>
            <a:r>
              <a:rPr lang="en-US" sz="2000" dirty="0"/>
              <a:t>, </a:t>
            </a:r>
            <a:r>
              <a:rPr lang="en-US" sz="2000" dirty="0" err="1"/>
              <a:t>Lyngby</a:t>
            </a:r>
            <a:r>
              <a:rPr lang="en-US" sz="2000" dirty="0"/>
              <a:t>, Denmark, May 2012.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r>
              <a:rPr lang="en-US" sz="2000" dirty="0">
                <a:hlinkClick r:id="rId5"/>
              </a:rPr>
              <a:t>(pdf)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005064"/>
            <a:ext cx="905144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87232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Bufferless</a:t>
            </a:r>
            <a:r>
              <a:rPr lang="en-US" dirty="0"/>
              <a:t>” Hierarchical Rings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dirty="0" err="1"/>
              <a:t>Ausavarungnirun</a:t>
            </a:r>
            <a:r>
              <a:rPr lang="en-US" dirty="0"/>
              <a:t> et al., </a:t>
            </a:r>
            <a:r>
              <a:rPr lang="en-US" dirty="0">
                <a:solidFill>
                  <a:srgbClr val="0000FF"/>
                </a:solidFill>
              </a:rPr>
              <a:t>“Design and Evaluation of Hierarchical Rings with Deflection Routing,” </a:t>
            </a:r>
            <a:r>
              <a:rPr lang="en-US" dirty="0">
                <a:solidFill>
                  <a:srgbClr val="000000"/>
                </a:solidFill>
              </a:rPr>
              <a:t>SBAC-PAD 2014.</a:t>
            </a:r>
          </a:p>
          <a:p>
            <a:pPr lvl="1"/>
            <a:r>
              <a:rPr lang="en-US" dirty="0">
                <a:hlinkClick r:id="rId2"/>
              </a:rPr>
              <a:t>http://users.ece.cmu.edu/~omutlu/pub/hierarchical-rings-with-deflection_sbacpad14.pdf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Discusses the design and implementation of a mostly-bufferless hierarchical 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D6B90F-421D-D84E-A35C-F08F8B6ACEC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7112"/>
            <a:ext cx="9144000" cy="18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076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Bufferless</a:t>
            </a:r>
            <a:r>
              <a:rPr lang="en-US" dirty="0"/>
              <a:t>” Hierarchical Rings (II)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sz="2200" dirty="0" err="1"/>
              <a:t>Rachata</a:t>
            </a:r>
            <a:r>
              <a:rPr lang="en-US" sz="2200" dirty="0"/>
              <a:t> </a:t>
            </a:r>
            <a:r>
              <a:rPr lang="en-US" sz="2200" dirty="0" err="1"/>
              <a:t>Ausavarungnirun</a:t>
            </a:r>
            <a:r>
              <a:rPr lang="en-US" sz="2200" dirty="0"/>
              <a:t>, Chris </a:t>
            </a:r>
            <a:r>
              <a:rPr lang="en-US" sz="2200" dirty="0" err="1"/>
              <a:t>Fallin</a:t>
            </a:r>
            <a:r>
              <a:rPr lang="en-US" sz="2200" dirty="0"/>
              <a:t>, </a:t>
            </a:r>
            <a:r>
              <a:rPr lang="en-US" sz="2200" dirty="0" err="1"/>
              <a:t>Xiangyao</a:t>
            </a:r>
            <a:r>
              <a:rPr lang="en-US" sz="2200" dirty="0"/>
              <a:t> Yu, Kevin Chang, Greg </a:t>
            </a:r>
            <a:r>
              <a:rPr lang="en-US" sz="2200" dirty="0" err="1"/>
              <a:t>Nazario</a:t>
            </a:r>
            <a:r>
              <a:rPr lang="en-US" sz="2200" dirty="0"/>
              <a:t>, </a:t>
            </a:r>
            <a:r>
              <a:rPr lang="en-US" sz="2200" dirty="0" err="1"/>
              <a:t>Reetuparna</a:t>
            </a:r>
            <a:r>
              <a:rPr lang="en-US" sz="2200" dirty="0"/>
              <a:t> Das, Gabriel </a:t>
            </a:r>
            <a:r>
              <a:rPr lang="en-US" sz="2200" dirty="0" err="1"/>
              <a:t>Loh</a:t>
            </a:r>
            <a:r>
              <a:rPr lang="en-US" sz="2200" dirty="0"/>
              <a:t>, and </a:t>
            </a:r>
            <a:r>
              <a:rPr lang="en-US" sz="2200" u="sng" dirty="0"/>
              <a:t>Onur Mutlu</a:t>
            </a:r>
            <a:r>
              <a:rPr lang="en-US" sz="2200" dirty="0"/>
              <a:t>, </a:t>
            </a:r>
            <a:br>
              <a:rPr lang="en-US" sz="2200" dirty="0"/>
            </a:br>
            <a:r>
              <a:rPr lang="en-US" sz="2200" b="1" dirty="0"/>
              <a:t>"A Case for Hierarchical Rings with Deflection Routing: An Energy-Efficient On-Chip Communication Substrate"</a:t>
            </a:r>
            <a:br>
              <a:rPr lang="en-US" sz="2200" dirty="0"/>
            </a:br>
            <a:r>
              <a:rPr lang="en-US" sz="2200" b="1" i="1" dirty="0">
                <a:hlinkClick r:id="rId2"/>
              </a:rPr>
              <a:t>Parallel Computing</a:t>
            </a:r>
            <a:r>
              <a:rPr lang="en-US" sz="2200" i="1" dirty="0"/>
              <a:t> (</a:t>
            </a:r>
            <a:r>
              <a:rPr lang="en-US" sz="2200" b="1" i="1" dirty="0"/>
              <a:t>PARCO</a:t>
            </a:r>
            <a:r>
              <a:rPr lang="en-US" sz="2200" i="1" dirty="0"/>
              <a:t>)</a:t>
            </a:r>
            <a:r>
              <a:rPr lang="en-US" sz="2200" dirty="0"/>
              <a:t>, to appear in 2016.</a:t>
            </a:r>
          </a:p>
          <a:p>
            <a:pPr lvl="1"/>
            <a:r>
              <a:rPr lang="en-US" dirty="0">
                <a:hlinkClick r:id="rId3"/>
              </a:rPr>
              <a:t>arXiv.org version</a:t>
            </a:r>
            <a:r>
              <a:rPr lang="en-US" dirty="0"/>
              <a:t>, February 2016.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D6B90F-421D-D84E-A35C-F08F8B6ACEC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" y="3429000"/>
            <a:ext cx="7404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21673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Six Years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Chris </a:t>
            </a:r>
            <a:r>
              <a:rPr lang="en-US" sz="2000" dirty="0" err="1"/>
              <a:t>Fallin</a:t>
            </a:r>
            <a:r>
              <a:rPr lang="en-US" sz="2000" dirty="0"/>
              <a:t>, Greg </a:t>
            </a:r>
            <a:r>
              <a:rPr lang="en-US" sz="2000" dirty="0" err="1"/>
              <a:t>Nazario</a:t>
            </a:r>
            <a:r>
              <a:rPr lang="en-US" sz="2000" dirty="0"/>
              <a:t>, </a:t>
            </a:r>
            <a:r>
              <a:rPr lang="en-US" sz="2000" dirty="0" err="1"/>
              <a:t>Xiangyao</a:t>
            </a:r>
            <a:r>
              <a:rPr lang="en-US" sz="2000" dirty="0"/>
              <a:t> Yu, 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"Bufferless and Minimally-Buffered Deflection Routing"</a:t>
            </a:r>
            <a:br>
              <a:rPr lang="en-US" sz="2000" dirty="0"/>
            </a:br>
            <a:r>
              <a:rPr lang="en-US" sz="2000" i="1" dirty="0"/>
              <a:t>Invited Book Chapter in </a:t>
            </a:r>
            <a:r>
              <a:rPr lang="en-US" sz="2000" i="1" dirty="0">
                <a:hlinkClick r:id="rId3"/>
              </a:rPr>
              <a:t>Routing Algorithms in Networks-on-Chip</a:t>
            </a:r>
            <a:r>
              <a:rPr lang="en-US" sz="2000" i="1" dirty="0"/>
              <a:t>, pp. 241-275, Springer</a:t>
            </a:r>
            <a:r>
              <a:rPr lang="en-US" sz="2000" dirty="0"/>
              <a:t>, 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6" y="3060030"/>
            <a:ext cx="8896390" cy="31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392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Studies of congestion and congestion control in on-chip vs. internet-like networks</a:t>
            </a:r>
          </a:p>
          <a:p>
            <a:endParaRPr lang="en-US" sz="2000" dirty="0"/>
          </a:p>
          <a:p>
            <a:r>
              <a:rPr lang="en-US" sz="2000" dirty="0"/>
              <a:t>George </a:t>
            </a:r>
            <a:r>
              <a:rPr lang="en-US" sz="2000" dirty="0" err="1"/>
              <a:t>Nychis</a:t>
            </a:r>
            <a:r>
              <a:rPr lang="en-US" sz="2000" dirty="0"/>
              <a:t>, Chris Fallin, Thomas Moscibroda, </a:t>
            </a:r>
            <a:r>
              <a:rPr lang="en-US" sz="2000" u="sng" dirty="0"/>
              <a:t>Onur Mutlu</a:t>
            </a:r>
            <a:r>
              <a:rPr lang="en-US" sz="2000" dirty="0"/>
              <a:t>, and </a:t>
            </a:r>
            <a:r>
              <a:rPr lang="en-US" sz="2000" dirty="0" err="1"/>
              <a:t>Srinivasan</a:t>
            </a:r>
            <a:r>
              <a:rPr lang="en-US" sz="2000" dirty="0"/>
              <a:t> </a:t>
            </a:r>
            <a:r>
              <a:rPr lang="en-US" sz="2000" dirty="0" err="1"/>
              <a:t>Seshan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"On-Chip Networks from a Networking Perspective: Congestion and Scalability in Many-core Interconnects"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3"/>
              </a:rPr>
              <a:t>2012 ACM SIGCOMM Conference</a:t>
            </a:r>
            <a:r>
              <a:rPr lang="en-US" sz="2000" i="1" dirty="0"/>
              <a:t> (</a:t>
            </a:r>
            <a:r>
              <a:rPr lang="en-US" sz="2000" b="1" i="1" dirty="0"/>
              <a:t>SIGCOMM</a:t>
            </a:r>
            <a:r>
              <a:rPr lang="en-US" sz="2000" i="1" dirty="0"/>
              <a:t>)</a:t>
            </a:r>
            <a:r>
              <a:rPr lang="en-US" sz="2000" dirty="0"/>
              <a:t>, Helsinki, Finland, August 2012. 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George </a:t>
            </a:r>
            <a:r>
              <a:rPr lang="en-US" sz="2000" dirty="0" err="1"/>
              <a:t>Nychis</a:t>
            </a:r>
            <a:r>
              <a:rPr lang="en-US" sz="2000" dirty="0"/>
              <a:t>, Chris Fallin, Thomas Moscibroda, and </a:t>
            </a:r>
            <a:r>
              <a:rPr lang="en-US" sz="2000" u="sng" dirty="0"/>
              <a:t>Onur Mutlu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5"/>
              </a:rPr>
              <a:t>"Next Generation On-Chip Networks: What Kind of Congestion Control Do We Need?"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6"/>
              </a:rPr>
              <a:t>9th ACM Workshop on Hot Topics in Networks</a:t>
            </a:r>
            <a:r>
              <a:rPr lang="en-US" sz="2000" i="1" dirty="0"/>
              <a:t> (</a:t>
            </a:r>
            <a:r>
              <a:rPr lang="en-US" sz="2000" b="1" i="1" dirty="0"/>
              <a:t>HOTNETS</a:t>
            </a:r>
            <a:r>
              <a:rPr lang="en-US" sz="2000" i="1" dirty="0"/>
              <a:t>)</a:t>
            </a:r>
            <a:r>
              <a:rPr lang="en-US" sz="2000" dirty="0"/>
              <a:t>, Monterey, CA, October 2010. </a:t>
            </a:r>
            <a:r>
              <a:rPr lang="en-US" sz="2000" dirty="0">
                <a:hlinkClick r:id="rId7"/>
              </a:rPr>
              <a:t>Slides (ppt)</a:t>
            </a:r>
            <a:r>
              <a:rPr lang="en-US" sz="2000" dirty="0"/>
              <a:t> </a:t>
            </a:r>
            <a:r>
              <a:rPr lang="en-US" sz="2000" dirty="0">
                <a:hlinkClick r:id="rId8"/>
              </a:rPr>
              <a:t>(key)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746E8-4EAE-2744-A615-D35555628E7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982036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vs. Off-Chip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George </a:t>
            </a:r>
            <a:r>
              <a:rPr lang="en-US" sz="2200" dirty="0" err="1"/>
              <a:t>Nychis</a:t>
            </a:r>
            <a:r>
              <a:rPr lang="en-US" sz="2200" dirty="0"/>
              <a:t>, Chris </a:t>
            </a:r>
            <a:r>
              <a:rPr lang="en-US" sz="2200" dirty="0" err="1"/>
              <a:t>Fallin</a:t>
            </a:r>
            <a:r>
              <a:rPr lang="en-US" sz="2200" dirty="0"/>
              <a:t>, Thomas </a:t>
            </a:r>
            <a:r>
              <a:rPr lang="en-US" sz="2200" dirty="0" err="1"/>
              <a:t>Moscibroda</a:t>
            </a:r>
            <a:r>
              <a:rPr lang="en-US" sz="2200" dirty="0"/>
              <a:t>, Onur Mutlu, and Srinivasan </a:t>
            </a:r>
            <a:r>
              <a:rPr lang="en-US" sz="2200" dirty="0" err="1"/>
              <a:t>Seshan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"On-Chip Networks from a Networking Perspective: Congestion and Scalability in Many-core Interconnects"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2012 ACM SIGCOMM Conference</a:t>
            </a:r>
            <a:r>
              <a:rPr lang="en-US" sz="2200" i="1" dirty="0"/>
              <a:t> (</a:t>
            </a:r>
            <a:r>
              <a:rPr lang="en-US" sz="2200" b="1" i="1" dirty="0"/>
              <a:t>SIGCOMM</a:t>
            </a:r>
            <a:r>
              <a:rPr lang="en-US" sz="2200" i="1" dirty="0"/>
              <a:t>)</a:t>
            </a:r>
            <a:r>
              <a:rPr lang="en-US" sz="2200" dirty="0"/>
              <a:t>, Helsinki, Finland, August 2012.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04092"/>
            <a:ext cx="9144000" cy="21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1905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3813" y="152400"/>
            <a:ext cx="9144000" cy="3352800"/>
          </a:xfrm>
        </p:spPr>
        <p:txBody>
          <a:bodyPr anchor="ctr" anchorCtr="0">
            <a:noAutofit/>
          </a:bodyPr>
          <a:lstStyle/>
          <a:p>
            <a:pPr algn="ctr"/>
            <a:r>
              <a:rPr lang="en-US" sz="5000" b="1" dirty="0">
                <a:latin typeface="Calibri" pitchFamily="34" charset="0"/>
                <a:cs typeface="Calibri" pitchFamily="34" charset="0"/>
              </a:rPr>
              <a:t>HAT: Heterogeneous Adaptive Throttling for On-Chip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3429001"/>
            <a:ext cx="8534400" cy="2819399"/>
          </a:xfrm>
        </p:spPr>
        <p:txBody>
          <a:bodyPr>
            <a:noAutofit/>
          </a:bodyPr>
          <a:lstStyle/>
          <a:p>
            <a:r>
              <a:rPr lang="en-US" sz="2000" dirty="0"/>
              <a:t>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Chris Fallin, and </a:t>
            </a:r>
            <a:r>
              <a:rPr lang="en-US" sz="2000" u="sng" dirty="0"/>
              <a:t>Onur Mutlu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3"/>
              </a:rPr>
              <a:t>"HAT: Heterogeneous Adaptive Throttling for On-Chip Networks"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4"/>
              </a:rPr>
              <a:t>24th International Symposium on Computer Architecture and High Performance Computing</a:t>
            </a:r>
            <a:r>
              <a:rPr lang="en-US" sz="2000" i="1" dirty="0"/>
              <a:t> (</a:t>
            </a:r>
            <a:r>
              <a:rPr lang="en-US" sz="2000" b="1" i="1" dirty="0"/>
              <a:t>SBAC-PAD</a:t>
            </a:r>
            <a:r>
              <a:rPr lang="en-US" sz="2000" i="1" dirty="0"/>
              <a:t>)</a:t>
            </a:r>
            <a:r>
              <a:rPr lang="en-US" sz="2000" dirty="0"/>
              <a:t>, New York, NY, October 2012. </a:t>
            </a:r>
            <a:r>
              <a:rPr lang="en-US" sz="2000" dirty="0">
                <a:hlinkClick r:id="rId5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(pdf)</a:t>
            </a:r>
            <a:r>
              <a:rPr lang="en-US" sz="2000" dirty="0"/>
              <a:t>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1" y="5469511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8401" y="5753190"/>
            <a:ext cx="2501587" cy="723810"/>
          </a:xfrm>
          <a:prstGeom prst="rect">
            <a:avLst/>
          </a:prstGeom>
        </p:spPr>
      </p:pic>
      <p:pic>
        <p:nvPicPr>
          <p:cNvPr id="7" name="Picture 6" descr="CMU_logo_horiz_r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943601"/>
            <a:ext cx="5638800" cy="5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 xmlns:mv="urn:schemas-microsoft-com:mac:vml">
      <p:transition spd="slow" advTm="2972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b="1" u="sng" dirty="0">
                <a:solidFill>
                  <a:srgbClr val="FF0000"/>
                </a:solidFill>
              </a:rPr>
              <a:t>Problem</a:t>
            </a:r>
            <a:r>
              <a:rPr lang="en-US" sz="2600" b="1" dirty="0">
                <a:solidFill>
                  <a:srgbClr val="FF0000"/>
                </a:solidFill>
              </a:rPr>
              <a:t>: </a:t>
            </a:r>
            <a:r>
              <a:rPr lang="en-US" sz="2600" dirty="0">
                <a:solidFill>
                  <a:srgbClr val="FF0000"/>
                </a:solidFill>
              </a:rPr>
              <a:t>Packets contend in on-chip networks (</a:t>
            </a:r>
            <a:r>
              <a:rPr lang="en-US" sz="2600" dirty="0" err="1">
                <a:solidFill>
                  <a:srgbClr val="FF0000"/>
                </a:solidFill>
              </a:rPr>
              <a:t>NoCs</a:t>
            </a:r>
            <a:r>
              <a:rPr lang="en-US" sz="2600" dirty="0">
                <a:solidFill>
                  <a:srgbClr val="FF0000"/>
                </a:solidFill>
              </a:rPr>
              <a:t>), causing congestion, thus reducing performance</a:t>
            </a:r>
          </a:p>
          <a:p>
            <a:r>
              <a:rPr lang="en-US" sz="2600" b="1" u="sng" dirty="0"/>
              <a:t>Observations</a:t>
            </a:r>
            <a:r>
              <a:rPr lang="en-US" sz="2600" b="1" dirty="0"/>
              <a:t>: </a:t>
            </a:r>
          </a:p>
          <a:p>
            <a:pPr>
              <a:buNone/>
            </a:pPr>
            <a:r>
              <a:rPr lang="en-US" sz="2600" dirty="0"/>
              <a:t>	1) Some applications are more sensitive to network latency than others</a:t>
            </a:r>
            <a:br>
              <a:rPr lang="en-US" sz="2600" dirty="0"/>
            </a:br>
            <a:r>
              <a:rPr lang="en-US" sz="2600" dirty="0"/>
              <a:t>2) Applications must be throttled differently to achieve peak performance</a:t>
            </a:r>
          </a:p>
          <a:p>
            <a:r>
              <a:rPr lang="en-US" sz="2600" b="1" u="sng" dirty="0">
                <a:solidFill>
                  <a:srgbClr val="2A55D6"/>
                </a:solidFill>
              </a:rPr>
              <a:t>Key Idea</a:t>
            </a:r>
            <a:r>
              <a:rPr lang="en-US" sz="2600" b="1" dirty="0">
                <a:solidFill>
                  <a:srgbClr val="2A55D6"/>
                </a:solidFill>
              </a:rPr>
              <a:t>: Heterogeneous Adaptive Throttling (HAT)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1) Application-aware source throttling 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2) Network-load-aware throttling rate adjustment</a:t>
            </a:r>
          </a:p>
          <a:p>
            <a:r>
              <a:rPr lang="en-US" sz="2600" b="1" u="sng" dirty="0"/>
              <a:t>Result</a:t>
            </a:r>
            <a:r>
              <a:rPr lang="en-US" sz="2600" b="1" dirty="0"/>
              <a:t>:</a:t>
            </a:r>
            <a:r>
              <a:rPr lang="en-US" sz="2600" dirty="0"/>
              <a:t> Improves performance and energy efficiency over state-of-the-art source throttling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8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Throttling Based Fairness in </a:t>
            </a:r>
            <a:r>
              <a:rPr lang="en-US" dirty="0" err="1"/>
              <a:t>NoCs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5123656"/>
          </a:xfrm>
        </p:spPr>
        <p:txBody>
          <a:bodyPr/>
          <a:lstStyle/>
          <a:p>
            <a:r>
              <a:rPr lang="en-US" sz="2000" dirty="0"/>
              <a:t>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Chris Fallin, and 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"HAT: Heterogeneous Adaptive Throttling for On-Chip Networks"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3"/>
              </a:rPr>
              <a:t>24th International Symposium on Computer Architecture and High Performance Computing</a:t>
            </a:r>
            <a:r>
              <a:rPr lang="en-US" sz="2000" i="1" dirty="0"/>
              <a:t> (</a:t>
            </a:r>
            <a:r>
              <a:rPr lang="en-US" sz="2000" b="1" i="1" dirty="0"/>
              <a:t>SBAC-PAD</a:t>
            </a:r>
            <a:r>
              <a:rPr lang="en-US" sz="2000" i="1" dirty="0"/>
              <a:t>)</a:t>
            </a:r>
            <a:r>
              <a:rPr lang="en-US" sz="2000" dirty="0"/>
              <a:t>, New York, NY, October 2012. 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(pdf)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3170"/>
            <a:ext cx="9144000" cy="1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52931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sz="4000" dirty="0">
                <a:latin typeface="Garamond" charset="0"/>
                <a:ea typeface="ＭＳ Ｐゴシック" charset="0"/>
                <a:cs typeface="ＭＳ Ｐゴシック" charset="0"/>
              </a:rPr>
              <a:t>Packet Scheduling</a:t>
            </a:r>
          </a:p>
        </p:txBody>
      </p:sp>
      <p:sp>
        <p:nvSpPr>
          <p:cNvPr id="17920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0825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  <a:ea typeface="ＭＳ Ｐゴシック" charset="0"/>
                <a:cs typeface="ＭＳ Ｐゴシック" charset="0"/>
              </a:rPr>
              <a:t>Metrics to Evaluate Interconnect Topology</a:t>
            </a:r>
          </a:p>
        </p:txBody>
      </p:sp>
      <p:sp>
        <p:nvSpPr>
          <p:cNvPr id="9523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Cost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Latency (in hops, in nanoseconds)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Contention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Many others exist you should think about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Energy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Bandwidth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Overall system performance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5A8B57-0EAE-6C4E-8E56-3AF55E343B04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15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2422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Packet Scheduling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Which packet to choose for a given output port?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Router needs to prioritize between competing flits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Which input port?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Which virtual channel?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Which application</a:t>
            </a:r>
            <a:r>
              <a:rPr lang="ja-JP" altLang="en-US" dirty="0">
                <a:latin typeface="Tahoma" charset="0"/>
                <a:ea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</a:rPr>
              <a:t>s packet?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Common strategies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Round robin across virtual channels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Oldest packet first (or an approximation)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Prioritize some virtual channels over others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Better policies in a multi-core environment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Use application characteristics</a:t>
            </a:r>
          </a:p>
        </p:txBody>
      </p:sp>
      <p:sp>
        <p:nvSpPr>
          <p:cNvPr id="1781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AFA71-A51D-034F-9A22-67A2D4DAEF9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57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sz="4000">
                <a:latin typeface="Garamond" charset="0"/>
                <a:ea typeface="ＭＳ Ｐゴシック" charset="0"/>
                <a:cs typeface="ＭＳ Ｐゴシック" charset="0"/>
              </a:rPr>
              <a:t>Application-Aware Packet Scheduling</a:t>
            </a:r>
          </a:p>
        </p:txBody>
      </p:sp>
      <p:sp>
        <p:nvSpPr>
          <p:cNvPr id="17920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9203" name="Rectangle 1"/>
          <p:cNvSpPr>
            <a:spLocks noChangeArrowheads="1"/>
          </p:cNvSpPr>
          <p:nvPr/>
        </p:nvSpPr>
        <p:spPr bwMode="auto">
          <a:xfrm>
            <a:off x="228600" y="4876800"/>
            <a:ext cx="8686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Das et al., 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Application-Aware Prioritization Mechanisms for On-Chip Networks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MICRO 2009.</a:t>
            </a:r>
          </a:p>
        </p:txBody>
      </p:sp>
    </p:spTree>
    <p:extLst>
      <p:ext uri="{BB962C8B-B14F-4D97-AF65-F5344CB8AC3E}">
        <p14:creationId xmlns:p14="http://schemas.microsoft.com/office/powerpoint/2010/main" val="884001245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The Problem: Packet Scheduling</a:t>
            </a:r>
          </a:p>
        </p:txBody>
      </p:sp>
      <p:grpSp>
        <p:nvGrpSpPr>
          <p:cNvPr id="181250" name="Group 129"/>
          <p:cNvGrpSpPr>
            <a:grpSpLocks/>
          </p:cNvGrpSpPr>
          <p:nvPr/>
        </p:nvGrpSpPr>
        <p:grpSpPr bwMode="auto">
          <a:xfrm>
            <a:off x="1033463" y="2481263"/>
            <a:ext cx="7043737" cy="2090737"/>
            <a:chOff x="1033463" y="2099945"/>
            <a:chExt cx="7043737" cy="2091055"/>
          </a:xfrm>
        </p:grpSpPr>
        <p:sp>
          <p:nvSpPr>
            <p:cNvPr id="181259" name="AutoShape 20"/>
            <p:cNvSpPr>
              <a:spLocks noChangeArrowheads="1"/>
            </p:cNvSpPr>
            <p:nvPr/>
          </p:nvSpPr>
          <p:spPr bwMode="auto">
            <a:xfrm>
              <a:off x="1033463" y="2884289"/>
              <a:ext cx="7043737" cy="384233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Network-on-Chip</a:t>
              </a:r>
            </a:p>
          </p:txBody>
        </p:sp>
        <p:sp>
          <p:nvSpPr>
            <p:cNvPr id="181260" name="AutoShape 37"/>
            <p:cNvSpPr>
              <a:spLocks noChangeArrowheads="1"/>
            </p:cNvSpPr>
            <p:nvPr/>
          </p:nvSpPr>
          <p:spPr bwMode="auto">
            <a:xfrm>
              <a:off x="1503363" y="3576545"/>
              <a:ext cx="609600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</p:txBody>
        </p:sp>
        <p:sp>
          <p:nvSpPr>
            <p:cNvPr id="181261" name="AutoShape 38"/>
            <p:cNvSpPr>
              <a:spLocks noChangeArrowheads="1"/>
            </p:cNvSpPr>
            <p:nvPr/>
          </p:nvSpPr>
          <p:spPr bwMode="auto">
            <a:xfrm>
              <a:off x="1614488" y="3581307"/>
              <a:ext cx="609600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</p:txBody>
        </p:sp>
        <p:sp>
          <p:nvSpPr>
            <p:cNvPr id="181262" name="AutoShape 39"/>
            <p:cNvSpPr>
              <a:spLocks noChangeArrowheads="1"/>
            </p:cNvSpPr>
            <p:nvPr/>
          </p:nvSpPr>
          <p:spPr bwMode="auto">
            <a:xfrm>
              <a:off x="1733550" y="3576545"/>
              <a:ext cx="609600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1263" name="AutoShape 40"/>
            <p:cNvSpPr>
              <a:spLocks noChangeArrowheads="1"/>
            </p:cNvSpPr>
            <p:nvPr/>
          </p:nvSpPr>
          <p:spPr bwMode="auto">
            <a:xfrm>
              <a:off x="1844675" y="3576545"/>
              <a:ext cx="1203325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Bank</a:t>
              </a:r>
            </a:p>
          </p:txBody>
        </p:sp>
        <p:sp>
          <p:nvSpPr>
            <p:cNvPr id="181264" name="AutoShape 42"/>
            <p:cNvSpPr>
              <a:spLocks noChangeArrowheads="1"/>
            </p:cNvSpPr>
            <p:nvPr/>
          </p:nvSpPr>
          <p:spPr bwMode="auto">
            <a:xfrm>
              <a:off x="3681413" y="3576545"/>
              <a:ext cx="1347787" cy="609693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mem</a:t>
              </a:r>
              <a:b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</a:b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cont</a:t>
              </a:r>
            </a:p>
          </p:txBody>
        </p:sp>
        <p:sp>
          <p:nvSpPr>
            <p:cNvPr id="181265" name="Line 43"/>
            <p:cNvSpPr>
              <a:spLocks noChangeShapeType="1"/>
            </p:cNvSpPr>
            <p:nvPr/>
          </p:nvSpPr>
          <p:spPr bwMode="auto">
            <a:xfrm>
              <a:off x="2112963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66" name="Line 44"/>
            <p:cNvSpPr>
              <a:spLocks noChangeShapeType="1"/>
            </p:cNvSpPr>
            <p:nvPr/>
          </p:nvSpPr>
          <p:spPr bwMode="auto">
            <a:xfrm>
              <a:off x="1993900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67" name="Line 45"/>
            <p:cNvSpPr>
              <a:spLocks noChangeShapeType="1"/>
            </p:cNvSpPr>
            <p:nvPr/>
          </p:nvSpPr>
          <p:spPr bwMode="auto">
            <a:xfrm>
              <a:off x="1878013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68" name="Line 46"/>
            <p:cNvSpPr>
              <a:spLocks noChangeShapeType="1"/>
            </p:cNvSpPr>
            <p:nvPr/>
          </p:nvSpPr>
          <p:spPr bwMode="auto">
            <a:xfrm>
              <a:off x="1763713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69" name="Line 47"/>
            <p:cNvSpPr>
              <a:spLocks noChangeShapeType="1"/>
            </p:cNvSpPr>
            <p:nvPr/>
          </p:nvSpPr>
          <p:spPr bwMode="auto">
            <a:xfrm>
              <a:off x="3871913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0" name="Line 48"/>
            <p:cNvSpPr>
              <a:spLocks noChangeShapeType="1"/>
            </p:cNvSpPr>
            <p:nvPr/>
          </p:nvSpPr>
          <p:spPr bwMode="auto">
            <a:xfrm>
              <a:off x="3756025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1" name="AutoShape 42"/>
            <p:cNvSpPr>
              <a:spLocks noChangeArrowheads="1"/>
            </p:cNvSpPr>
            <p:nvPr/>
          </p:nvSpPr>
          <p:spPr bwMode="auto">
            <a:xfrm>
              <a:off x="3833813" y="3578132"/>
              <a:ext cx="1347787" cy="609693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Memory</a:t>
              </a:r>
              <a:b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</a:b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Controller</a:t>
              </a:r>
            </a:p>
          </p:txBody>
        </p:sp>
        <p:sp>
          <p:nvSpPr>
            <p:cNvPr id="181272" name="Oval 54"/>
            <p:cNvSpPr>
              <a:spLocks noChangeAspect="1" noChangeArrowheads="1"/>
            </p:cNvSpPr>
            <p:nvPr/>
          </p:nvSpPr>
          <p:spPr bwMode="auto">
            <a:xfrm>
              <a:off x="1271588" y="2107883"/>
              <a:ext cx="468312" cy="46838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73" name="Line 43"/>
            <p:cNvSpPr>
              <a:spLocks noChangeShapeType="1"/>
            </p:cNvSpPr>
            <p:nvPr/>
          </p:nvSpPr>
          <p:spPr bwMode="auto">
            <a:xfrm>
              <a:off x="3124200" y="256515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4" name="Line 44"/>
            <p:cNvSpPr>
              <a:spLocks noChangeShapeType="1"/>
            </p:cNvSpPr>
            <p:nvPr/>
          </p:nvSpPr>
          <p:spPr bwMode="auto">
            <a:xfrm>
              <a:off x="2566988" y="256515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5" name="Line 45"/>
            <p:cNvSpPr>
              <a:spLocks noChangeShapeType="1"/>
            </p:cNvSpPr>
            <p:nvPr/>
          </p:nvSpPr>
          <p:spPr bwMode="auto">
            <a:xfrm>
              <a:off x="2046288" y="256515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6" name="Line 46"/>
            <p:cNvSpPr>
              <a:spLocks noChangeShapeType="1"/>
            </p:cNvSpPr>
            <p:nvPr/>
          </p:nvSpPr>
          <p:spPr bwMode="auto">
            <a:xfrm>
              <a:off x="1524000" y="256515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7" name="AutoShape 42"/>
            <p:cNvSpPr>
              <a:spLocks noChangeArrowheads="1"/>
            </p:cNvSpPr>
            <p:nvPr/>
          </p:nvSpPr>
          <p:spPr bwMode="auto">
            <a:xfrm>
              <a:off x="5867400" y="3578132"/>
              <a:ext cx="1347788" cy="60969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1278" name="Line 47"/>
            <p:cNvSpPr>
              <a:spLocks noChangeShapeType="1"/>
            </p:cNvSpPr>
            <p:nvPr/>
          </p:nvSpPr>
          <p:spPr bwMode="auto">
            <a:xfrm>
              <a:off x="3997325" y="327328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9" name="Line 47"/>
            <p:cNvSpPr>
              <a:spLocks noChangeShapeType="1"/>
            </p:cNvSpPr>
            <p:nvPr/>
          </p:nvSpPr>
          <p:spPr bwMode="auto">
            <a:xfrm>
              <a:off x="4114800" y="327328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80" name="AutoShape 42"/>
            <p:cNvSpPr>
              <a:spLocks noChangeArrowheads="1"/>
            </p:cNvSpPr>
            <p:nvPr/>
          </p:nvSpPr>
          <p:spPr bwMode="auto">
            <a:xfrm>
              <a:off x="5978525" y="3578132"/>
              <a:ext cx="1347788" cy="60969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1281" name="AutoShape 42"/>
            <p:cNvSpPr>
              <a:spLocks noChangeArrowheads="1"/>
            </p:cNvSpPr>
            <p:nvPr/>
          </p:nvSpPr>
          <p:spPr bwMode="auto">
            <a:xfrm>
              <a:off x="6119813" y="3578132"/>
              <a:ext cx="1347787" cy="60969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Accelerator</a:t>
              </a:r>
            </a:p>
          </p:txBody>
        </p:sp>
        <p:sp>
          <p:nvSpPr>
            <p:cNvPr id="181282" name="Line 43"/>
            <p:cNvSpPr>
              <a:spLocks noChangeShapeType="1"/>
            </p:cNvSpPr>
            <p:nvPr/>
          </p:nvSpPr>
          <p:spPr bwMode="auto">
            <a:xfrm>
              <a:off x="6324600" y="3270110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83" name="Line 44"/>
            <p:cNvSpPr>
              <a:spLocks noChangeShapeType="1"/>
            </p:cNvSpPr>
            <p:nvPr/>
          </p:nvSpPr>
          <p:spPr bwMode="auto">
            <a:xfrm>
              <a:off x="6205538" y="3270110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84" name="Line 45"/>
            <p:cNvSpPr>
              <a:spLocks noChangeShapeType="1"/>
            </p:cNvSpPr>
            <p:nvPr/>
          </p:nvSpPr>
          <p:spPr bwMode="auto">
            <a:xfrm>
              <a:off x="6089650" y="3270110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85" name="Line 46"/>
            <p:cNvSpPr>
              <a:spLocks noChangeShapeType="1"/>
            </p:cNvSpPr>
            <p:nvPr/>
          </p:nvSpPr>
          <p:spPr bwMode="auto">
            <a:xfrm>
              <a:off x="5975350" y="3270110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86" name="AutoShape 40"/>
            <p:cNvSpPr>
              <a:spLocks noChangeArrowheads="1"/>
            </p:cNvSpPr>
            <p:nvPr/>
          </p:nvSpPr>
          <p:spPr bwMode="auto">
            <a:xfrm>
              <a:off x="1973263" y="3578132"/>
              <a:ext cx="1203325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Bank</a:t>
              </a:r>
            </a:p>
          </p:txBody>
        </p:sp>
        <p:sp>
          <p:nvSpPr>
            <p:cNvPr id="181287" name="AutoShape 40"/>
            <p:cNvSpPr>
              <a:spLocks noChangeArrowheads="1"/>
            </p:cNvSpPr>
            <p:nvPr/>
          </p:nvSpPr>
          <p:spPr bwMode="auto">
            <a:xfrm>
              <a:off x="2114550" y="3578132"/>
              <a:ext cx="1203325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Bank</a:t>
              </a:r>
            </a:p>
          </p:txBody>
        </p:sp>
        <p:sp>
          <p:nvSpPr>
            <p:cNvPr id="181288" name="Oval 74"/>
            <p:cNvSpPr>
              <a:spLocks noChangeAspect="1" noChangeArrowheads="1"/>
            </p:cNvSpPr>
            <p:nvPr/>
          </p:nvSpPr>
          <p:spPr bwMode="auto">
            <a:xfrm>
              <a:off x="1793875" y="2112647"/>
              <a:ext cx="468313" cy="468383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89" name="Oval 76"/>
            <p:cNvSpPr>
              <a:spLocks noChangeAspect="1" noChangeArrowheads="1"/>
            </p:cNvSpPr>
            <p:nvPr/>
          </p:nvSpPr>
          <p:spPr bwMode="auto">
            <a:xfrm>
              <a:off x="2327275" y="2118998"/>
              <a:ext cx="468313" cy="468383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90" name="Oval 77"/>
            <p:cNvSpPr>
              <a:spLocks noChangeAspect="1" noChangeArrowheads="1"/>
            </p:cNvSpPr>
            <p:nvPr/>
          </p:nvSpPr>
          <p:spPr bwMode="auto">
            <a:xfrm>
              <a:off x="2860675" y="2118998"/>
              <a:ext cx="468313" cy="468383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3429000" y="2587381"/>
              <a:ext cx="1905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292" name="Oval 81"/>
            <p:cNvSpPr>
              <a:spLocks noChangeAspect="1" noChangeArrowheads="1"/>
            </p:cNvSpPr>
            <p:nvPr/>
          </p:nvSpPr>
          <p:spPr bwMode="auto">
            <a:xfrm>
              <a:off x="5486400" y="2099945"/>
              <a:ext cx="468313" cy="468383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93" name="Line 43"/>
            <p:cNvSpPr>
              <a:spLocks noChangeShapeType="1"/>
            </p:cNvSpPr>
            <p:nvPr/>
          </p:nvSpPr>
          <p:spPr bwMode="auto">
            <a:xfrm>
              <a:off x="7339013" y="255721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94" name="Line 44"/>
            <p:cNvSpPr>
              <a:spLocks noChangeShapeType="1"/>
            </p:cNvSpPr>
            <p:nvPr/>
          </p:nvSpPr>
          <p:spPr bwMode="auto">
            <a:xfrm>
              <a:off x="6781800" y="255721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95" name="Line 45"/>
            <p:cNvSpPr>
              <a:spLocks noChangeShapeType="1"/>
            </p:cNvSpPr>
            <p:nvPr/>
          </p:nvSpPr>
          <p:spPr bwMode="auto">
            <a:xfrm>
              <a:off x="6259513" y="255721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96" name="Line 46"/>
            <p:cNvSpPr>
              <a:spLocks noChangeShapeType="1"/>
            </p:cNvSpPr>
            <p:nvPr/>
          </p:nvSpPr>
          <p:spPr bwMode="auto">
            <a:xfrm>
              <a:off x="5738813" y="255721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97" name="Oval 86"/>
            <p:cNvSpPr>
              <a:spLocks noChangeAspect="1" noChangeArrowheads="1"/>
            </p:cNvSpPr>
            <p:nvPr/>
          </p:nvSpPr>
          <p:spPr bwMode="auto">
            <a:xfrm>
              <a:off x="6008688" y="2106296"/>
              <a:ext cx="468312" cy="468383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98" name="Oval 87"/>
            <p:cNvSpPr>
              <a:spLocks noChangeAspect="1" noChangeArrowheads="1"/>
            </p:cNvSpPr>
            <p:nvPr/>
          </p:nvSpPr>
          <p:spPr bwMode="auto">
            <a:xfrm>
              <a:off x="6542088" y="2111059"/>
              <a:ext cx="468312" cy="46838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99" name="Oval 88"/>
            <p:cNvSpPr>
              <a:spLocks noChangeAspect="1" noChangeArrowheads="1"/>
            </p:cNvSpPr>
            <p:nvPr/>
          </p:nvSpPr>
          <p:spPr bwMode="auto">
            <a:xfrm>
              <a:off x="7075488" y="2111059"/>
              <a:ext cx="468312" cy="46838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</p:grpSp>
      <p:sp>
        <p:nvSpPr>
          <p:cNvPr id="131" name="AutoShape 20"/>
          <p:cNvSpPr>
            <a:spLocks noChangeArrowheads="1"/>
          </p:cNvSpPr>
          <p:nvPr/>
        </p:nvSpPr>
        <p:spPr bwMode="auto">
          <a:xfrm>
            <a:off x="1033463" y="3265488"/>
            <a:ext cx="7043737" cy="38417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Network-on-Chip</a:t>
            </a:r>
          </a:p>
        </p:txBody>
      </p:sp>
      <p:sp>
        <p:nvSpPr>
          <p:cNvPr id="136" name="Title 1"/>
          <p:cNvSpPr txBox="1">
            <a:spLocks/>
          </p:cNvSpPr>
          <p:nvPr/>
        </p:nvSpPr>
        <p:spPr bwMode="auto">
          <a:xfrm>
            <a:off x="914400" y="52578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Network-on-Chip is a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critical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 resource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shared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 by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multiple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applications</a:t>
            </a:r>
          </a:p>
        </p:txBody>
      </p:sp>
      <p:grpSp>
        <p:nvGrpSpPr>
          <p:cNvPr id="3" name="Group 94"/>
          <p:cNvGrpSpPr>
            <a:grpSpLocks/>
          </p:cNvGrpSpPr>
          <p:nvPr/>
        </p:nvGrpSpPr>
        <p:grpSpPr bwMode="auto">
          <a:xfrm>
            <a:off x="1155700" y="1644650"/>
            <a:ext cx="6442075" cy="793750"/>
            <a:chOff x="1155700" y="1263650"/>
            <a:chExt cx="6441309" cy="793750"/>
          </a:xfrm>
        </p:grpSpPr>
        <p:grpSp>
          <p:nvGrpSpPr>
            <p:cNvPr id="4" name="Group 128"/>
            <p:cNvGrpSpPr/>
            <p:nvPr/>
          </p:nvGrpSpPr>
          <p:grpSpPr>
            <a:xfrm>
              <a:off x="1242060" y="1600200"/>
              <a:ext cx="6145530" cy="457200"/>
              <a:chOff x="1242060" y="1600200"/>
              <a:chExt cx="6145530" cy="457200"/>
            </a:xfrm>
            <a:solidFill>
              <a:srgbClr val="FFFF00"/>
            </a:solidFill>
          </p:grpSpPr>
          <p:grpSp>
            <p:nvGrpSpPr>
              <p:cNvPr id="5" name="Group 99"/>
              <p:cNvGrpSpPr/>
              <p:nvPr/>
            </p:nvGrpSpPr>
            <p:grpSpPr>
              <a:xfrm>
                <a:off x="124206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99" name="Rectangle 98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" name="Curved Connector 95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urved Connector 96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100"/>
              <p:cNvGrpSpPr/>
              <p:nvPr/>
            </p:nvGrpSpPr>
            <p:grpSpPr>
              <a:xfrm>
                <a:off x="182880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2" name="Curved Connector 101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urved Connector 102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104"/>
              <p:cNvGrpSpPr/>
              <p:nvPr/>
            </p:nvGrpSpPr>
            <p:grpSpPr>
              <a:xfrm>
                <a:off x="230886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6" name="Curved Connector 105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urved Connector 106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108"/>
              <p:cNvGrpSpPr/>
              <p:nvPr/>
            </p:nvGrpSpPr>
            <p:grpSpPr>
              <a:xfrm>
                <a:off x="284226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0" name="Curved Connector 109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urved Connector 110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112"/>
              <p:cNvGrpSpPr/>
              <p:nvPr/>
            </p:nvGrpSpPr>
            <p:grpSpPr>
              <a:xfrm>
                <a:off x="542925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Curved Connector 113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urved Connector 114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116"/>
              <p:cNvGrpSpPr/>
              <p:nvPr/>
            </p:nvGrpSpPr>
            <p:grpSpPr>
              <a:xfrm>
                <a:off x="601599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8" name="Curved Connector 117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Curved Connector 118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20"/>
              <p:cNvGrpSpPr/>
              <p:nvPr/>
            </p:nvGrpSpPr>
            <p:grpSpPr>
              <a:xfrm>
                <a:off x="649605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2" name="Curved Connector 121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Curved Connector 122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24"/>
              <p:cNvGrpSpPr/>
              <p:nvPr/>
            </p:nvGrpSpPr>
            <p:grpSpPr>
              <a:xfrm>
                <a:off x="702945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28" name="Rectangle 127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Curved Connector 125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urved Connector 126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1255" name="TextBox 80"/>
            <p:cNvSpPr txBox="1">
              <a:spLocks noChangeArrowheads="1"/>
            </p:cNvSpPr>
            <p:nvPr/>
          </p:nvSpPr>
          <p:spPr bwMode="auto">
            <a:xfrm>
              <a:off x="1155700" y="1268413"/>
              <a:ext cx="582544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App1</a:t>
              </a:r>
            </a:p>
          </p:txBody>
        </p:sp>
        <p:sp>
          <p:nvSpPr>
            <p:cNvPr id="181256" name="TextBox 89"/>
            <p:cNvSpPr txBox="1">
              <a:spLocks noChangeArrowheads="1"/>
            </p:cNvSpPr>
            <p:nvPr/>
          </p:nvSpPr>
          <p:spPr bwMode="auto">
            <a:xfrm>
              <a:off x="1766815" y="1263650"/>
              <a:ext cx="58254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App2</a:t>
              </a:r>
            </a:p>
          </p:txBody>
        </p:sp>
        <p:sp>
          <p:nvSpPr>
            <p:cNvPr id="181257" name="TextBox 92"/>
            <p:cNvSpPr txBox="1">
              <a:spLocks noChangeArrowheads="1"/>
            </p:cNvSpPr>
            <p:nvPr/>
          </p:nvSpPr>
          <p:spPr bwMode="auto">
            <a:xfrm>
              <a:off x="6930338" y="1282700"/>
              <a:ext cx="666671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 N</a:t>
              </a:r>
            </a:p>
          </p:txBody>
        </p:sp>
        <p:sp>
          <p:nvSpPr>
            <p:cNvPr id="181258" name="TextBox 93"/>
            <p:cNvSpPr txBox="1">
              <a:spLocks noChangeArrowheads="1"/>
            </p:cNvSpPr>
            <p:nvPr/>
          </p:nvSpPr>
          <p:spPr bwMode="auto">
            <a:xfrm>
              <a:off x="6247794" y="1295400"/>
              <a:ext cx="8460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 N-1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192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6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 220"/>
          <p:cNvSpPr>
            <a:spLocks noChangeArrowheads="1"/>
          </p:cNvSpPr>
          <p:nvPr/>
        </p:nvSpPr>
        <p:spPr bwMode="auto">
          <a:xfrm>
            <a:off x="7010400" y="3962400"/>
            <a:ext cx="1143000" cy="1676400"/>
          </a:xfrm>
          <a:prstGeom prst="rect">
            <a:avLst/>
          </a:prstGeom>
          <a:noFill/>
          <a:ln w="2540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417"/>
          <p:cNvGrpSpPr>
            <a:grpSpLocks/>
          </p:cNvGrpSpPr>
          <p:nvPr/>
        </p:nvGrpSpPr>
        <p:grpSpPr bwMode="auto">
          <a:xfrm>
            <a:off x="4724400" y="2466975"/>
            <a:ext cx="2052638" cy="3781425"/>
            <a:chOff x="4724400" y="2466788"/>
            <a:chExt cx="2052161" cy="3781612"/>
          </a:xfrm>
        </p:grpSpPr>
        <p:sp>
          <p:nvSpPr>
            <p:cNvPr id="183458" name="Rectangle 58"/>
            <p:cNvSpPr>
              <a:spLocks noChangeArrowheads="1"/>
            </p:cNvSpPr>
            <p:nvPr/>
          </p:nvSpPr>
          <p:spPr bwMode="auto">
            <a:xfrm>
              <a:off x="4819628" y="2812880"/>
              <a:ext cx="636440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East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59" name="Rectangle 93"/>
            <p:cNvSpPr>
              <a:spLocks noChangeArrowheads="1"/>
            </p:cNvSpPr>
            <p:nvPr/>
          </p:nvSpPr>
          <p:spPr bwMode="auto">
            <a:xfrm>
              <a:off x="4778362" y="3528879"/>
              <a:ext cx="666595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West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60" name="Rectangle 120"/>
            <p:cNvSpPr>
              <a:spLocks noChangeArrowheads="1"/>
            </p:cNvSpPr>
            <p:nvPr/>
          </p:nvSpPr>
          <p:spPr bwMode="auto">
            <a:xfrm>
              <a:off x="4745033" y="4251226"/>
              <a:ext cx="771346" cy="185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North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61" name="Rectangle 149"/>
            <p:cNvSpPr>
              <a:spLocks noChangeArrowheads="1"/>
            </p:cNvSpPr>
            <p:nvPr/>
          </p:nvSpPr>
          <p:spPr bwMode="auto">
            <a:xfrm>
              <a:off x="4724400" y="4975162"/>
              <a:ext cx="758649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South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62" name="Rectangle 176"/>
            <p:cNvSpPr>
              <a:spLocks noChangeArrowheads="1"/>
            </p:cNvSpPr>
            <p:nvPr/>
          </p:nvSpPr>
          <p:spPr bwMode="auto">
            <a:xfrm>
              <a:off x="4908507" y="5697511"/>
              <a:ext cx="539625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PE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63" name="Freeform 4"/>
            <p:cNvSpPr>
              <a:spLocks/>
            </p:cNvSpPr>
            <p:nvPr/>
          </p:nvSpPr>
          <p:spPr bwMode="auto">
            <a:xfrm>
              <a:off x="5817934" y="2743027"/>
              <a:ext cx="126970" cy="576291"/>
            </a:xfrm>
            <a:custGeom>
              <a:avLst/>
              <a:gdLst>
                <a:gd name="T0" fmla="*/ 0 w 127"/>
                <a:gd name="T1" fmla="*/ 87 h 522"/>
                <a:gd name="T2" fmla="*/ 0 w 127"/>
                <a:gd name="T3" fmla="*/ 435 h 522"/>
                <a:gd name="T4" fmla="*/ 127 w 127"/>
                <a:gd name="T5" fmla="*/ 522 h 522"/>
                <a:gd name="T6" fmla="*/ 127 w 127"/>
                <a:gd name="T7" fmla="*/ 0 h 522"/>
                <a:gd name="T8" fmla="*/ 0 w 127"/>
                <a:gd name="T9" fmla="*/ 87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7" h="522">
                  <a:moveTo>
                    <a:pt x="0" y="87"/>
                  </a:moveTo>
                  <a:lnTo>
                    <a:pt x="0" y="435"/>
                  </a:lnTo>
                  <a:lnTo>
                    <a:pt x="127" y="522"/>
                  </a:lnTo>
                  <a:lnTo>
                    <a:pt x="127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4" name="Freeform 5"/>
            <p:cNvSpPr>
              <a:spLocks/>
            </p:cNvSpPr>
            <p:nvPr/>
          </p:nvSpPr>
          <p:spPr bwMode="auto">
            <a:xfrm>
              <a:off x="5817934" y="2743027"/>
              <a:ext cx="126970" cy="576291"/>
            </a:xfrm>
            <a:custGeom>
              <a:avLst/>
              <a:gdLst>
                <a:gd name="T0" fmla="*/ 0 w 127"/>
                <a:gd name="T1" fmla="*/ 87 h 522"/>
                <a:gd name="T2" fmla="*/ 0 w 127"/>
                <a:gd name="T3" fmla="*/ 435 h 522"/>
                <a:gd name="T4" fmla="*/ 127 w 127"/>
                <a:gd name="T5" fmla="*/ 522 h 522"/>
                <a:gd name="T6" fmla="*/ 127 w 127"/>
                <a:gd name="T7" fmla="*/ 0 h 522"/>
                <a:gd name="T8" fmla="*/ 0 w 127"/>
                <a:gd name="T9" fmla="*/ 87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7" h="522">
                  <a:moveTo>
                    <a:pt x="0" y="87"/>
                  </a:moveTo>
                  <a:lnTo>
                    <a:pt x="0" y="435"/>
                  </a:lnTo>
                  <a:lnTo>
                    <a:pt x="127" y="522"/>
                  </a:lnTo>
                  <a:lnTo>
                    <a:pt x="127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5" name="Freeform 6"/>
            <p:cNvSpPr>
              <a:spLocks/>
            </p:cNvSpPr>
            <p:nvPr/>
          </p:nvSpPr>
          <p:spPr bwMode="auto">
            <a:xfrm>
              <a:off x="6589280" y="2743027"/>
              <a:ext cx="130145" cy="576291"/>
            </a:xfrm>
            <a:custGeom>
              <a:avLst/>
              <a:gdLst>
                <a:gd name="T0" fmla="*/ 129 w 129"/>
                <a:gd name="T1" fmla="*/ 87 h 522"/>
                <a:gd name="T2" fmla="*/ 129 w 129"/>
                <a:gd name="T3" fmla="*/ 435 h 522"/>
                <a:gd name="T4" fmla="*/ 0 w 129"/>
                <a:gd name="T5" fmla="*/ 522 h 522"/>
                <a:gd name="T6" fmla="*/ 0 w 129"/>
                <a:gd name="T7" fmla="*/ 0 h 522"/>
                <a:gd name="T8" fmla="*/ 129 w 129"/>
                <a:gd name="T9" fmla="*/ 87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522">
                  <a:moveTo>
                    <a:pt x="129" y="87"/>
                  </a:moveTo>
                  <a:lnTo>
                    <a:pt x="129" y="435"/>
                  </a:lnTo>
                  <a:lnTo>
                    <a:pt x="0" y="522"/>
                  </a:lnTo>
                  <a:lnTo>
                    <a:pt x="0" y="0"/>
                  </a:lnTo>
                  <a:lnTo>
                    <a:pt x="129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6" name="Freeform 7"/>
            <p:cNvSpPr>
              <a:spLocks/>
            </p:cNvSpPr>
            <p:nvPr/>
          </p:nvSpPr>
          <p:spPr bwMode="auto">
            <a:xfrm>
              <a:off x="6589280" y="2743027"/>
              <a:ext cx="130145" cy="576291"/>
            </a:xfrm>
            <a:custGeom>
              <a:avLst/>
              <a:gdLst>
                <a:gd name="T0" fmla="*/ 129 w 129"/>
                <a:gd name="T1" fmla="*/ 87 h 522"/>
                <a:gd name="T2" fmla="*/ 129 w 129"/>
                <a:gd name="T3" fmla="*/ 435 h 522"/>
                <a:gd name="T4" fmla="*/ 0 w 129"/>
                <a:gd name="T5" fmla="*/ 522 h 522"/>
                <a:gd name="T6" fmla="*/ 0 w 129"/>
                <a:gd name="T7" fmla="*/ 0 h 522"/>
                <a:gd name="T8" fmla="*/ 129 w 129"/>
                <a:gd name="T9" fmla="*/ 87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522">
                  <a:moveTo>
                    <a:pt x="129" y="87"/>
                  </a:moveTo>
                  <a:lnTo>
                    <a:pt x="129" y="435"/>
                  </a:lnTo>
                  <a:lnTo>
                    <a:pt x="0" y="522"/>
                  </a:lnTo>
                  <a:lnTo>
                    <a:pt x="0" y="0"/>
                  </a:lnTo>
                  <a:lnTo>
                    <a:pt x="129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7" name="Rectangle 8"/>
            <p:cNvSpPr>
              <a:spLocks noChangeArrowheads="1"/>
            </p:cNvSpPr>
            <p:nvPr/>
          </p:nvSpPr>
          <p:spPr bwMode="auto">
            <a:xfrm>
              <a:off x="6022673" y="2743027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8" name="Rectangle 9"/>
            <p:cNvSpPr>
              <a:spLocks noChangeArrowheads="1"/>
            </p:cNvSpPr>
            <p:nvPr/>
          </p:nvSpPr>
          <p:spPr bwMode="auto">
            <a:xfrm>
              <a:off x="6022673" y="2743027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9" name="Rectangle 10"/>
            <p:cNvSpPr>
              <a:spLocks noChangeArrowheads="1"/>
            </p:cNvSpPr>
            <p:nvPr/>
          </p:nvSpPr>
          <p:spPr bwMode="auto">
            <a:xfrm>
              <a:off x="6108378" y="2746202"/>
              <a:ext cx="269812" cy="169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VC 0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70" name="Freeform 12"/>
            <p:cNvSpPr>
              <a:spLocks noEditPoints="1"/>
            </p:cNvSpPr>
            <p:nvPr/>
          </p:nvSpPr>
          <p:spPr bwMode="auto">
            <a:xfrm>
              <a:off x="5476700" y="2466788"/>
              <a:ext cx="1299861" cy="901745"/>
            </a:xfrm>
            <a:custGeom>
              <a:avLst/>
              <a:gdLst>
                <a:gd name="T0" fmla="*/ 26 w 3049"/>
                <a:gd name="T1" fmla="*/ 192 h 1937"/>
                <a:gd name="T2" fmla="*/ 26 w 3049"/>
                <a:gd name="T3" fmla="*/ 372 h 1937"/>
                <a:gd name="T4" fmla="*/ 13 w 3049"/>
                <a:gd name="T5" fmla="*/ 538 h 1937"/>
                <a:gd name="T6" fmla="*/ 0 w 3049"/>
                <a:gd name="T7" fmla="*/ 679 h 1937"/>
                <a:gd name="T8" fmla="*/ 0 w 3049"/>
                <a:gd name="T9" fmla="*/ 807 h 1937"/>
                <a:gd name="T10" fmla="*/ 13 w 3049"/>
                <a:gd name="T11" fmla="*/ 948 h 1937"/>
                <a:gd name="T12" fmla="*/ 26 w 3049"/>
                <a:gd name="T13" fmla="*/ 1114 h 1937"/>
                <a:gd name="T14" fmla="*/ 26 w 3049"/>
                <a:gd name="T15" fmla="*/ 1344 h 1937"/>
                <a:gd name="T16" fmla="*/ 26 w 3049"/>
                <a:gd name="T17" fmla="*/ 1524 h 1937"/>
                <a:gd name="T18" fmla="*/ 13 w 3049"/>
                <a:gd name="T19" fmla="*/ 1690 h 1937"/>
                <a:gd name="T20" fmla="*/ 0 w 3049"/>
                <a:gd name="T21" fmla="*/ 1831 h 1937"/>
                <a:gd name="T22" fmla="*/ 48 w 3049"/>
                <a:gd name="T23" fmla="*/ 1937 h 1937"/>
                <a:gd name="T24" fmla="*/ 188 w 3049"/>
                <a:gd name="T25" fmla="*/ 1924 h 1937"/>
                <a:gd name="T26" fmla="*/ 355 w 3049"/>
                <a:gd name="T27" fmla="*/ 1911 h 1937"/>
                <a:gd name="T28" fmla="*/ 585 w 3049"/>
                <a:gd name="T29" fmla="*/ 1911 h 1937"/>
                <a:gd name="T30" fmla="*/ 764 w 3049"/>
                <a:gd name="T31" fmla="*/ 1911 h 1937"/>
                <a:gd name="T32" fmla="*/ 931 w 3049"/>
                <a:gd name="T33" fmla="*/ 1924 h 1937"/>
                <a:gd name="T34" fmla="*/ 1072 w 3049"/>
                <a:gd name="T35" fmla="*/ 1937 h 1937"/>
                <a:gd name="T36" fmla="*/ 1200 w 3049"/>
                <a:gd name="T37" fmla="*/ 1937 h 1937"/>
                <a:gd name="T38" fmla="*/ 1340 w 3049"/>
                <a:gd name="T39" fmla="*/ 1924 h 1937"/>
                <a:gd name="T40" fmla="*/ 1507 w 3049"/>
                <a:gd name="T41" fmla="*/ 1911 h 1937"/>
                <a:gd name="T42" fmla="*/ 1737 w 3049"/>
                <a:gd name="T43" fmla="*/ 1911 h 1937"/>
                <a:gd name="T44" fmla="*/ 1916 w 3049"/>
                <a:gd name="T45" fmla="*/ 1911 h 1937"/>
                <a:gd name="T46" fmla="*/ 2083 w 3049"/>
                <a:gd name="T47" fmla="*/ 1924 h 1937"/>
                <a:gd name="T48" fmla="*/ 2224 w 3049"/>
                <a:gd name="T49" fmla="*/ 1937 h 1937"/>
                <a:gd name="T50" fmla="*/ 2352 w 3049"/>
                <a:gd name="T51" fmla="*/ 1937 h 1937"/>
                <a:gd name="T52" fmla="*/ 2492 w 3049"/>
                <a:gd name="T53" fmla="*/ 1924 h 1937"/>
                <a:gd name="T54" fmla="*/ 2659 w 3049"/>
                <a:gd name="T55" fmla="*/ 1911 h 1937"/>
                <a:gd name="T56" fmla="*/ 2889 w 3049"/>
                <a:gd name="T57" fmla="*/ 1911 h 1937"/>
                <a:gd name="T58" fmla="*/ 3024 w 3049"/>
                <a:gd name="T59" fmla="*/ 1892 h 1937"/>
                <a:gd name="T60" fmla="*/ 3037 w 3049"/>
                <a:gd name="T61" fmla="*/ 1726 h 1937"/>
                <a:gd name="T62" fmla="*/ 3049 w 3049"/>
                <a:gd name="T63" fmla="*/ 1585 h 1937"/>
                <a:gd name="T64" fmla="*/ 3049 w 3049"/>
                <a:gd name="T65" fmla="*/ 1457 h 1937"/>
                <a:gd name="T66" fmla="*/ 3037 w 3049"/>
                <a:gd name="T67" fmla="*/ 1316 h 1937"/>
                <a:gd name="T68" fmla="*/ 3024 w 3049"/>
                <a:gd name="T69" fmla="*/ 1150 h 1937"/>
                <a:gd name="T70" fmla="*/ 3024 w 3049"/>
                <a:gd name="T71" fmla="*/ 920 h 1937"/>
                <a:gd name="T72" fmla="*/ 3024 w 3049"/>
                <a:gd name="T73" fmla="*/ 740 h 1937"/>
                <a:gd name="T74" fmla="*/ 3037 w 3049"/>
                <a:gd name="T75" fmla="*/ 574 h 1937"/>
                <a:gd name="T76" fmla="*/ 3049 w 3049"/>
                <a:gd name="T77" fmla="*/ 433 h 1937"/>
                <a:gd name="T78" fmla="*/ 3049 w 3049"/>
                <a:gd name="T79" fmla="*/ 305 h 1937"/>
                <a:gd name="T80" fmla="*/ 3037 w 3049"/>
                <a:gd name="T81" fmla="*/ 164 h 1937"/>
                <a:gd name="T82" fmla="*/ 3021 w 3049"/>
                <a:gd name="T83" fmla="*/ 26 h 1937"/>
                <a:gd name="T84" fmla="*/ 2791 w 3049"/>
                <a:gd name="T85" fmla="*/ 26 h 1937"/>
                <a:gd name="T86" fmla="*/ 2612 w 3049"/>
                <a:gd name="T87" fmla="*/ 26 h 1937"/>
                <a:gd name="T88" fmla="*/ 2445 w 3049"/>
                <a:gd name="T89" fmla="*/ 13 h 1937"/>
                <a:gd name="T90" fmla="*/ 2304 w 3049"/>
                <a:gd name="T91" fmla="*/ 0 h 1937"/>
                <a:gd name="T92" fmla="*/ 2176 w 3049"/>
                <a:gd name="T93" fmla="*/ 0 h 1937"/>
                <a:gd name="T94" fmla="*/ 2036 w 3049"/>
                <a:gd name="T95" fmla="*/ 13 h 1937"/>
                <a:gd name="T96" fmla="*/ 1869 w 3049"/>
                <a:gd name="T97" fmla="*/ 26 h 1937"/>
                <a:gd name="T98" fmla="*/ 1639 w 3049"/>
                <a:gd name="T99" fmla="*/ 26 h 1937"/>
                <a:gd name="T100" fmla="*/ 1460 w 3049"/>
                <a:gd name="T101" fmla="*/ 26 h 1937"/>
                <a:gd name="T102" fmla="*/ 1293 w 3049"/>
                <a:gd name="T103" fmla="*/ 13 h 1937"/>
                <a:gd name="T104" fmla="*/ 1152 w 3049"/>
                <a:gd name="T105" fmla="*/ 0 h 1937"/>
                <a:gd name="T106" fmla="*/ 1024 w 3049"/>
                <a:gd name="T107" fmla="*/ 0 h 1937"/>
                <a:gd name="T108" fmla="*/ 884 w 3049"/>
                <a:gd name="T109" fmla="*/ 13 h 1937"/>
                <a:gd name="T110" fmla="*/ 717 w 3049"/>
                <a:gd name="T111" fmla="*/ 26 h 1937"/>
                <a:gd name="T112" fmla="*/ 487 w 3049"/>
                <a:gd name="T113" fmla="*/ 26 h 1937"/>
                <a:gd name="T114" fmla="*/ 308 w 3049"/>
                <a:gd name="T115" fmla="*/ 26 h 1937"/>
                <a:gd name="T116" fmla="*/ 141 w 3049"/>
                <a:gd name="T117" fmla="*/ 13 h 1937"/>
                <a:gd name="T118" fmla="*/ 13 w 3049"/>
                <a:gd name="T119" fmla="*/ 0 h 19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049" h="1937">
                  <a:moveTo>
                    <a:pt x="26" y="39"/>
                  </a:moveTo>
                  <a:lnTo>
                    <a:pt x="26" y="64"/>
                  </a:lnTo>
                  <a:cubicBezTo>
                    <a:pt x="26" y="72"/>
                    <a:pt x="20" y="77"/>
                    <a:pt x="13" y="77"/>
                  </a:cubicBezTo>
                  <a:cubicBezTo>
                    <a:pt x="6" y="77"/>
                    <a:pt x="0" y="72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6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6"/>
                  </a:lnTo>
                  <a:cubicBezTo>
                    <a:pt x="0" y="109"/>
                    <a:pt x="6" y="103"/>
                    <a:pt x="13" y="103"/>
                  </a:cubicBezTo>
                  <a:cubicBezTo>
                    <a:pt x="20" y="103"/>
                    <a:pt x="26" y="109"/>
                    <a:pt x="26" y="116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80"/>
                    <a:pt x="13" y="180"/>
                  </a:cubicBezTo>
                  <a:cubicBezTo>
                    <a:pt x="20" y="180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8"/>
                    <a:pt x="13" y="308"/>
                  </a:cubicBezTo>
                  <a:cubicBezTo>
                    <a:pt x="6" y="308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2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2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6"/>
                    <a:pt x="20" y="461"/>
                    <a:pt x="13" y="461"/>
                  </a:cubicBezTo>
                  <a:cubicBezTo>
                    <a:pt x="6" y="461"/>
                    <a:pt x="0" y="456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500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500"/>
                  </a:lnTo>
                  <a:cubicBezTo>
                    <a:pt x="0" y="493"/>
                    <a:pt x="6" y="487"/>
                    <a:pt x="13" y="487"/>
                  </a:cubicBezTo>
                  <a:cubicBezTo>
                    <a:pt x="20" y="487"/>
                    <a:pt x="26" y="493"/>
                    <a:pt x="26" y="500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4"/>
                    <a:pt x="13" y="564"/>
                  </a:cubicBezTo>
                  <a:cubicBezTo>
                    <a:pt x="20" y="564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2"/>
                    <a:pt x="13" y="692"/>
                  </a:cubicBezTo>
                  <a:cubicBezTo>
                    <a:pt x="6" y="692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6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6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40"/>
                    <a:pt x="20" y="845"/>
                    <a:pt x="13" y="845"/>
                  </a:cubicBezTo>
                  <a:cubicBezTo>
                    <a:pt x="6" y="845"/>
                    <a:pt x="0" y="840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4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4"/>
                  </a:lnTo>
                  <a:cubicBezTo>
                    <a:pt x="0" y="877"/>
                    <a:pt x="6" y="871"/>
                    <a:pt x="13" y="871"/>
                  </a:cubicBezTo>
                  <a:cubicBezTo>
                    <a:pt x="20" y="871"/>
                    <a:pt x="26" y="877"/>
                    <a:pt x="26" y="884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8"/>
                    <a:pt x="13" y="948"/>
                  </a:cubicBezTo>
                  <a:cubicBezTo>
                    <a:pt x="20" y="948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6"/>
                    <a:pt x="13" y="1076"/>
                  </a:cubicBezTo>
                  <a:cubicBezTo>
                    <a:pt x="6" y="1076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40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40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4"/>
                    <a:pt x="20" y="1229"/>
                    <a:pt x="13" y="1229"/>
                  </a:cubicBezTo>
                  <a:cubicBezTo>
                    <a:pt x="6" y="1229"/>
                    <a:pt x="0" y="1224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8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8"/>
                  </a:lnTo>
                  <a:cubicBezTo>
                    <a:pt x="0" y="1261"/>
                    <a:pt x="6" y="1255"/>
                    <a:pt x="13" y="1255"/>
                  </a:cubicBezTo>
                  <a:cubicBezTo>
                    <a:pt x="20" y="1255"/>
                    <a:pt x="26" y="1261"/>
                    <a:pt x="26" y="1268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2"/>
                    <a:pt x="13" y="1332"/>
                  </a:cubicBezTo>
                  <a:cubicBezTo>
                    <a:pt x="20" y="1332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60"/>
                    <a:pt x="13" y="1460"/>
                  </a:cubicBezTo>
                  <a:cubicBezTo>
                    <a:pt x="6" y="1460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26" y="1498"/>
                  </a:moveTo>
                  <a:lnTo>
                    <a:pt x="26" y="1524"/>
                  </a:lnTo>
                  <a:cubicBezTo>
                    <a:pt x="26" y="1531"/>
                    <a:pt x="20" y="1536"/>
                    <a:pt x="13" y="1536"/>
                  </a:cubicBezTo>
                  <a:cubicBezTo>
                    <a:pt x="6" y="1536"/>
                    <a:pt x="0" y="1531"/>
                    <a:pt x="0" y="1524"/>
                  </a:cubicBezTo>
                  <a:lnTo>
                    <a:pt x="0" y="1498"/>
                  </a:lnTo>
                  <a:cubicBezTo>
                    <a:pt x="0" y="1491"/>
                    <a:pt x="6" y="1485"/>
                    <a:pt x="13" y="1485"/>
                  </a:cubicBezTo>
                  <a:cubicBezTo>
                    <a:pt x="20" y="1485"/>
                    <a:pt x="26" y="1491"/>
                    <a:pt x="26" y="1498"/>
                  </a:cubicBezTo>
                  <a:close/>
                  <a:moveTo>
                    <a:pt x="26" y="1575"/>
                  </a:moveTo>
                  <a:lnTo>
                    <a:pt x="26" y="1600"/>
                  </a:lnTo>
                  <a:cubicBezTo>
                    <a:pt x="26" y="1608"/>
                    <a:pt x="20" y="1613"/>
                    <a:pt x="13" y="1613"/>
                  </a:cubicBezTo>
                  <a:cubicBezTo>
                    <a:pt x="6" y="1613"/>
                    <a:pt x="0" y="1608"/>
                    <a:pt x="0" y="1600"/>
                  </a:cubicBezTo>
                  <a:lnTo>
                    <a:pt x="0" y="1575"/>
                  </a:lnTo>
                  <a:cubicBezTo>
                    <a:pt x="0" y="1568"/>
                    <a:pt x="6" y="1562"/>
                    <a:pt x="13" y="1562"/>
                  </a:cubicBezTo>
                  <a:cubicBezTo>
                    <a:pt x="20" y="1562"/>
                    <a:pt x="26" y="1568"/>
                    <a:pt x="26" y="1575"/>
                  </a:cubicBezTo>
                  <a:close/>
                  <a:moveTo>
                    <a:pt x="26" y="1652"/>
                  </a:moveTo>
                  <a:lnTo>
                    <a:pt x="26" y="1677"/>
                  </a:lnTo>
                  <a:cubicBezTo>
                    <a:pt x="26" y="1684"/>
                    <a:pt x="20" y="1690"/>
                    <a:pt x="13" y="1690"/>
                  </a:cubicBezTo>
                  <a:cubicBezTo>
                    <a:pt x="6" y="1690"/>
                    <a:pt x="0" y="1684"/>
                    <a:pt x="0" y="1677"/>
                  </a:cubicBezTo>
                  <a:lnTo>
                    <a:pt x="0" y="1652"/>
                  </a:lnTo>
                  <a:cubicBezTo>
                    <a:pt x="0" y="1645"/>
                    <a:pt x="6" y="1639"/>
                    <a:pt x="13" y="1639"/>
                  </a:cubicBezTo>
                  <a:cubicBezTo>
                    <a:pt x="20" y="1639"/>
                    <a:pt x="26" y="1645"/>
                    <a:pt x="26" y="1652"/>
                  </a:cubicBezTo>
                  <a:close/>
                  <a:moveTo>
                    <a:pt x="26" y="1728"/>
                  </a:moveTo>
                  <a:lnTo>
                    <a:pt x="26" y="1754"/>
                  </a:lnTo>
                  <a:cubicBezTo>
                    <a:pt x="26" y="1761"/>
                    <a:pt x="20" y="1767"/>
                    <a:pt x="13" y="1767"/>
                  </a:cubicBezTo>
                  <a:cubicBezTo>
                    <a:pt x="6" y="1767"/>
                    <a:pt x="0" y="1761"/>
                    <a:pt x="0" y="1754"/>
                  </a:cubicBezTo>
                  <a:lnTo>
                    <a:pt x="0" y="1728"/>
                  </a:lnTo>
                  <a:cubicBezTo>
                    <a:pt x="0" y="1721"/>
                    <a:pt x="6" y="1716"/>
                    <a:pt x="13" y="1716"/>
                  </a:cubicBezTo>
                  <a:cubicBezTo>
                    <a:pt x="20" y="1716"/>
                    <a:pt x="26" y="1721"/>
                    <a:pt x="26" y="1728"/>
                  </a:cubicBezTo>
                  <a:close/>
                  <a:moveTo>
                    <a:pt x="26" y="1805"/>
                  </a:moveTo>
                  <a:lnTo>
                    <a:pt x="26" y="1831"/>
                  </a:lnTo>
                  <a:cubicBezTo>
                    <a:pt x="26" y="1838"/>
                    <a:pt x="20" y="1844"/>
                    <a:pt x="13" y="1844"/>
                  </a:cubicBezTo>
                  <a:cubicBezTo>
                    <a:pt x="6" y="1844"/>
                    <a:pt x="0" y="1838"/>
                    <a:pt x="0" y="1831"/>
                  </a:cubicBezTo>
                  <a:lnTo>
                    <a:pt x="0" y="1805"/>
                  </a:lnTo>
                  <a:cubicBezTo>
                    <a:pt x="0" y="1798"/>
                    <a:pt x="6" y="1792"/>
                    <a:pt x="13" y="1792"/>
                  </a:cubicBezTo>
                  <a:cubicBezTo>
                    <a:pt x="20" y="1792"/>
                    <a:pt x="26" y="1798"/>
                    <a:pt x="26" y="1805"/>
                  </a:cubicBezTo>
                  <a:close/>
                  <a:moveTo>
                    <a:pt x="26" y="1882"/>
                  </a:moveTo>
                  <a:lnTo>
                    <a:pt x="26" y="1908"/>
                  </a:lnTo>
                  <a:cubicBezTo>
                    <a:pt x="26" y="1915"/>
                    <a:pt x="20" y="1920"/>
                    <a:pt x="13" y="1920"/>
                  </a:cubicBezTo>
                  <a:cubicBezTo>
                    <a:pt x="6" y="1920"/>
                    <a:pt x="0" y="1915"/>
                    <a:pt x="0" y="1908"/>
                  </a:cubicBezTo>
                  <a:lnTo>
                    <a:pt x="0" y="1882"/>
                  </a:lnTo>
                  <a:cubicBezTo>
                    <a:pt x="0" y="1875"/>
                    <a:pt x="6" y="1869"/>
                    <a:pt x="13" y="1869"/>
                  </a:cubicBezTo>
                  <a:cubicBezTo>
                    <a:pt x="20" y="1869"/>
                    <a:pt x="26" y="1875"/>
                    <a:pt x="26" y="1882"/>
                  </a:cubicBezTo>
                  <a:close/>
                  <a:moveTo>
                    <a:pt x="48" y="1911"/>
                  </a:moveTo>
                  <a:lnTo>
                    <a:pt x="73" y="1911"/>
                  </a:lnTo>
                  <a:cubicBezTo>
                    <a:pt x="80" y="1911"/>
                    <a:pt x="86" y="1917"/>
                    <a:pt x="86" y="1924"/>
                  </a:cubicBezTo>
                  <a:cubicBezTo>
                    <a:pt x="86" y="1931"/>
                    <a:pt x="80" y="1937"/>
                    <a:pt x="73" y="1937"/>
                  </a:cubicBezTo>
                  <a:lnTo>
                    <a:pt x="48" y="1937"/>
                  </a:lnTo>
                  <a:cubicBezTo>
                    <a:pt x="41" y="1937"/>
                    <a:pt x="35" y="1931"/>
                    <a:pt x="35" y="1924"/>
                  </a:cubicBezTo>
                  <a:cubicBezTo>
                    <a:pt x="35" y="1917"/>
                    <a:pt x="41" y="1911"/>
                    <a:pt x="48" y="1911"/>
                  </a:cubicBezTo>
                  <a:close/>
                  <a:moveTo>
                    <a:pt x="124" y="1911"/>
                  </a:moveTo>
                  <a:lnTo>
                    <a:pt x="150" y="1911"/>
                  </a:lnTo>
                  <a:cubicBezTo>
                    <a:pt x="157" y="1911"/>
                    <a:pt x="163" y="1917"/>
                    <a:pt x="163" y="1924"/>
                  </a:cubicBezTo>
                  <a:cubicBezTo>
                    <a:pt x="163" y="1931"/>
                    <a:pt x="157" y="1937"/>
                    <a:pt x="150" y="1937"/>
                  </a:cubicBezTo>
                  <a:lnTo>
                    <a:pt x="124" y="1937"/>
                  </a:lnTo>
                  <a:cubicBezTo>
                    <a:pt x="117" y="1937"/>
                    <a:pt x="112" y="1931"/>
                    <a:pt x="112" y="1924"/>
                  </a:cubicBezTo>
                  <a:cubicBezTo>
                    <a:pt x="112" y="1917"/>
                    <a:pt x="117" y="1911"/>
                    <a:pt x="124" y="1911"/>
                  </a:cubicBezTo>
                  <a:close/>
                  <a:moveTo>
                    <a:pt x="201" y="1911"/>
                  </a:moveTo>
                  <a:lnTo>
                    <a:pt x="227" y="1911"/>
                  </a:lnTo>
                  <a:cubicBezTo>
                    <a:pt x="234" y="1911"/>
                    <a:pt x="240" y="1917"/>
                    <a:pt x="240" y="1924"/>
                  </a:cubicBezTo>
                  <a:cubicBezTo>
                    <a:pt x="240" y="1931"/>
                    <a:pt x="234" y="1937"/>
                    <a:pt x="227" y="1937"/>
                  </a:cubicBezTo>
                  <a:lnTo>
                    <a:pt x="201" y="1937"/>
                  </a:lnTo>
                  <a:cubicBezTo>
                    <a:pt x="194" y="1937"/>
                    <a:pt x="188" y="1931"/>
                    <a:pt x="188" y="1924"/>
                  </a:cubicBezTo>
                  <a:cubicBezTo>
                    <a:pt x="188" y="1917"/>
                    <a:pt x="194" y="1911"/>
                    <a:pt x="201" y="1911"/>
                  </a:cubicBezTo>
                  <a:close/>
                  <a:moveTo>
                    <a:pt x="278" y="1911"/>
                  </a:moveTo>
                  <a:lnTo>
                    <a:pt x="304" y="1911"/>
                  </a:lnTo>
                  <a:cubicBezTo>
                    <a:pt x="311" y="1911"/>
                    <a:pt x="316" y="1917"/>
                    <a:pt x="316" y="1924"/>
                  </a:cubicBezTo>
                  <a:cubicBezTo>
                    <a:pt x="316" y="1931"/>
                    <a:pt x="311" y="1937"/>
                    <a:pt x="304" y="1937"/>
                  </a:cubicBezTo>
                  <a:lnTo>
                    <a:pt x="278" y="1937"/>
                  </a:lnTo>
                  <a:cubicBezTo>
                    <a:pt x="271" y="1937"/>
                    <a:pt x="265" y="1931"/>
                    <a:pt x="265" y="1924"/>
                  </a:cubicBezTo>
                  <a:cubicBezTo>
                    <a:pt x="265" y="1917"/>
                    <a:pt x="271" y="1911"/>
                    <a:pt x="278" y="1911"/>
                  </a:cubicBezTo>
                  <a:close/>
                  <a:moveTo>
                    <a:pt x="355" y="1911"/>
                  </a:moveTo>
                  <a:lnTo>
                    <a:pt x="380" y="1911"/>
                  </a:lnTo>
                  <a:cubicBezTo>
                    <a:pt x="388" y="1911"/>
                    <a:pt x="393" y="1917"/>
                    <a:pt x="393" y="1924"/>
                  </a:cubicBezTo>
                  <a:cubicBezTo>
                    <a:pt x="393" y="1931"/>
                    <a:pt x="388" y="1937"/>
                    <a:pt x="380" y="1937"/>
                  </a:cubicBezTo>
                  <a:lnTo>
                    <a:pt x="355" y="1937"/>
                  </a:lnTo>
                  <a:cubicBezTo>
                    <a:pt x="348" y="1937"/>
                    <a:pt x="342" y="1931"/>
                    <a:pt x="342" y="1924"/>
                  </a:cubicBezTo>
                  <a:cubicBezTo>
                    <a:pt x="342" y="1917"/>
                    <a:pt x="348" y="1911"/>
                    <a:pt x="355" y="1911"/>
                  </a:cubicBezTo>
                  <a:close/>
                  <a:moveTo>
                    <a:pt x="432" y="1911"/>
                  </a:moveTo>
                  <a:lnTo>
                    <a:pt x="457" y="1911"/>
                  </a:lnTo>
                  <a:cubicBezTo>
                    <a:pt x="464" y="1911"/>
                    <a:pt x="470" y="1917"/>
                    <a:pt x="470" y="1924"/>
                  </a:cubicBezTo>
                  <a:cubicBezTo>
                    <a:pt x="470" y="1931"/>
                    <a:pt x="464" y="1937"/>
                    <a:pt x="457" y="1937"/>
                  </a:cubicBezTo>
                  <a:lnTo>
                    <a:pt x="432" y="1937"/>
                  </a:lnTo>
                  <a:cubicBezTo>
                    <a:pt x="425" y="1937"/>
                    <a:pt x="419" y="1931"/>
                    <a:pt x="419" y="1924"/>
                  </a:cubicBezTo>
                  <a:cubicBezTo>
                    <a:pt x="419" y="1917"/>
                    <a:pt x="425" y="1911"/>
                    <a:pt x="432" y="1911"/>
                  </a:cubicBezTo>
                  <a:close/>
                  <a:moveTo>
                    <a:pt x="508" y="1911"/>
                  </a:moveTo>
                  <a:lnTo>
                    <a:pt x="534" y="1911"/>
                  </a:lnTo>
                  <a:cubicBezTo>
                    <a:pt x="541" y="1911"/>
                    <a:pt x="547" y="1917"/>
                    <a:pt x="547" y="1924"/>
                  </a:cubicBezTo>
                  <a:cubicBezTo>
                    <a:pt x="547" y="1931"/>
                    <a:pt x="541" y="1937"/>
                    <a:pt x="534" y="1937"/>
                  </a:cubicBezTo>
                  <a:lnTo>
                    <a:pt x="508" y="1937"/>
                  </a:lnTo>
                  <a:cubicBezTo>
                    <a:pt x="501" y="1937"/>
                    <a:pt x="496" y="1931"/>
                    <a:pt x="496" y="1924"/>
                  </a:cubicBezTo>
                  <a:cubicBezTo>
                    <a:pt x="496" y="1917"/>
                    <a:pt x="501" y="1911"/>
                    <a:pt x="508" y="1911"/>
                  </a:cubicBezTo>
                  <a:close/>
                  <a:moveTo>
                    <a:pt x="585" y="1911"/>
                  </a:moveTo>
                  <a:lnTo>
                    <a:pt x="611" y="1911"/>
                  </a:lnTo>
                  <a:cubicBezTo>
                    <a:pt x="618" y="1911"/>
                    <a:pt x="624" y="1917"/>
                    <a:pt x="624" y="1924"/>
                  </a:cubicBezTo>
                  <a:cubicBezTo>
                    <a:pt x="624" y="1931"/>
                    <a:pt x="618" y="1937"/>
                    <a:pt x="611" y="1937"/>
                  </a:cubicBezTo>
                  <a:lnTo>
                    <a:pt x="585" y="1937"/>
                  </a:lnTo>
                  <a:cubicBezTo>
                    <a:pt x="578" y="1937"/>
                    <a:pt x="572" y="1931"/>
                    <a:pt x="572" y="1924"/>
                  </a:cubicBezTo>
                  <a:cubicBezTo>
                    <a:pt x="572" y="1917"/>
                    <a:pt x="578" y="1911"/>
                    <a:pt x="585" y="1911"/>
                  </a:cubicBezTo>
                  <a:close/>
                  <a:moveTo>
                    <a:pt x="662" y="1911"/>
                  </a:moveTo>
                  <a:lnTo>
                    <a:pt x="688" y="1911"/>
                  </a:lnTo>
                  <a:cubicBezTo>
                    <a:pt x="695" y="1911"/>
                    <a:pt x="700" y="1917"/>
                    <a:pt x="700" y="1924"/>
                  </a:cubicBezTo>
                  <a:cubicBezTo>
                    <a:pt x="700" y="1931"/>
                    <a:pt x="695" y="1937"/>
                    <a:pt x="688" y="1937"/>
                  </a:cubicBezTo>
                  <a:lnTo>
                    <a:pt x="662" y="1937"/>
                  </a:lnTo>
                  <a:cubicBezTo>
                    <a:pt x="655" y="1937"/>
                    <a:pt x="649" y="1931"/>
                    <a:pt x="649" y="1924"/>
                  </a:cubicBezTo>
                  <a:cubicBezTo>
                    <a:pt x="649" y="1917"/>
                    <a:pt x="655" y="1911"/>
                    <a:pt x="662" y="1911"/>
                  </a:cubicBezTo>
                  <a:close/>
                  <a:moveTo>
                    <a:pt x="739" y="1911"/>
                  </a:moveTo>
                  <a:lnTo>
                    <a:pt x="764" y="1911"/>
                  </a:lnTo>
                  <a:cubicBezTo>
                    <a:pt x="772" y="1911"/>
                    <a:pt x="777" y="1917"/>
                    <a:pt x="777" y="1924"/>
                  </a:cubicBezTo>
                  <a:cubicBezTo>
                    <a:pt x="777" y="1931"/>
                    <a:pt x="772" y="1937"/>
                    <a:pt x="764" y="1937"/>
                  </a:cubicBezTo>
                  <a:lnTo>
                    <a:pt x="739" y="1937"/>
                  </a:lnTo>
                  <a:cubicBezTo>
                    <a:pt x="732" y="1937"/>
                    <a:pt x="726" y="1931"/>
                    <a:pt x="726" y="1924"/>
                  </a:cubicBezTo>
                  <a:cubicBezTo>
                    <a:pt x="726" y="1917"/>
                    <a:pt x="732" y="1911"/>
                    <a:pt x="739" y="1911"/>
                  </a:cubicBezTo>
                  <a:close/>
                  <a:moveTo>
                    <a:pt x="816" y="1911"/>
                  </a:moveTo>
                  <a:lnTo>
                    <a:pt x="841" y="1911"/>
                  </a:lnTo>
                  <a:cubicBezTo>
                    <a:pt x="848" y="1911"/>
                    <a:pt x="854" y="1917"/>
                    <a:pt x="854" y="1924"/>
                  </a:cubicBezTo>
                  <a:cubicBezTo>
                    <a:pt x="854" y="1931"/>
                    <a:pt x="848" y="1937"/>
                    <a:pt x="841" y="1937"/>
                  </a:cubicBezTo>
                  <a:lnTo>
                    <a:pt x="816" y="1937"/>
                  </a:lnTo>
                  <a:cubicBezTo>
                    <a:pt x="809" y="1937"/>
                    <a:pt x="803" y="1931"/>
                    <a:pt x="803" y="1924"/>
                  </a:cubicBezTo>
                  <a:cubicBezTo>
                    <a:pt x="803" y="1917"/>
                    <a:pt x="809" y="1911"/>
                    <a:pt x="816" y="1911"/>
                  </a:cubicBezTo>
                  <a:close/>
                  <a:moveTo>
                    <a:pt x="892" y="1911"/>
                  </a:moveTo>
                  <a:lnTo>
                    <a:pt x="918" y="1911"/>
                  </a:lnTo>
                  <a:cubicBezTo>
                    <a:pt x="925" y="1911"/>
                    <a:pt x="931" y="1917"/>
                    <a:pt x="931" y="1924"/>
                  </a:cubicBezTo>
                  <a:cubicBezTo>
                    <a:pt x="931" y="1931"/>
                    <a:pt x="925" y="1937"/>
                    <a:pt x="918" y="1937"/>
                  </a:cubicBezTo>
                  <a:lnTo>
                    <a:pt x="892" y="1937"/>
                  </a:lnTo>
                  <a:cubicBezTo>
                    <a:pt x="885" y="1937"/>
                    <a:pt x="880" y="1931"/>
                    <a:pt x="880" y="1924"/>
                  </a:cubicBezTo>
                  <a:cubicBezTo>
                    <a:pt x="880" y="1917"/>
                    <a:pt x="885" y="1911"/>
                    <a:pt x="892" y="1911"/>
                  </a:cubicBezTo>
                  <a:close/>
                  <a:moveTo>
                    <a:pt x="969" y="1911"/>
                  </a:moveTo>
                  <a:lnTo>
                    <a:pt x="995" y="1911"/>
                  </a:lnTo>
                  <a:cubicBezTo>
                    <a:pt x="1002" y="1911"/>
                    <a:pt x="1008" y="1917"/>
                    <a:pt x="1008" y="1924"/>
                  </a:cubicBezTo>
                  <a:cubicBezTo>
                    <a:pt x="1008" y="1931"/>
                    <a:pt x="1002" y="1937"/>
                    <a:pt x="995" y="1937"/>
                  </a:cubicBezTo>
                  <a:lnTo>
                    <a:pt x="969" y="1937"/>
                  </a:lnTo>
                  <a:cubicBezTo>
                    <a:pt x="962" y="1937"/>
                    <a:pt x="956" y="1931"/>
                    <a:pt x="956" y="1924"/>
                  </a:cubicBezTo>
                  <a:cubicBezTo>
                    <a:pt x="956" y="1917"/>
                    <a:pt x="962" y="1911"/>
                    <a:pt x="969" y="1911"/>
                  </a:cubicBezTo>
                  <a:close/>
                  <a:moveTo>
                    <a:pt x="1046" y="1911"/>
                  </a:moveTo>
                  <a:lnTo>
                    <a:pt x="1072" y="1911"/>
                  </a:lnTo>
                  <a:cubicBezTo>
                    <a:pt x="1079" y="1911"/>
                    <a:pt x="1084" y="1917"/>
                    <a:pt x="1084" y="1924"/>
                  </a:cubicBezTo>
                  <a:cubicBezTo>
                    <a:pt x="1084" y="1931"/>
                    <a:pt x="1079" y="1937"/>
                    <a:pt x="1072" y="1937"/>
                  </a:cubicBezTo>
                  <a:lnTo>
                    <a:pt x="1046" y="1937"/>
                  </a:lnTo>
                  <a:cubicBezTo>
                    <a:pt x="1039" y="1937"/>
                    <a:pt x="1033" y="1931"/>
                    <a:pt x="1033" y="1924"/>
                  </a:cubicBezTo>
                  <a:cubicBezTo>
                    <a:pt x="1033" y="1917"/>
                    <a:pt x="1039" y="1911"/>
                    <a:pt x="1046" y="1911"/>
                  </a:cubicBezTo>
                  <a:close/>
                  <a:moveTo>
                    <a:pt x="1123" y="1911"/>
                  </a:moveTo>
                  <a:lnTo>
                    <a:pt x="1148" y="1911"/>
                  </a:lnTo>
                  <a:cubicBezTo>
                    <a:pt x="1156" y="1911"/>
                    <a:pt x="1161" y="1917"/>
                    <a:pt x="1161" y="1924"/>
                  </a:cubicBezTo>
                  <a:cubicBezTo>
                    <a:pt x="1161" y="1931"/>
                    <a:pt x="1156" y="1937"/>
                    <a:pt x="1148" y="1937"/>
                  </a:cubicBezTo>
                  <a:lnTo>
                    <a:pt x="1123" y="1937"/>
                  </a:lnTo>
                  <a:cubicBezTo>
                    <a:pt x="1116" y="1937"/>
                    <a:pt x="1110" y="1931"/>
                    <a:pt x="1110" y="1924"/>
                  </a:cubicBezTo>
                  <a:cubicBezTo>
                    <a:pt x="1110" y="1917"/>
                    <a:pt x="1116" y="1911"/>
                    <a:pt x="1123" y="1911"/>
                  </a:cubicBezTo>
                  <a:close/>
                  <a:moveTo>
                    <a:pt x="1200" y="1911"/>
                  </a:moveTo>
                  <a:lnTo>
                    <a:pt x="1225" y="1911"/>
                  </a:lnTo>
                  <a:cubicBezTo>
                    <a:pt x="1232" y="1911"/>
                    <a:pt x="1238" y="1917"/>
                    <a:pt x="1238" y="1924"/>
                  </a:cubicBezTo>
                  <a:cubicBezTo>
                    <a:pt x="1238" y="1931"/>
                    <a:pt x="1232" y="1937"/>
                    <a:pt x="1225" y="1937"/>
                  </a:cubicBezTo>
                  <a:lnTo>
                    <a:pt x="1200" y="1937"/>
                  </a:lnTo>
                  <a:cubicBezTo>
                    <a:pt x="1193" y="1937"/>
                    <a:pt x="1187" y="1931"/>
                    <a:pt x="1187" y="1924"/>
                  </a:cubicBezTo>
                  <a:cubicBezTo>
                    <a:pt x="1187" y="1917"/>
                    <a:pt x="1193" y="1911"/>
                    <a:pt x="1200" y="1911"/>
                  </a:cubicBezTo>
                  <a:close/>
                  <a:moveTo>
                    <a:pt x="1276" y="1911"/>
                  </a:moveTo>
                  <a:lnTo>
                    <a:pt x="1302" y="1911"/>
                  </a:lnTo>
                  <a:cubicBezTo>
                    <a:pt x="1309" y="1911"/>
                    <a:pt x="1315" y="1917"/>
                    <a:pt x="1315" y="1924"/>
                  </a:cubicBezTo>
                  <a:cubicBezTo>
                    <a:pt x="1315" y="1931"/>
                    <a:pt x="1309" y="1937"/>
                    <a:pt x="1302" y="1937"/>
                  </a:cubicBezTo>
                  <a:lnTo>
                    <a:pt x="1276" y="1937"/>
                  </a:lnTo>
                  <a:cubicBezTo>
                    <a:pt x="1269" y="1937"/>
                    <a:pt x="1264" y="1931"/>
                    <a:pt x="1264" y="1924"/>
                  </a:cubicBezTo>
                  <a:cubicBezTo>
                    <a:pt x="1264" y="1917"/>
                    <a:pt x="1269" y="1911"/>
                    <a:pt x="1276" y="1911"/>
                  </a:cubicBezTo>
                  <a:close/>
                  <a:moveTo>
                    <a:pt x="1353" y="1911"/>
                  </a:moveTo>
                  <a:lnTo>
                    <a:pt x="1379" y="1911"/>
                  </a:lnTo>
                  <a:cubicBezTo>
                    <a:pt x="1386" y="1911"/>
                    <a:pt x="1392" y="1917"/>
                    <a:pt x="1392" y="1924"/>
                  </a:cubicBezTo>
                  <a:cubicBezTo>
                    <a:pt x="1392" y="1931"/>
                    <a:pt x="1386" y="1937"/>
                    <a:pt x="1379" y="1937"/>
                  </a:cubicBezTo>
                  <a:lnTo>
                    <a:pt x="1353" y="1937"/>
                  </a:lnTo>
                  <a:cubicBezTo>
                    <a:pt x="1346" y="1937"/>
                    <a:pt x="1340" y="1931"/>
                    <a:pt x="1340" y="1924"/>
                  </a:cubicBezTo>
                  <a:cubicBezTo>
                    <a:pt x="1340" y="1917"/>
                    <a:pt x="1346" y="1911"/>
                    <a:pt x="1353" y="1911"/>
                  </a:cubicBezTo>
                  <a:close/>
                  <a:moveTo>
                    <a:pt x="1430" y="1911"/>
                  </a:moveTo>
                  <a:lnTo>
                    <a:pt x="1456" y="1911"/>
                  </a:lnTo>
                  <a:cubicBezTo>
                    <a:pt x="1463" y="1911"/>
                    <a:pt x="1468" y="1917"/>
                    <a:pt x="1468" y="1924"/>
                  </a:cubicBezTo>
                  <a:cubicBezTo>
                    <a:pt x="1468" y="1931"/>
                    <a:pt x="1463" y="1937"/>
                    <a:pt x="1456" y="1937"/>
                  </a:cubicBezTo>
                  <a:lnTo>
                    <a:pt x="1430" y="1937"/>
                  </a:lnTo>
                  <a:cubicBezTo>
                    <a:pt x="1423" y="1937"/>
                    <a:pt x="1417" y="1931"/>
                    <a:pt x="1417" y="1924"/>
                  </a:cubicBezTo>
                  <a:cubicBezTo>
                    <a:pt x="1417" y="1917"/>
                    <a:pt x="1423" y="1911"/>
                    <a:pt x="1430" y="1911"/>
                  </a:cubicBezTo>
                  <a:close/>
                  <a:moveTo>
                    <a:pt x="1507" y="1911"/>
                  </a:moveTo>
                  <a:lnTo>
                    <a:pt x="1532" y="1911"/>
                  </a:lnTo>
                  <a:cubicBezTo>
                    <a:pt x="1540" y="1911"/>
                    <a:pt x="1545" y="1917"/>
                    <a:pt x="1545" y="1924"/>
                  </a:cubicBezTo>
                  <a:cubicBezTo>
                    <a:pt x="1545" y="1931"/>
                    <a:pt x="1540" y="1937"/>
                    <a:pt x="1532" y="1937"/>
                  </a:cubicBezTo>
                  <a:lnTo>
                    <a:pt x="1507" y="1937"/>
                  </a:lnTo>
                  <a:cubicBezTo>
                    <a:pt x="1500" y="1937"/>
                    <a:pt x="1494" y="1931"/>
                    <a:pt x="1494" y="1924"/>
                  </a:cubicBezTo>
                  <a:cubicBezTo>
                    <a:pt x="1494" y="1917"/>
                    <a:pt x="1500" y="1911"/>
                    <a:pt x="1507" y="1911"/>
                  </a:cubicBezTo>
                  <a:close/>
                  <a:moveTo>
                    <a:pt x="1584" y="1911"/>
                  </a:moveTo>
                  <a:lnTo>
                    <a:pt x="1609" y="1911"/>
                  </a:lnTo>
                  <a:cubicBezTo>
                    <a:pt x="1616" y="1911"/>
                    <a:pt x="1622" y="1917"/>
                    <a:pt x="1622" y="1924"/>
                  </a:cubicBezTo>
                  <a:cubicBezTo>
                    <a:pt x="1622" y="1931"/>
                    <a:pt x="1616" y="1937"/>
                    <a:pt x="1609" y="1937"/>
                  </a:cubicBezTo>
                  <a:lnTo>
                    <a:pt x="1584" y="1937"/>
                  </a:lnTo>
                  <a:cubicBezTo>
                    <a:pt x="1577" y="1937"/>
                    <a:pt x="1571" y="1931"/>
                    <a:pt x="1571" y="1924"/>
                  </a:cubicBezTo>
                  <a:cubicBezTo>
                    <a:pt x="1571" y="1917"/>
                    <a:pt x="1577" y="1911"/>
                    <a:pt x="1584" y="1911"/>
                  </a:cubicBezTo>
                  <a:close/>
                  <a:moveTo>
                    <a:pt x="1660" y="1911"/>
                  </a:moveTo>
                  <a:lnTo>
                    <a:pt x="1686" y="1911"/>
                  </a:lnTo>
                  <a:cubicBezTo>
                    <a:pt x="1693" y="1911"/>
                    <a:pt x="1699" y="1917"/>
                    <a:pt x="1699" y="1924"/>
                  </a:cubicBezTo>
                  <a:cubicBezTo>
                    <a:pt x="1699" y="1931"/>
                    <a:pt x="1693" y="1937"/>
                    <a:pt x="1686" y="1937"/>
                  </a:cubicBezTo>
                  <a:lnTo>
                    <a:pt x="1660" y="1937"/>
                  </a:lnTo>
                  <a:cubicBezTo>
                    <a:pt x="1653" y="1937"/>
                    <a:pt x="1648" y="1931"/>
                    <a:pt x="1648" y="1924"/>
                  </a:cubicBezTo>
                  <a:cubicBezTo>
                    <a:pt x="1648" y="1917"/>
                    <a:pt x="1653" y="1911"/>
                    <a:pt x="1660" y="1911"/>
                  </a:cubicBezTo>
                  <a:close/>
                  <a:moveTo>
                    <a:pt x="1737" y="1911"/>
                  </a:moveTo>
                  <a:lnTo>
                    <a:pt x="1763" y="1911"/>
                  </a:lnTo>
                  <a:cubicBezTo>
                    <a:pt x="1770" y="1911"/>
                    <a:pt x="1776" y="1917"/>
                    <a:pt x="1776" y="1924"/>
                  </a:cubicBezTo>
                  <a:cubicBezTo>
                    <a:pt x="1776" y="1931"/>
                    <a:pt x="1770" y="1937"/>
                    <a:pt x="1763" y="1937"/>
                  </a:cubicBezTo>
                  <a:lnTo>
                    <a:pt x="1737" y="1937"/>
                  </a:lnTo>
                  <a:cubicBezTo>
                    <a:pt x="1730" y="1937"/>
                    <a:pt x="1724" y="1931"/>
                    <a:pt x="1724" y="1924"/>
                  </a:cubicBezTo>
                  <a:cubicBezTo>
                    <a:pt x="1724" y="1917"/>
                    <a:pt x="1730" y="1911"/>
                    <a:pt x="1737" y="1911"/>
                  </a:cubicBezTo>
                  <a:close/>
                  <a:moveTo>
                    <a:pt x="1814" y="1911"/>
                  </a:moveTo>
                  <a:lnTo>
                    <a:pt x="1840" y="1911"/>
                  </a:lnTo>
                  <a:cubicBezTo>
                    <a:pt x="1847" y="1911"/>
                    <a:pt x="1852" y="1917"/>
                    <a:pt x="1852" y="1924"/>
                  </a:cubicBezTo>
                  <a:cubicBezTo>
                    <a:pt x="1852" y="1931"/>
                    <a:pt x="1847" y="1937"/>
                    <a:pt x="1840" y="1937"/>
                  </a:cubicBezTo>
                  <a:lnTo>
                    <a:pt x="1814" y="1937"/>
                  </a:lnTo>
                  <a:cubicBezTo>
                    <a:pt x="1807" y="1937"/>
                    <a:pt x="1801" y="1931"/>
                    <a:pt x="1801" y="1924"/>
                  </a:cubicBezTo>
                  <a:cubicBezTo>
                    <a:pt x="1801" y="1917"/>
                    <a:pt x="1807" y="1911"/>
                    <a:pt x="1814" y="1911"/>
                  </a:cubicBezTo>
                  <a:close/>
                  <a:moveTo>
                    <a:pt x="1891" y="1911"/>
                  </a:moveTo>
                  <a:lnTo>
                    <a:pt x="1916" y="1911"/>
                  </a:lnTo>
                  <a:cubicBezTo>
                    <a:pt x="1924" y="1911"/>
                    <a:pt x="1929" y="1917"/>
                    <a:pt x="1929" y="1924"/>
                  </a:cubicBezTo>
                  <a:cubicBezTo>
                    <a:pt x="1929" y="1931"/>
                    <a:pt x="1924" y="1937"/>
                    <a:pt x="1916" y="1937"/>
                  </a:cubicBezTo>
                  <a:lnTo>
                    <a:pt x="1891" y="1937"/>
                  </a:lnTo>
                  <a:cubicBezTo>
                    <a:pt x="1884" y="1937"/>
                    <a:pt x="1878" y="1931"/>
                    <a:pt x="1878" y="1924"/>
                  </a:cubicBezTo>
                  <a:cubicBezTo>
                    <a:pt x="1878" y="1917"/>
                    <a:pt x="1884" y="1911"/>
                    <a:pt x="1891" y="1911"/>
                  </a:cubicBezTo>
                  <a:close/>
                  <a:moveTo>
                    <a:pt x="1968" y="1911"/>
                  </a:moveTo>
                  <a:lnTo>
                    <a:pt x="1993" y="1911"/>
                  </a:lnTo>
                  <a:cubicBezTo>
                    <a:pt x="2000" y="1911"/>
                    <a:pt x="2006" y="1917"/>
                    <a:pt x="2006" y="1924"/>
                  </a:cubicBezTo>
                  <a:cubicBezTo>
                    <a:pt x="2006" y="1931"/>
                    <a:pt x="2000" y="1937"/>
                    <a:pt x="1993" y="1937"/>
                  </a:cubicBezTo>
                  <a:lnTo>
                    <a:pt x="1968" y="1937"/>
                  </a:lnTo>
                  <a:cubicBezTo>
                    <a:pt x="1961" y="1937"/>
                    <a:pt x="1955" y="1931"/>
                    <a:pt x="1955" y="1924"/>
                  </a:cubicBezTo>
                  <a:cubicBezTo>
                    <a:pt x="1955" y="1917"/>
                    <a:pt x="1961" y="1911"/>
                    <a:pt x="1968" y="1911"/>
                  </a:cubicBezTo>
                  <a:close/>
                  <a:moveTo>
                    <a:pt x="2044" y="1911"/>
                  </a:moveTo>
                  <a:lnTo>
                    <a:pt x="2070" y="1911"/>
                  </a:lnTo>
                  <a:cubicBezTo>
                    <a:pt x="2077" y="1911"/>
                    <a:pt x="2083" y="1917"/>
                    <a:pt x="2083" y="1924"/>
                  </a:cubicBezTo>
                  <a:cubicBezTo>
                    <a:pt x="2083" y="1931"/>
                    <a:pt x="2077" y="1937"/>
                    <a:pt x="2070" y="1937"/>
                  </a:cubicBezTo>
                  <a:lnTo>
                    <a:pt x="2044" y="1937"/>
                  </a:lnTo>
                  <a:cubicBezTo>
                    <a:pt x="2037" y="1937"/>
                    <a:pt x="2032" y="1931"/>
                    <a:pt x="2032" y="1924"/>
                  </a:cubicBezTo>
                  <a:cubicBezTo>
                    <a:pt x="2032" y="1917"/>
                    <a:pt x="2037" y="1911"/>
                    <a:pt x="2044" y="1911"/>
                  </a:cubicBezTo>
                  <a:close/>
                  <a:moveTo>
                    <a:pt x="2121" y="1911"/>
                  </a:moveTo>
                  <a:lnTo>
                    <a:pt x="2147" y="1911"/>
                  </a:lnTo>
                  <a:cubicBezTo>
                    <a:pt x="2154" y="1911"/>
                    <a:pt x="2160" y="1917"/>
                    <a:pt x="2160" y="1924"/>
                  </a:cubicBezTo>
                  <a:cubicBezTo>
                    <a:pt x="2160" y="1931"/>
                    <a:pt x="2154" y="1937"/>
                    <a:pt x="2147" y="1937"/>
                  </a:cubicBezTo>
                  <a:lnTo>
                    <a:pt x="2121" y="1937"/>
                  </a:lnTo>
                  <a:cubicBezTo>
                    <a:pt x="2114" y="1937"/>
                    <a:pt x="2108" y="1931"/>
                    <a:pt x="2108" y="1924"/>
                  </a:cubicBezTo>
                  <a:cubicBezTo>
                    <a:pt x="2108" y="1917"/>
                    <a:pt x="2114" y="1911"/>
                    <a:pt x="2121" y="1911"/>
                  </a:cubicBezTo>
                  <a:close/>
                  <a:moveTo>
                    <a:pt x="2198" y="1911"/>
                  </a:moveTo>
                  <a:lnTo>
                    <a:pt x="2224" y="1911"/>
                  </a:lnTo>
                  <a:cubicBezTo>
                    <a:pt x="2231" y="1911"/>
                    <a:pt x="2236" y="1917"/>
                    <a:pt x="2236" y="1924"/>
                  </a:cubicBezTo>
                  <a:cubicBezTo>
                    <a:pt x="2236" y="1931"/>
                    <a:pt x="2231" y="1937"/>
                    <a:pt x="2224" y="1937"/>
                  </a:cubicBezTo>
                  <a:lnTo>
                    <a:pt x="2198" y="1937"/>
                  </a:lnTo>
                  <a:cubicBezTo>
                    <a:pt x="2191" y="1937"/>
                    <a:pt x="2185" y="1931"/>
                    <a:pt x="2185" y="1924"/>
                  </a:cubicBezTo>
                  <a:cubicBezTo>
                    <a:pt x="2185" y="1917"/>
                    <a:pt x="2191" y="1911"/>
                    <a:pt x="2198" y="1911"/>
                  </a:cubicBezTo>
                  <a:close/>
                  <a:moveTo>
                    <a:pt x="2275" y="1911"/>
                  </a:moveTo>
                  <a:lnTo>
                    <a:pt x="2300" y="1911"/>
                  </a:lnTo>
                  <a:cubicBezTo>
                    <a:pt x="2308" y="1911"/>
                    <a:pt x="2313" y="1917"/>
                    <a:pt x="2313" y="1924"/>
                  </a:cubicBezTo>
                  <a:cubicBezTo>
                    <a:pt x="2313" y="1931"/>
                    <a:pt x="2308" y="1937"/>
                    <a:pt x="2300" y="1937"/>
                  </a:cubicBezTo>
                  <a:lnTo>
                    <a:pt x="2275" y="1937"/>
                  </a:lnTo>
                  <a:cubicBezTo>
                    <a:pt x="2268" y="1937"/>
                    <a:pt x="2262" y="1931"/>
                    <a:pt x="2262" y="1924"/>
                  </a:cubicBezTo>
                  <a:cubicBezTo>
                    <a:pt x="2262" y="1917"/>
                    <a:pt x="2268" y="1911"/>
                    <a:pt x="2275" y="1911"/>
                  </a:cubicBezTo>
                  <a:close/>
                  <a:moveTo>
                    <a:pt x="2352" y="1911"/>
                  </a:moveTo>
                  <a:lnTo>
                    <a:pt x="2377" y="1911"/>
                  </a:lnTo>
                  <a:cubicBezTo>
                    <a:pt x="2384" y="1911"/>
                    <a:pt x="2390" y="1917"/>
                    <a:pt x="2390" y="1924"/>
                  </a:cubicBezTo>
                  <a:cubicBezTo>
                    <a:pt x="2390" y="1931"/>
                    <a:pt x="2384" y="1937"/>
                    <a:pt x="2377" y="1937"/>
                  </a:cubicBezTo>
                  <a:lnTo>
                    <a:pt x="2352" y="1937"/>
                  </a:lnTo>
                  <a:cubicBezTo>
                    <a:pt x="2345" y="1937"/>
                    <a:pt x="2339" y="1931"/>
                    <a:pt x="2339" y="1924"/>
                  </a:cubicBezTo>
                  <a:cubicBezTo>
                    <a:pt x="2339" y="1917"/>
                    <a:pt x="2345" y="1911"/>
                    <a:pt x="2352" y="1911"/>
                  </a:cubicBezTo>
                  <a:close/>
                  <a:moveTo>
                    <a:pt x="2428" y="1911"/>
                  </a:moveTo>
                  <a:lnTo>
                    <a:pt x="2454" y="1911"/>
                  </a:lnTo>
                  <a:cubicBezTo>
                    <a:pt x="2461" y="1911"/>
                    <a:pt x="2467" y="1917"/>
                    <a:pt x="2467" y="1924"/>
                  </a:cubicBezTo>
                  <a:cubicBezTo>
                    <a:pt x="2467" y="1931"/>
                    <a:pt x="2461" y="1937"/>
                    <a:pt x="2454" y="1937"/>
                  </a:cubicBezTo>
                  <a:lnTo>
                    <a:pt x="2428" y="1937"/>
                  </a:lnTo>
                  <a:cubicBezTo>
                    <a:pt x="2421" y="1937"/>
                    <a:pt x="2416" y="1931"/>
                    <a:pt x="2416" y="1924"/>
                  </a:cubicBezTo>
                  <a:cubicBezTo>
                    <a:pt x="2416" y="1917"/>
                    <a:pt x="2421" y="1911"/>
                    <a:pt x="2428" y="1911"/>
                  </a:cubicBezTo>
                  <a:close/>
                  <a:moveTo>
                    <a:pt x="2505" y="1911"/>
                  </a:moveTo>
                  <a:lnTo>
                    <a:pt x="2531" y="1911"/>
                  </a:lnTo>
                  <a:cubicBezTo>
                    <a:pt x="2538" y="1911"/>
                    <a:pt x="2544" y="1917"/>
                    <a:pt x="2544" y="1924"/>
                  </a:cubicBezTo>
                  <a:cubicBezTo>
                    <a:pt x="2544" y="1931"/>
                    <a:pt x="2538" y="1937"/>
                    <a:pt x="2531" y="1937"/>
                  </a:cubicBezTo>
                  <a:lnTo>
                    <a:pt x="2505" y="1937"/>
                  </a:lnTo>
                  <a:cubicBezTo>
                    <a:pt x="2498" y="1937"/>
                    <a:pt x="2492" y="1931"/>
                    <a:pt x="2492" y="1924"/>
                  </a:cubicBezTo>
                  <a:cubicBezTo>
                    <a:pt x="2492" y="1917"/>
                    <a:pt x="2498" y="1911"/>
                    <a:pt x="2505" y="1911"/>
                  </a:cubicBezTo>
                  <a:close/>
                  <a:moveTo>
                    <a:pt x="2582" y="1911"/>
                  </a:moveTo>
                  <a:lnTo>
                    <a:pt x="2608" y="1911"/>
                  </a:lnTo>
                  <a:cubicBezTo>
                    <a:pt x="2615" y="1911"/>
                    <a:pt x="2620" y="1917"/>
                    <a:pt x="2620" y="1924"/>
                  </a:cubicBezTo>
                  <a:cubicBezTo>
                    <a:pt x="2620" y="1931"/>
                    <a:pt x="2615" y="1937"/>
                    <a:pt x="2608" y="1937"/>
                  </a:cubicBezTo>
                  <a:lnTo>
                    <a:pt x="2582" y="1937"/>
                  </a:lnTo>
                  <a:cubicBezTo>
                    <a:pt x="2575" y="1937"/>
                    <a:pt x="2569" y="1931"/>
                    <a:pt x="2569" y="1924"/>
                  </a:cubicBezTo>
                  <a:cubicBezTo>
                    <a:pt x="2569" y="1917"/>
                    <a:pt x="2575" y="1911"/>
                    <a:pt x="2582" y="1911"/>
                  </a:cubicBezTo>
                  <a:close/>
                  <a:moveTo>
                    <a:pt x="2659" y="1911"/>
                  </a:moveTo>
                  <a:lnTo>
                    <a:pt x="2684" y="1911"/>
                  </a:lnTo>
                  <a:cubicBezTo>
                    <a:pt x="2692" y="1911"/>
                    <a:pt x="2697" y="1917"/>
                    <a:pt x="2697" y="1924"/>
                  </a:cubicBezTo>
                  <a:cubicBezTo>
                    <a:pt x="2697" y="1931"/>
                    <a:pt x="2692" y="1937"/>
                    <a:pt x="2684" y="1937"/>
                  </a:cubicBezTo>
                  <a:lnTo>
                    <a:pt x="2659" y="1937"/>
                  </a:lnTo>
                  <a:cubicBezTo>
                    <a:pt x="2652" y="1937"/>
                    <a:pt x="2646" y="1931"/>
                    <a:pt x="2646" y="1924"/>
                  </a:cubicBezTo>
                  <a:cubicBezTo>
                    <a:pt x="2646" y="1917"/>
                    <a:pt x="2652" y="1911"/>
                    <a:pt x="2659" y="1911"/>
                  </a:cubicBezTo>
                  <a:close/>
                  <a:moveTo>
                    <a:pt x="2736" y="1911"/>
                  </a:moveTo>
                  <a:lnTo>
                    <a:pt x="2761" y="1911"/>
                  </a:lnTo>
                  <a:cubicBezTo>
                    <a:pt x="2768" y="1911"/>
                    <a:pt x="2774" y="1917"/>
                    <a:pt x="2774" y="1924"/>
                  </a:cubicBezTo>
                  <a:cubicBezTo>
                    <a:pt x="2774" y="1931"/>
                    <a:pt x="2768" y="1937"/>
                    <a:pt x="2761" y="1937"/>
                  </a:cubicBezTo>
                  <a:lnTo>
                    <a:pt x="2736" y="1937"/>
                  </a:lnTo>
                  <a:cubicBezTo>
                    <a:pt x="2729" y="1937"/>
                    <a:pt x="2723" y="1931"/>
                    <a:pt x="2723" y="1924"/>
                  </a:cubicBezTo>
                  <a:cubicBezTo>
                    <a:pt x="2723" y="1917"/>
                    <a:pt x="2729" y="1911"/>
                    <a:pt x="2736" y="1911"/>
                  </a:cubicBezTo>
                  <a:close/>
                  <a:moveTo>
                    <a:pt x="2812" y="1911"/>
                  </a:moveTo>
                  <a:lnTo>
                    <a:pt x="2838" y="1911"/>
                  </a:lnTo>
                  <a:cubicBezTo>
                    <a:pt x="2845" y="1911"/>
                    <a:pt x="2851" y="1917"/>
                    <a:pt x="2851" y="1924"/>
                  </a:cubicBezTo>
                  <a:cubicBezTo>
                    <a:pt x="2851" y="1931"/>
                    <a:pt x="2845" y="1937"/>
                    <a:pt x="2838" y="1937"/>
                  </a:cubicBezTo>
                  <a:lnTo>
                    <a:pt x="2812" y="1937"/>
                  </a:lnTo>
                  <a:cubicBezTo>
                    <a:pt x="2805" y="1937"/>
                    <a:pt x="2800" y="1931"/>
                    <a:pt x="2800" y="1924"/>
                  </a:cubicBezTo>
                  <a:cubicBezTo>
                    <a:pt x="2800" y="1917"/>
                    <a:pt x="2805" y="1911"/>
                    <a:pt x="2812" y="1911"/>
                  </a:cubicBezTo>
                  <a:close/>
                  <a:moveTo>
                    <a:pt x="2889" y="1911"/>
                  </a:moveTo>
                  <a:lnTo>
                    <a:pt x="2915" y="1911"/>
                  </a:lnTo>
                  <a:cubicBezTo>
                    <a:pt x="2922" y="1911"/>
                    <a:pt x="2928" y="1917"/>
                    <a:pt x="2928" y="1924"/>
                  </a:cubicBezTo>
                  <a:cubicBezTo>
                    <a:pt x="2928" y="1931"/>
                    <a:pt x="2922" y="1937"/>
                    <a:pt x="2915" y="1937"/>
                  </a:cubicBezTo>
                  <a:lnTo>
                    <a:pt x="2889" y="1937"/>
                  </a:lnTo>
                  <a:cubicBezTo>
                    <a:pt x="2882" y="1937"/>
                    <a:pt x="2876" y="1931"/>
                    <a:pt x="2876" y="1924"/>
                  </a:cubicBezTo>
                  <a:cubicBezTo>
                    <a:pt x="2876" y="1917"/>
                    <a:pt x="2882" y="1911"/>
                    <a:pt x="2889" y="1911"/>
                  </a:cubicBezTo>
                  <a:close/>
                  <a:moveTo>
                    <a:pt x="2966" y="1911"/>
                  </a:moveTo>
                  <a:lnTo>
                    <a:pt x="2992" y="1911"/>
                  </a:lnTo>
                  <a:cubicBezTo>
                    <a:pt x="2999" y="1911"/>
                    <a:pt x="3004" y="1917"/>
                    <a:pt x="3004" y="1924"/>
                  </a:cubicBezTo>
                  <a:cubicBezTo>
                    <a:pt x="3004" y="1931"/>
                    <a:pt x="2999" y="1937"/>
                    <a:pt x="2992" y="1937"/>
                  </a:cubicBezTo>
                  <a:lnTo>
                    <a:pt x="2966" y="1937"/>
                  </a:lnTo>
                  <a:cubicBezTo>
                    <a:pt x="2959" y="1937"/>
                    <a:pt x="2953" y="1931"/>
                    <a:pt x="2953" y="1924"/>
                  </a:cubicBezTo>
                  <a:cubicBezTo>
                    <a:pt x="2953" y="1917"/>
                    <a:pt x="2959" y="1911"/>
                    <a:pt x="2966" y="1911"/>
                  </a:cubicBezTo>
                  <a:close/>
                  <a:moveTo>
                    <a:pt x="3024" y="1918"/>
                  </a:moveTo>
                  <a:lnTo>
                    <a:pt x="3024" y="1892"/>
                  </a:lnTo>
                  <a:cubicBezTo>
                    <a:pt x="3024" y="1885"/>
                    <a:pt x="3030" y="1880"/>
                    <a:pt x="3037" y="1880"/>
                  </a:cubicBezTo>
                  <a:cubicBezTo>
                    <a:pt x="3044" y="1880"/>
                    <a:pt x="3049" y="1885"/>
                    <a:pt x="3049" y="1892"/>
                  </a:cubicBezTo>
                  <a:lnTo>
                    <a:pt x="3049" y="1918"/>
                  </a:lnTo>
                  <a:cubicBezTo>
                    <a:pt x="3049" y="1925"/>
                    <a:pt x="3044" y="1931"/>
                    <a:pt x="3037" y="1931"/>
                  </a:cubicBezTo>
                  <a:cubicBezTo>
                    <a:pt x="3030" y="1931"/>
                    <a:pt x="3024" y="1925"/>
                    <a:pt x="3024" y="1918"/>
                  </a:cubicBezTo>
                  <a:close/>
                  <a:moveTo>
                    <a:pt x="3024" y="1841"/>
                  </a:moveTo>
                  <a:lnTo>
                    <a:pt x="3024" y="1816"/>
                  </a:lnTo>
                  <a:cubicBezTo>
                    <a:pt x="3024" y="1808"/>
                    <a:pt x="3030" y="1803"/>
                    <a:pt x="3037" y="1803"/>
                  </a:cubicBezTo>
                  <a:cubicBezTo>
                    <a:pt x="3044" y="1803"/>
                    <a:pt x="3049" y="1808"/>
                    <a:pt x="3049" y="1816"/>
                  </a:cubicBezTo>
                  <a:lnTo>
                    <a:pt x="3049" y="1841"/>
                  </a:lnTo>
                  <a:cubicBezTo>
                    <a:pt x="3049" y="1848"/>
                    <a:pt x="3044" y="1854"/>
                    <a:pt x="3037" y="1854"/>
                  </a:cubicBezTo>
                  <a:cubicBezTo>
                    <a:pt x="3030" y="1854"/>
                    <a:pt x="3024" y="1848"/>
                    <a:pt x="3024" y="1841"/>
                  </a:cubicBezTo>
                  <a:close/>
                  <a:moveTo>
                    <a:pt x="3024" y="1764"/>
                  </a:moveTo>
                  <a:lnTo>
                    <a:pt x="3024" y="1739"/>
                  </a:lnTo>
                  <a:cubicBezTo>
                    <a:pt x="3024" y="1732"/>
                    <a:pt x="3030" y="1726"/>
                    <a:pt x="3037" y="1726"/>
                  </a:cubicBezTo>
                  <a:cubicBezTo>
                    <a:pt x="3044" y="1726"/>
                    <a:pt x="3049" y="1732"/>
                    <a:pt x="3049" y="1739"/>
                  </a:cubicBezTo>
                  <a:lnTo>
                    <a:pt x="3049" y="1764"/>
                  </a:lnTo>
                  <a:cubicBezTo>
                    <a:pt x="3049" y="1771"/>
                    <a:pt x="3044" y="1777"/>
                    <a:pt x="3037" y="1777"/>
                  </a:cubicBezTo>
                  <a:cubicBezTo>
                    <a:pt x="3030" y="1777"/>
                    <a:pt x="3024" y="1771"/>
                    <a:pt x="3024" y="1764"/>
                  </a:cubicBezTo>
                  <a:close/>
                  <a:moveTo>
                    <a:pt x="3024" y="1688"/>
                  </a:moveTo>
                  <a:lnTo>
                    <a:pt x="3024" y="1662"/>
                  </a:lnTo>
                  <a:cubicBezTo>
                    <a:pt x="3024" y="1655"/>
                    <a:pt x="3030" y="1649"/>
                    <a:pt x="3037" y="1649"/>
                  </a:cubicBezTo>
                  <a:cubicBezTo>
                    <a:pt x="3044" y="1649"/>
                    <a:pt x="3049" y="1655"/>
                    <a:pt x="3049" y="1662"/>
                  </a:cubicBezTo>
                  <a:lnTo>
                    <a:pt x="3049" y="1688"/>
                  </a:lnTo>
                  <a:cubicBezTo>
                    <a:pt x="3049" y="1695"/>
                    <a:pt x="3044" y="1700"/>
                    <a:pt x="3037" y="1700"/>
                  </a:cubicBezTo>
                  <a:cubicBezTo>
                    <a:pt x="3030" y="1700"/>
                    <a:pt x="3024" y="1695"/>
                    <a:pt x="3024" y="1688"/>
                  </a:cubicBezTo>
                  <a:close/>
                  <a:moveTo>
                    <a:pt x="3024" y="1611"/>
                  </a:moveTo>
                  <a:lnTo>
                    <a:pt x="3024" y="1585"/>
                  </a:lnTo>
                  <a:cubicBezTo>
                    <a:pt x="3024" y="1578"/>
                    <a:pt x="3030" y="1572"/>
                    <a:pt x="3037" y="1572"/>
                  </a:cubicBezTo>
                  <a:cubicBezTo>
                    <a:pt x="3044" y="1572"/>
                    <a:pt x="3049" y="1578"/>
                    <a:pt x="3049" y="1585"/>
                  </a:cubicBezTo>
                  <a:lnTo>
                    <a:pt x="3049" y="1611"/>
                  </a:lnTo>
                  <a:cubicBezTo>
                    <a:pt x="3049" y="1618"/>
                    <a:pt x="3044" y="1624"/>
                    <a:pt x="3037" y="1624"/>
                  </a:cubicBezTo>
                  <a:cubicBezTo>
                    <a:pt x="3030" y="1624"/>
                    <a:pt x="3024" y="1618"/>
                    <a:pt x="3024" y="1611"/>
                  </a:cubicBezTo>
                  <a:close/>
                  <a:moveTo>
                    <a:pt x="3024" y="1534"/>
                  </a:moveTo>
                  <a:lnTo>
                    <a:pt x="3024" y="1508"/>
                  </a:lnTo>
                  <a:cubicBezTo>
                    <a:pt x="3024" y="1501"/>
                    <a:pt x="3030" y="1496"/>
                    <a:pt x="3037" y="1496"/>
                  </a:cubicBezTo>
                  <a:cubicBezTo>
                    <a:pt x="3044" y="1496"/>
                    <a:pt x="3049" y="1501"/>
                    <a:pt x="3049" y="1508"/>
                  </a:cubicBezTo>
                  <a:lnTo>
                    <a:pt x="3049" y="1534"/>
                  </a:lnTo>
                  <a:cubicBezTo>
                    <a:pt x="3049" y="1541"/>
                    <a:pt x="3044" y="1547"/>
                    <a:pt x="3037" y="1547"/>
                  </a:cubicBezTo>
                  <a:cubicBezTo>
                    <a:pt x="3030" y="1547"/>
                    <a:pt x="3024" y="1541"/>
                    <a:pt x="3024" y="1534"/>
                  </a:cubicBezTo>
                  <a:close/>
                  <a:moveTo>
                    <a:pt x="3024" y="1457"/>
                  </a:moveTo>
                  <a:lnTo>
                    <a:pt x="3024" y="1432"/>
                  </a:lnTo>
                  <a:cubicBezTo>
                    <a:pt x="3024" y="1424"/>
                    <a:pt x="3030" y="1419"/>
                    <a:pt x="3037" y="1419"/>
                  </a:cubicBezTo>
                  <a:cubicBezTo>
                    <a:pt x="3044" y="1419"/>
                    <a:pt x="3049" y="1424"/>
                    <a:pt x="3049" y="1432"/>
                  </a:cubicBezTo>
                  <a:lnTo>
                    <a:pt x="3049" y="1457"/>
                  </a:lnTo>
                  <a:cubicBezTo>
                    <a:pt x="3049" y="1464"/>
                    <a:pt x="3044" y="1470"/>
                    <a:pt x="3037" y="1470"/>
                  </a:cubicBezTo>
                  <a:cubicBezTo>
                    <a:pt x="3030" y="1470"/>
                    <a:pt x="3024" y="1464"/>
                    <a:pt x="3024" y="1457"/>
                  </a:cubicBezTo>
                  <a:close/>
                  <a:moveTo>
                    <a:pt x="3024" y="1380"/>
                  </a:moveTo>
                  <a:lnTo>
                    <a:pt x="3024" y="1355"/>
                  </a:lnTo>
                  <a:cubicBezTo>
                    <a:pt x="3024" y="1348"/>
                    <a:pt x="3030" y="1342"/>
                    <a:pt x="3037" y="1342"/>
                  </a:cubicBezTo>
                  <a:cubicBezTo>
                    <a:pt x="3044" y="1342"/>
                    <a:pt x="3049" y="1348"/>
                    <a:pt x="3049" y="1355"/>
                  </a:cubicBezTo>
                  <a:lnTo>
                    <a:pt x="3049" y="1380"/>
                  </a:lnTo>
                  <a:cubicBezTo>
                    <a:pt x="3049" y="1387"/>
                    <a:pt x="3044" y="1393"/>
                    <a:pt x="3037" y="1393"/>
                  </a:cubicBezTo>
                  <a:cubicBezTo>
                    <a:pt x="3030" y="1393"/>
                    <a:pt x="3024" y="1387"/>
                    <a:pt x="3024" y="1380"/>
                  </a:cubicBezTo>
                  <a:close/>
                  <a:moveTo>
                    <a:pt x="3024" y="1304"/>
                  </a:moveTo>
                  <a:lnTo>
                    <a:pt x="3024" y="1278"/>
                  </a:lnTo>
                  <a:cubicBezTo>
                    <a:pt x="3024" y="1271"/>
                    <a:pt x="3030" y="1265"/>
                    <a:pt x="3037" y="1265"/>
                  </a:cubicBezTo>
                  <a:cubicBezTo>
                    <a:pt x="3044" y="1265"/>
                    <a:pt x="3049" y="1271"/>
                    <a:pt x="3049" y="1278"/>
                  </a:cubicBezTo>
                  <a:lnTo>
                    <a:pt x="3049" y="1304"/>
                  </a:lnTo>
                  <a:cubicBezTo>
                    <a:pt x="3049" y="1311"/>
                    <a:pt x="3044" y="1316"/>
                    <a:pt x="3037" y="1316"/>
                  </a:cubicBezTo>
                  <a:cubicBezTo>
                    <a:pt x="3030" y="1316"/>
                    <a:pt x="3024" y="1311"/>
                    <a:pt x="3024" y="1304"/>
                  </a:cubicBezTo>
                  <a:close/>
                  <a:moveTo>
                    <a:pt x="3024" y="1227"/>
                  </a:moveTo>
                  <a:lnTo>
                    <a:pt x="3024" y="1201"/>
                  </a:lnTo>
                  <a:cubicBezTo>
                    <a:pt x="3024" y="1194"/>
                    <a:pt x="3030" y="1188"/>
                    <a:pt x="3037" y="1188"/>
                  </a:cubicBezTo>
                  <a:cubicBezTo>
                    <a:pt x="3044" y="1188"/>
                    <a:pt x="3049" y="1194"/>
                    <a:pt x="3049" y="1201"/>
                  </a:cubicBezTo>
                  <a:lnTo>
                    <a:pt x="3049" y="1227"/>
                  </a:lnTo>
                  <a:cubicBezTo>
                    <a:pt x="3049" y="1234"/>
                    <a:pt x="3044" y="1240"/>
                    <a:pt x="3037" y="1240"/>
                  </a:cubicBezTo>
                  <a:cubicBezTo>
                    <a:pt x="3030" y="1240"/>
                    <a:pt x="3024" y="1234"/>
                    <a:pt x="3024" y="1227"/>
                  </a:cubicBezTo>
                  <a:close/>
                  <a:moveTo>
                    <a:pt x="3024" y="1150"/>
                  </a:moveTo>
                  <a:lnTo>
                    <a:pt x="3024" y="1124"/>
                  </a:lnTo>
                  <a:cubicBezTo>
                    <a:pt x="3024" y="1117"/>
                    <a:pt x="3030" y="1112"/>
                    <a:pt x="3037" y="1112"/>
                  </a:cubicBezTo>
                  <a:cubicBezTo>
                    <a:pt x="3044" y="1112"/>
                    <a:pt x="3049" y="1117"/>
                    <a:pt x="3049" y="1124"/>
                  </a:cubicBezTo>
                  <a:lnTo>
                    <a:pt x="3049" y="1150"/>
                  </a:lnTo>
                  <a:cubicBezTo>
                    <a:pt x="3049" y="1157"/>
                    <a:pt x="3044" y="1163"/>
                    <a:pt x="3037" y="1163"/>
                  </a:cubicBezTo>
                  <a:cubicBezTo>
                    <a:pt x="3030" y="1163"/>
                    <a:pt x="3024" y="1157"/>
                    <a:pt x="3024" y="1150"/>
                  </a:cubicBezTo>
                  <a:close/>
                  <a:moveTo>
                    <a:pt x="3024" y="1073"/>
                  </a:moveTo>
                  <a:lnTo>
                    <a:pt x="3024" y="1048"/>
                  </a:lnTo>
                  <a:cubicBezTo>
                    <a:pt x="3024" y="1040"/>
                    <a:pt x="3030" y="1035"/>
                    <a:pt x="3037" y="1035"/>
                  </a:cubicBezTo>
                  <a:cubicBezTo>
                    <a:pt x="3044" y="1035"/>
                    <a:pt x="3049" y="1040"/>
                    <a:pt x="3049" y="1048"/>
                  </a:cubicBezTo>
                  <a:lnTo>
                    <a:pt x="3049" y="1073"/>
                  </a:lnTo>
                  <a:cubicBezTo>
                    <a:pt x="3049" y="1080"/>
                    <a:pt x="3044" y="1086"/>
                    <a:pt x="3037" y="1086"/>
                  </a:cubicBezTo>
                  <a:cubicBezTo>
                    <a:pt x="3030" y="1086"/>
                    <a:pt x="3024" y="1080"/>
                    <a:pt x="3024" y="1073"/>
                  </a:cubicBezTo>
                  <a:close/>
                  <a:moveTo>
                    <a:pt x="3024" y="996"/>
                  </a:moveTo>
                  <a:lnTo>
                    <a:pt x="3024" y="971"/>
                  </a:lnTo>
                  <a:cubicBezTo>
                    <a:pt x="3024" y="964"/>
                    <a:pt x="3030" y="958"/>
                    <a:pt x="3037" y="958"/>
                  </a:cubicBezTo>
                  <a:cubicBezTo>
                    <a:pt x="3044" y="958"/>
                    <a:pt x="3049" y="964"/>
                    <a:pt x="3049" y="971"/>
                  </a:cubicBezTo>
                  <a:lnTo>
                    <a:pt x="3049" y="996"/>
                  </a:lnTo>
                  <a:cubicBezTo>
                    <a:pt x="3049" y="1003"/>
                    <a:pt x="3044" y="1009"/>
                    <a:pt x="3037" y="1009"/>
                  </a:cubicBezTo>
                  <a:cubicBezTo>
                    <a:pt x="3030" y="1009"/>
                    <a:pt x="3024" y="1003"/>
                    <a:pt x="3024" y="996"/>
                  </a:cubicBezTo>
                  <a:close/>
                  <a:moveTo>
                    <a:pt x="3024" y="920"/>
                  </a:moveTo>
                  <a:lnTo>
                    <a:pt x="3024" y="894"/>
                  </a:lnTo>
                  <a:cubicBezTo>
                    <a:pt x="3024" y="887"/>
                    <a:pt x="3030" y="881"/>
                    <a:pt x="3037" y="881"/>
                  </a:cubicBezTo>
                  <a:cubicBezTo>
                    <a:pt x="3044" y="881"/>
                    <a:pt x="3049" y="887"/>
                    <a:pt x="3049" y="894"/>
                  </a:cubicBezTo>
                  <a:lnTo>
                    <a:pt x="3049" y="920"/>
                  </a:lnTo>
                  <a:cubicBezTo>
                    <a:pt x="3049" y="927"/>
                    <a:pt x="3044" y="932"/>
                    <a:pt x="3037" y="932"/>
                  </a:cubicBezTo>
                  <a:cubicBezTo>
                    <a:pt x="3030" y="932"/>
                    <a:pt x="3024" y="927"/>
                    <a:pt x="3024" y="920"/>
                  </a:cubicBezTo>
                  <a:close/>
                  <a:moveTo>
                    <a:pt x="3024" y="843"/>
                  </a:moveTo>
                  <a:lnTo>
                    <a:pt x="3024" y="817"/>
                  </a:lnTo>
                  <a:cubicBezTo>
                    <a:pt x="3024" y="810"/>
                    <a:pt x="3030" y="804"/>
                    <a:pt x="3037" y="804"/>
                  </a:cubicBezTo>
                  <a:cubicBezTo>
                    <a:pt x="3044" y="804"/>
                    <a:pt x="3049" y="810"/>
                    <a:pt x="3049" y="817"/>
                  </a:cubicBezTo>
                  <a:lnTo>
                    <a:pt x="3049" y="843"/>
                  </a:lnTo>
                  <a:cubicBezTo>
                    <a:pt x="3049" y="850"/>
                    <a:pt x="3044" y="856"/>
                    <a:pt x="3037" y="856"/>
                  </a:cubicBezTo>
                  <a:cubicBezTo>
                    <a:pt x="3030" y="856"/>
                    <a:pt x="3024" y="850"/>
                    <a:pt x="3024" y="843"/>
                  </a:cubicBezTo>
                  <a:close/>
                  <a:moveTo>
                    <a:pt x="3024" y="766"/>
                  </a:moveTo>
                  <a:lnTo>
                    <a:pt x="3024" y="740"/>
                  </a:lnTo>
                  <a:cubicBezTo>
                    <a:pt x="3024" y="733"/>
                    <a:pt x="3030" y="728"/>
                    <a:pt x="3037" y="728"/>
                  </a:cubicBezTo>
                  <a:cubicBezTo>
                    <a:pt x="3044" y="728"/>
                    <a:pt x="3049" y="733"/>
                    <a:pt x="3049" y="740"/>
                  </a:cubicBezTo>
                  <a:lnTo>
                    <a:pt x="3049" y="766"/>
                  </a:lnTo>
                  <a:cubicBezTo>
                    <a:pt x="3049" y="773"/>
                    <a:pt x="3044" y="779"/>
                    <a:pt x="3037" y="779"/>
                  </a:cubicBezTo>
                  <a:cubicBezTo>
                    <a:pt x="3030" y="779"/>
                    <a:pt x="3024" y="773"/>
                    <a:pt x="3024" y="766"/>
                  </a:cubicBezTo>
                  <a:close/>
                  <a:moveTo>
                    <a:pt x="3024" y="689"/>
                  </a:moveTo>
                  <a:lnTo>
                    <a:pt x="3024" y="664"/>
                  </a:lnTo>
                  <a:cubicBezTo>
                    <a:pt x="3024" y="656"/>
                    <a:pt x="3030" y="651"/>
                    <a:pt x="3037" y="651"/>
                  </a:cubicBezTo>
                  <a:cubicBezTo>
                    <a:pt x="3044" y="651"/>
                    <a:pt x="3049" y="656"/>
                    <a:pt x="3049" y="664"/>
                  </a:cubicBezTo>
                  <a:lnTo>
                    <a:pt x="3049" y="689"/>
                  </a:lnTo>
                  <a:cubicBezTo>
                    <a:pt x="3049" y="696"/>
                    <a:pt x="3044" y="702"/>
                    <a:pt x="3037" y="702"/>
                  </a:cubicBezTo>
                  <a:cubicBezTo>
                    <a:pt x="3030" y="702"/>
                    <a:pt x="3024" y="696"/>
                    <a:pt x="3024" y="689"/>
                  </a:cubicBezTo>
                  <a:close/>
                  <a:moveTo>
                    <a:pt x="3024" y="612"/>
                  </a:moveTo>
                  <a:lnTo>
                    <a:pt x="3024" y="587"/>
                  </a:lnTo>
                  <a:cubicBezTo>
                    <a:pt x="3024" y="580"/>
                    <a:pt x="3030" y="574"/>
                    <a:pt x="3037" y="574"/>
                  </a:cubicBezTo>
                  <a:cubicBezTo>
                    <a:pt x="3044" y="574"/>
                    <a:pt x="3049" y="580"/>
                    <a:pt x="3049" y="587"/>
                  </a:cubicBezTo>
                  <a:lnTo>
                    <a:pt x="3049" y="612"/>
                  </a:lnTo>
                  <a:cubicBezTo>
                    <a:pt x="3049" y="619"/>
                    <a:pt x="3044" y="625"/>
                    <a:pt x="3037" y="625"/>
                  </a:cubicBezTo>
                  <a:cubicBezTo>
                    <a:pt x="3030" y="625"/>
                    <a:pt x="3024" y="619"/>
                    <a:pt x="3024" y="612"/>
                  </a:cubicBezTo>
                  <a:close/>
                  <a:moveTo>
                    <a:pt x="3024" y="536"/>
                  </a:moveTo>
                  <a:lnTo>
                    <a:pt x="3024" y="510"/>
                  </a:lnTo>
                  <a:cubicBezTo>
                    <a:pt x="3024" y="503"/>
                    <a:pt x="3030" y="497"/>
                    <a:pt x="3037" y="497"/>
                  </a:cubicBezTo>
                  <a:cubicBezTo>
                    <a:pt x="3044" y="497"/>
                    <a:pt x="3049" y="503"/>
                    <a:pt x="3049" y="510"/>
                  </a:cubicBezTo>
                  <a:lnTo>
                    <a:pt x="3049" y="536"/>
                  </a:lnTo>
                  <a:cubicBezTo>
                    <a:pt x="3049" y="543"/>
                    <a:pt x="3044" y="548"/>
                    <a:pt x="3037" y="548"/>
                  </a:cubicBezTo>
                  <a:cubicBezTo>
                    <a:pt x="3030" y="548"/>
                    <a:pt x="3024" y="543"/>
                    <a:pt x="3024" y="536"/>
                  </a:cubicBezTo>
                  <a:close/>
                  <a:moveTo>
                    <a:pt x="3024" y="459"/>
                  </a:moveTo>
                  <a:lnTo>
                    <a:pt x="3024" y="433"/>
                  </a:lnTo>
                  <a:cubicBezTo>
                    <a:pt x="3024" y="426"/>
                    <a:pt x="3030" y="420"/>
                    <a:pt x="3037" y="420"/>
                  </a:cubicBezTo>
                  <a:cubicBezTo>
                    <a:pt x="3044" y="420"/>
                    <a:pt x="3049" y="426"/>
                    <a:pt x="3049" y="433"/>
                  </a:cubicBezTo>
                  <a:lnTo>
                    <a:pt x="3049" y="459"/>
                  </a:lnTo>
                  <a:cubicBezTo>
                    <a:pt x="3049" y="466"/>
                    <a:pt x="3044" y="472"/>
                    <a:pt x="3037" y="472"/>
                  </a:cubicBezTo>
                  <a:cubicBezTo>
                    <a:pt x="3030" y="472"/>
                    <a:pt x="3024" y="466"/>
                    <a:pt x="3024" y="459"/>
                  </a:cubicBezTo>
                  <a:close/>
                  <a:moveTo>
                    <a:pt x="3024" y="382"/>
                  </a:moveTo>
                  <a:lnTo>
                    <a:pt x="3024" y="356"/>
                  </a:lnTo>
                  <a:cubicBezTo>
                    <a:pt x="3024" y="349"/>
                    <a:pt x="3030" y="344"/>
                    <a:pt x="3037" y="344"/>
                  </a:cubicBezTo>
                  <a:cubicBezTo>
                    <a:pt x="3044" y="344"/>
                    <a:pt x="3049" y="349"/>
                    <a:pt x="3049" y="356"/>
                  </a:cubicBezTo>
                  <a:lnTo>
                    <a:pt x="3049" y="382"/>
                  </a:lnTo>
                  <a:cubicBezTo>
                    <a:pt x="3049" y="389"/>
                    <a:pt x="3044" y="395"/>
                    <a:pt x="3037" y="395"/>
                  </a:cubicBezTo>
                  <a:cubicBezTo>
                    <a:pt x="3030" y="395"/>
                    <a:pt x="3024" y="389"/>
                    <a:pt x="3024" y="382"/>
                  </a:cubicBezTo>
                  <a:close/>
                  <a:moveTo>
                    <a:pt x="3024" y="305"/>
                  </a:moveTo>
                  <a:lnTo>
                    <a:pt x="3024" y="280"/>
                  </a:lnTo>
                  <a:cubicBezTo>
                    <a:pt x="3024" y="272"/>
                    <a:pt x="3030" y="267"/>
                    <a:pt x="3037" y="267"/>
                  </a:cubicBezTo>
                  <a:cubicBezTo>
                    <a:pt x="3044" y="267"/>
                    <a:pt x="3049" y="272"/>
                    <a:pt x="3049" y="280"/>
                  </a:cubicBezTo>
                  <a:lnTo>
                    <a:pt x="3049" y="305"/>
                  </a:lnTo>
                  <a:cubicBezTo>
                    <a:pt x="3049" y="312"/>
                    <a:pt x="3044" y="318"/>
                    <a:pt x="3037" y="318"/>
                  </a:cubicBezTo>
                  <a:cubicBezTo>
                    <a:pt x="3030" y="318"/>
                    <a:pt x="3024" y="312"/>
                    <a:pt x="3024" y="305"/>
                  </a:cubicBezTo>
                  <a:close/>
                  <a:moveTo>
                    <a:pt x="3024" y="228"/>
                  </a:moveTo>
                  <a:lnTo>
                    <a:pt x="3024" y="203"/>
                  </a:lnTo>
                  <a:cubicBezTo>
                    <a:pt x="3024" y="196"/>
                    <a:pt x="3030" y="190"/>
                    <a:pt x="3037" y="190"/>
                  </a:cubicBezTo>
                  <a:cubicBezTo>
                    <a:pt x="3044" y="190"/>
                    <a:pt x="3049" y="196"/>
                    <a:pt x="3049" y="203"/>
                  </a:cubicBezTo>
                  <a:lnTo>
                    <a:pt x="3049" y="228"/>
                  </a:lnTo>
                  <a:cubicBezTo>
                    <a:pt x="3049" y="235"/>
                    <a:pt x="3044" y="241"/>
                    <a:pt x="3037" y="241"/>
                  </a:cubicBezTo>
                  <a:cubicBezTo>
                    <a:pt x="3030" y="241"/>
                    <a:pt x="3024" y="235"/>
                    <a:pt x="3024" y="228"/>
                  </a:cubicBezTo>
                  <a:close/>
                  <a:moveTo>
                    <a:pt x="3024" y="152"/>
                  </a:moveTo>
                  <a:lnTo>
                    <a:pt x="3024" y="126"/>
                  </a:lnTo>
                  <a:cubicBezTo>
                    <a:pt x="3024" y="119"/>
                    <a:pt x="3030" y="113"/>
                    <a:pt x="3037" y="113"/>
                  </a:cubicBezTo>
                  <a:cubicBezTo>
                    <a:pt x="3044" y="113"/>
                    <a:pt x="3049" y="119"/>
                    <a:pt x="3049" y="126"/>
                  </a:cubicBezTo>
                  <a:lnTo>
                    <a:pt x="3049" y="152"/>
                  </a:lnTo>
                  <a:cubicBezTo>
                    <a:pt x="3049" y="159"/>
                    <a:pt x="3044" y="164"/>
                    <a:pt x="3037" y="164"/>
                  </a:cubicBezTo>
                  <a:cubicBezTo>
                    <a:pt x="3030" y="164"/>
                    <a:pt x="3024" y="159"/>
                    <a:pt x="3024" y="152"/>
                  </a:cubicBezTo>
                  <a:close/>
                  <a:moveTo>
                    <a:pt x="3024" y="75"/>
                  </a:moveTo>
                  <a:lnTo>
                    <a:pt x="3024" y="49"/>
                  </a:lnTo>
                  <a:cubicBezTo>
                    <a:pt x="3024" y="42"/>
                    <a:pt x="3030" y="36"/>
                    <a:pt x="3037" y="36"/>
                  </a:cubicBezTo>
                  <a:cubicBezTo>
                    <a:pt x="3044" y="36"/>
                    <a:pt x="3049" y="42"/>
                    <a:pt x="3049" y="49"/>
                  </a:cubicBezTo>
                  <a:lnTo>
                    <a:pt x="3049" y="75"/>
                  </a:lnTo>
                  <a:cubicBezTo>
                    <a:pt x="3049" y="82"/>
                    <a:pt x="3044" y="88"/>
                    <a:pt x="3037" y="88"/>
                  </a:cubicBezTo>
                  <a:cubicBezTo>
                    <a:pt x="3030" y="88"/>
                    <a:pt x="3024" y="82"/>
                    <a:pt x="3024" y="75"/>
                  </a:cubicBezTo>
                  <a:close/>
                  <a:moveTo>
                    <a:pt x="3021" y="26"/>
                  </a:moveTo>
                  <a:lnTo>
                    <a:pt x="2996" y="26"/>
                  </a:lnTo>
                  <a:cubicBezTo>
                    <a:pt x="2989" y="26"/>
                    <a:pt x="2983" y="20"/>
                    <a:pt x="2983" y="13"/>
                  </a:cubicBezTo>
                  <a:cubicBezTo>
                    <a:pt x="2983" y="6"/>
                    <a:pt x="2989" y="0"/>
                    <a:pt x="2996" y="0"/>
                  </a:cubicBezTo>
                  <a:lnTo>
                    <a:pt x="3021" y="0"/>
                  </a:lnTo>
                  <a:cubicBezTo>
                    <a:pt x="3028" y="0"/>
                    <a:pt x="3034" y="6"/>
                    <a:pt x="3034" y="13"/>
                  </a:cubicBezTo>
                  <a:cubicBezTo>
                    <a:pt x="3034" y="20"/>
                    <a:pt x="3028" y="26"/>
                    <a:pt x="3021" y="26"/>
                  </a:cubicBezTo>
                  <a:close/>
                  <a:moveTo>
                    <a:pt x="2944" y="26"/>
                  </a:moveTo>
                  <a:lnTo>
                    <a:pt x="2919" y="26"/>
                  </a:lnTo>
                  <a:cubicBezTo>
                    <a:pt x="2912" y="26"/>
                    <a:pt x="2906" y="20"/>
                    <a:pt x="2906" y="13"/>
                  </a:cubicBezTo>
                  <a:cubicBezTo>
                    <a:pt x="2906" y="6"/>
                    <a:pt x="2912" y="0"/>
                    <a:pt x="2919" y="0"/>
                  </a:cubicBezTo>
                  <a:lnTo>
                    <a:pt x="2944" y="0"/>
                  </a:lnTo>
                  <a:cubicBezTo>
                    <a:pt x="2952" y="0"/>
                    <a:pt x="2957" y="6"/>
                    <a:pt x="2957" y="13"/>
                  </a:cubicBezTo>
                  <a:cubicBezTo>
                    <a:pt x="2957" y="20"/>
                    <a:pt x="2952" y="26"/>
                    <a:pt x="2944" y="26"/>
                  </a:cubicBezTo>
                  <a:close/>
                  <a:moveTo>
                    <a:pt x="2868" y="26"/>
                  </a:moveTo>
                  <a:lnTo>
                    <a:pt x="2842" y="26"/>
                  </a:lnTo>
                  <a:cubicBezTo>
                    <a:pt x="2835" y="26"/>
                    <a:pt x="2829" y="20"/>
                    <a:pt x="2829" y="13"/>
                  </a:cubicBezTo>
                  <a:cubicBezTo>
                    <a:pt x="2829" y="6"/>
                    <a:pt x="2835" y="0"/>
                    <a:pt x="2842" y="0"/>
                  </a:cubicBezTo>
                  <a:lnTo>
                    <a:pt x="2868" y="0"/>
                  </a:lnTo>
                  <a:cubicBezTo>
                    <a:pt x="2875" y="0"/>
                    <a:pt x="2880" y="6"/>
                    <a:pt x="2880" y="13"/>
                  </a:cubicBezTo>
                  <a:cubicBezTo>
                    <a:pt x="2880" y="20"/>
                    <a:pt x="2875" y="26"/>
                    <a:pt x="2868" y="26"/>
                  </a:cubicBezTo>
                  <a:close/>
                  <a:moveTo>
                    <a:pt x="2791" y="26"/>
                  </a:moveTo>
                  <a:lnTo>
                    <a:pt x="2765" y="26"/>
                  </a:lnTo>
                  <a:cubicBezTo>
                    <a:pt x="2758" y="26"/>
                    <a:pt x="2752" y="20"/>
                    <a:pt x="2752" y="13"/>
                  </a:cubicBezTo>
                  <a:cubicBezTo>
                    <a:pt x="2752" y="6"/>
                    <a:pt x="2758" y="0"/>
                    <a:pt x="2765" y="0"/>
                  </a:cubicBezTo>
                  <a:lnTo>
                    <a:pt x="2791" y="0"/>
                  </a:lnTo>
                  <a:cubicBezTo>
                    <a:pt x="2798" y="0"/>
                    <a:pt x="2804" y="6"/>
                    <a:pt x="2804" y="13"/>
                  </a:cubicBezTo>
                  <a:cubicBezTo>
                    <a:pt x="2804" y="20"/>
                    <a:pt x="2798" y="26"/>
                    <a:pt x="2791" y="26"/>
                  </a:cubicBezTo>
                  <a:close/>
                  <a:moveTo>
                    <a:pt x="2714" y="26"/>
                  </a:moveTo>
                  <a:lnTo>
                    <a:pt x="2688" y="26"/>
                  </a:lnTo>
                  <a:cubicBezTo>
                    <a:pt x="2681" y="26"/>
                    <a:pt x="2676" y="20"/>
                    <a:pt x="2676" y="13"/>
                  </a:cubicBezTo>
                  <a:cubicBezTo>
                    <a:pt x="2676" y="6"/>
                    <a:pt x="2681" y="0"/>
                    <a:pt x="2688" y="0"/>
                  </a:cubicBezTo>
                  <a:lnTo>
                    <a:pt x="2714" y="0"/>
                  </a:lnTo>
                  <a:cubicBezTo>
                    <a:pt x="2721" y="0"/>
                    <a:pt x="2727" y="6"/>
                    <a:pt x="2727" y="13"/>
                  </a:cubicBezTo>
                  <a:cubicBezTo>
                    <a:pt x="2727" y="20"/>
                    <a:pt x="2721" y="26"/>
                    <a:pt x="2714" y="26"/>
                  </a:cubicBezTo>
                  <a:close/>
                  <a:moveTo>
                    <a:pt x="2637" y="26"/>
                  </a:moveTo>
                  <a:lnTo>
                    <a:pt x="2612" y="26"/>
                  </a:lnTo>
                  <a:cubicBezTo>
                    <a:pt x="2605" y="26"/>
                    <a:pt x="2599" y="20"/>
                    <a:pt x="2599" y="13"/>
                  </a:cubicBezTo>
                  <a:cubicBezTo>
                    <a:pt x="2599" y="6"/>
                    <a:pt x="2605" y="0"/>
                    <a:pt x="2612" y="0"/>
                  </a:cubicBezTo>
                  <a:lnTo>
                    <a:pt x="2637" y="0"/>
                  </a:lnTo>
                  <a:cubicBezTo>
                    <a:pt x="2644" y="0"/>
                    <a:pt x="2650" y="6"/>
                    <a:pt x="2650" y="13"/>
                  </a:cubicBezTo>
                  <a:cubicBezTo>
                    <a:pt x="2650" y="20"/>
                    <a:pt x="2644" y="26"/>
                    <a:pt x="2637" y="26"/>
                  </a:cubicBezTo>
                  <a:close/>
                  <a:moveTo>
                    <a:pt x="2560" y="26"/>
                  </a:moveTo>
                  <a:lnTo>
                    <a:pt x="2535" y="26"/>
                  </a:lnTo>
                  <a:cubicBezTo>
                    <a:pt x="2528" y="26"/>
                    <a:pt x="2522" y="20"/>
                    <a:pt x="2522" y="13"/>
                  </a:cubicBezTo>
                  <a:cubicBezTo>
                    <a:pt x="2522" y="6"/>
                    <a:pt x="2528" y="0"/>
                    <a:pt x="2535" y="0"/>
                  </a:cubicBezTo>
                  <a:lnTo>
                    <a:pt x="2560" y="0"/>
                  </a:lnTo>
                  <a:cubicBezTo>
                    <a:pt x="2568" y="0"/>
                    <a:pt x="2573" y="6"/>
                    <a:pt x="2573" y="13"/>
                  </a:cubicBezTo>
                  <a:cubicBezTo>
                    <a:pt x="2573" y="20"/>
                    <a:pt x="2568" y="26"/>
                    <a:pt x="2560" y="26"/>
                  </a:cubicBezTo>
                  <a:close/>
                  <a:moveTo>
                    <a:pt x="2484" y="26"/>
                  </a:moveTo>
                  <a:lnTo>
                    <a:pt x="2458" y="26"/>
                  </a:lnTo>
                  <a:cubicBezTo>
                    <a:pt x="2451" y="26"/>
                    <a:pt x="2445" y="20"/>
                    <a:pt x="2445" y="13"/>
                  </a:cubicBezTo>
                  <a:cubicBezTo>
                    <a:pt x="2445" y="6"/>
                    <a:pt x="2451" y="0"/>
                    <a:pt x="2458" y="0"/>
                  </a:cubicBezTo>
                  <a:lnTo>
                    <a:pt x="2484" y="0"/>
                  </a:lnTo>
                  <a:cubicBezTo>
                    <a:pt x="2491" y="0"/>
                    <a:pt x="2496" y="6"/>
                    <a:pt x="2496" y="13"/>
                  </a:cubicBezTo>
                  <a:cubicBezTo>
                    <a:pt x="2496" y="20"/>
                    <a:pt x="2491" y="26"/>
                    <a:pt x="2484" y="26"/>
                  </a:cubicBezTo>
                  <a:close/>
                  <a:moveTo>
                    <a:pt x="2407" y="26"/>
                  </a:moveTo>
                  <a:lnTo>
                    <a:pt x="2381" y="26"/>
                  </a:lnTo>
                  <a:cubicBezTo>
                    <a:pt x="2374" y="26"/>
                    <a:pt x="2368" y="20"/>
                    <a:pt x="2368" y="13"/>
                  </a:cubicBezTo>
                  <a:cubicBezTo>
                    <a:pt x="2368" y="6"/>
                    <a:pt x="2374" y="0"/>
                    <a:pt x="2381" y="0"/>
                  </a:cubicBezTo>
                  <a:lnTo>
                    <a:pt x="2407" y="0"/>
                  </a:lnTo>
                  <a:cubicBezTo>
                    <a:pt x="2414" y="0"/>
                    <a:pt x="2420" y="6"/>
                    <a:pt x="2420" y="13"/>
                  </a:cubicBezTo>
                  <a:cubicBezTo>
                    <a:pt x="2420" y="20"/>
                    <a:pt x="2414" y="26"/>
                    <a:pt x="2407" y="26"/>
                  </a:cubicBezTo>
                  <a:close/>
                  <a:moveTo>
                    <a:pt x="2330" y="26"/>
                  </a:moveTo>
                  <a:lnTo>
                    <a:pt x="2304" y="26"/>
                  </a:lnTo>
                  <a:cubicBezTo>
                    <a:pt x="2297" y="26"/>
                    <a:pt x="2292" y="20"/>
                    <a:pt x="2292" y="13"/>
                  </a:cubicBezTo>
                  <a:cubicBezTo>
                    <a:pt x="2292" y="6"/>
                    <a:pt x="2297" y="0"/>
                    <a:pt x="2304" y="0"/>
                  </a:cubicBezTo>
                  <a:lnTo>
                    <a:pt x="2330" y="0"/>
                  </a:lnTo>
                  <a:cubicBezTo>
                    <a:pt x="2337" y="0"/>
                    <a:pt x="2343" y="6"/>
                    <a:pt x="2343" y="13"/>
                  </a:cubicBezTo>
                  <a:cubicBezTo>
                    <a:pt x="2343" y="20"/>
                    <a:pt x="2337" y="26"/>
                    <a:pt x="2330" y="26"/>
                  </a:cubicBezTo>
                  <a:close/>
                  <a:moveTo>
                    <a:pt x="2253" y="26"/>
                  </a:moveTo>
                  <a:lnTo>
                    <a:pt x="2228" y="26"/>
                  </a:lnTo>
                  <a:cubicBezTo>
                    <a:pt x="2221" y="26"/>
                    <a:pt x="2215" y="20"/>
                    <a:pt x="2215" y="13"/>
                  </a:cubicBezTo>
                  <a:cubicBezTo>
                    <a:pt x="2215" y="6"/>
                    <a:pt x="2221" y="0"/>
                    <a:pt x="2228" y="0"/>
                  </a:cubicBezTo>
                  <a:lnTo>
                    <a:pt x="2253" y="0"/>
                  </a:lnTo>
                  <a:cubicBezTo>
                    <a:pt x="2260" y="0"/>
                    <a:pt x="2266" y="6"/>
                    <a:pt x="2266" y="13"/>
                  </a:cubicBezTo>
                  <a:cubicBezTo>
                    <a:pt x="2266" y="20"/>
                    <a:pt x="2260" y="26"/>
                    <a:pt x="2253" y="26"/>
                  </a:cubicBezTo>
                  <a:close/>
                  <a:moveTo>
                    <a:pt x="2176" y="26"/>
                  </a:moveTo>
                  <a:lnTo>
                    <a:pt x="2151" y="26"/>
                  </a:lnTo>
                  <a:cubicBezTo>
                    <a:pt x="2144" y="26"/>
                    <a:pt x="2138" y="20"/>
                    <a:pt x="2138" y="13"/>
                  </a:cubicBezTo>
                  <a:cubicBezTo>
                    <a:pt x="2138" y="6"/>
                    <a:pt x="2144" y="0"/>
                    <a:pt x="2151" y="0"/>
                  </a:cubicBezTo>
                  <a:lnTo>
                    <a:pt x="2176" y="0"/>
                  </a:lnTo>
                  <a:cubicBezTo>
                    <a:pt x="2184" y="0"/>
                    <a:pt x="2189" y="6"/>
                    <a:pt x="2189" y="13"/>
                  </a:cubicBezTo>
                  <a:cubicBezTo>
                    <a:pt x="2189" y="20"/>
                    <a:pt x="2184" y="26"/>
                    <a:pt x="2176" y="26"/>
                  </a:cubicBezTo>
                  <a:close/>
                  <a:moveTo>
                    <a:pt x="2100" y="26"/>
                  </a:moveTo>
                  <a:lnTo>
                    <a:pt x="2074" y="26"/>
                  </a:lnTo>
                  <a:cubicBezTo>
                    <a:pt x="2067" y="26"/>
                    <a:pt x="2061" y="20"/>
                    <a:pt x="2061" y="13"/>
                  </a:cubicBezTo>
                  <a:cubicBezTo>
                    <a:pt x="2061" y="6"/>
                    <a:pt x="2067" y="0"/>
                    <a:pt x="2074" y="0"/>
                  </a:cubicBezTo>
                  <a:lnTo>
                    <a:pt x="2100" y="0"/>
                  </a:lnTo>
                  <a:cubicBezTo>
                    <a:pt x="2107" y="0"/>
                    <a:pt x="2112" y="6"/>
                    <a:pt x="2112" y="13"/>
                  </a:cubicBezTo>
                  <a:cubicBezTo>
                    <a:pt x="2112" y="20"/>
                    <a:pt x="2107" y="26"/>
                    <a:pt x="2100" y="26"/>
                  </a:cubicBezTo>
                  <a:close/>
                  <a:moveTo>
                    <a:pt x="2023" y="26"/>
                  </a:moveTo>
                  <a:lnTo>
                    <a:pt x="1997" y="26"/>
                  </a:lnTo>
                  <a:cubicBezTo>
                    <a:pt x="1990" y="26"/>
                    <a:pt x="1984" y="20"/>
                    <a:pt x="1984" y="13"/>
                  </a:cubicBezTo>
                  <a:cubicBezTo>
                    <a:pt x="1984" y="6"/>
                    <a:pt x="1990" y="0"/>
                    <a:pt x="1997" y="0"/>
                  </a:cubicBezTo>
                  <a:lnTo>
                    <a:pt x="2023" y="0"/>
                  </a:lnTo>
                  <a:cubicBezTo>
                    <a:pt x="2030" y="0"/>
                    <a:pt x="2036" y="6"/>
                    <a:pt x="2036" y="13"/>
                  </a:cubicBezTo>
                  <a:cubicBezTo>
                    <a:pt x="2036" y="20"/>
                    <a:pt x="2030" y="26"/>
                    <a:pt x="2023" y="26"/>
                  </a:cubicBezTo>
                  <a:close/>
                  <a:moveTo>
                    <a:pt x="1946" y="26"/>
                  </a:moveTo>
                  <a:lnTo>
                    <a:pt x="1920" y="26"/>
                  </a:lnTo>
                  <a:cubicBezTo>
                    <a:pt x="1913" y="26"/>
                    <a:pt x="1908" y="20"/>
                    <a:pt x="1908" y="13"/>
                  </a:cubicBezTo>
                  <a:cubicBezTo>
                    <a:pt x="1908" y="6"/>
                    <a:pt x="1913" y="0"/>
                    <a:pt x="1920" y="0"/>
                  </a:cubicBezTo>
                  <a:lnTo>
                    <a:pt x="1946" y="0"/>
                  </a:lnTo>
                  <a:cubicBezTo>
                    <a:pt x="1953" y="0"/>
                    <a:pt x="1959" y="6"/>
                    <a:pt x="1959" y="13"/>
                  </a:cubicBezTo>
                  <a:cubicBezTo>
                    <a:pt x="1959" y="20"/>
                    <a:pt x="1953" y="26"/>
                    <a:pt x="1946" y="26"/>
                  </a:cubicBezTo>
                  <a:close/>
                  <a:moveTo>
                    <a:pt x="1869" y="26"/>
                  </a:moveTo>
                  <a:lnTo>
                    <a:pt x="1844" y="26"/>
                  </a:lnTo>
                  <a:cubicBezTo>
                    <a:pt x="1837" y="26"/>
                    <a:pt x="1831" y="20"/>
                    <a:pt x="1831" y="13"/>
                  </a:cubicBezTo>
                  <a:cubicBezTo>
                    <a:pt x="1831" y="6"/>
                    <a:pt x="1837" y="0"/>
                    <a:pt x="1844" y="0"/>
                  </a:cubicBezTo>
                  <a:lnTo>
                    <a:pt x="1869" y="0"/>
                  </a:lnTo>
                  <a:cubicBezTo>
                    <a:pt x="1876" y="0"/>
                    <a:pt x="1882" y="6"/>
                    <a:pt x="1882" y="13"/>
                  </a:cubicBezTo>
                  <a:cubicBezTo>
                    <a:pt x="1882" y="20"/>
                    <a:pt x="1876" y="26"/>
                    <a:pt x="1869" y="26"/>
                  </a:cubicBezTo>
                  <a:close/>
                  <a:moveTo>
                    <a:pt x="1792" y="26"/>
                  </a:moveTo>
                  <a:lnTo>
                    <a:pt x="1767" y="26"/>
                  </a:lnTo>
                  <a:cubicBezTo>
                    <a:pt x="1760" y="26"/>
                    <a:pt x="1754" y="20"/>
                    <a:pt x="1754" y="13"/>
                  </a:cubicBezTo>
                  <a:cubicBezTo>
                    <a:pt x="1754" y="6"/>
                    <a:pt x="1760" y="0"/>
                    <a:pt x="1767" y="0"/>
                  </a:cubicBezTo>
                  <a:lnTo>
                    <a:pt x="1792" y="0"/>
                  </a:lnTo>
                  <a:cubicBezTo>
                    <a:pt x="1800" y="0"/>
                    <a:pt x="1805" y="6"/>
                    <a:pt x="1805" y="13"/>
                  </a:cubicBezTo>
                  <a:cubicBezTo>
                    <a:pt x="1805" y="20"/>
                    <a:pt x="1800" y="26"/>
                    <a:pt x="1792" y="26"/>
                  </a:cubicBezTo>
                  <a:close/>
                  <a:moveTo>
                    <a:pt x="1716" y="26"/>
                  </a:moveTo>
                  <a:lnTo>
                    <a:pt x="1690" y="26"/>
                  </a:lnTo>
                  <a:cubicBezTo>
                    <a:pt x="1683" y="26"/>
                    <a:pt x="1677" y="20"/>
                    <a:pt x="1677" y="13"/>
                  </a:cubicBezTo>
                  <a:cubicBezTo>
                    <a:pt x="1677" y="6"/>
                    <a:pt x="1683" y="0"/>
                    <a:pt x="1690" y="0"/>
                  </a:cubicBezTo>
                  <a:lnTo>
                    <a:pt x="1716" y="0"/>
                  </a:lnTo>
                  <a:cubicBezTo>
                    <a:pt x="1723" y="0"/>
                    <a:pt x="1728" y="6"/>
                    <a:pt x="1728" y="13"/>
                  </a:cubicBezTo>
                  <a:cubicBezTo>
                    <a:pt x="1728" y="20"/>
                    <a:pt x="1723" y="26"/>
                    <a:pt x="1716" y="26"/>
                  </a:cubicBezTo>
                  <a:close/>
                  <a:moveTo>
                    <a:pt x="1639" y="26"/>
                  </a:moveTo>
                  <a:lnTo>
                    <a:pt x="1613" y="26"/>
                  </a:lnTo>
                  <a:cubicBezTo>
                    <a:pt x="1606" y="26"/>
                    <a:pt x="1600" y="20"/>
                    <a:pt x="1600" y="13"/>
                  </a:cubicBezTo>
                  <a:cubicBezTo>
                    <a:pt x="1600" y="6"/>
                    <a:pt x="1606" y="0"/>
                    <a:pt x="1613" y="0"/>
                  </a:cubicBezTo>
                  <a:lnTo>
                    <a:pt x="1639" y="0"/>
                  </a:lnTo>
                  <a:cubicBezTo>
                    <a:pt x="1646" y="0"/>
                    <a:pt x="1652" y="6"/>
                    <a:pt x="1652" y="13"/>
                  </a:cubicBezTo>
                  <a:cubicBezTo>
                    <a:pt x="1652" y="20"/>
                    <a:pt x="1646" y="26"/>
                    <a:pt x="1639" y="26"/>
                  </a:cubicBezTo>
                  <a:close/>
                  <a:moveTo>
                    <a:pt x="1562" y="26"/>
                  </a:moveTo>
                  <a:lnTo>
                    <a:pt x="1536" y="26"/>
                  </a:lnTo>
                  <a:cubicBezTo>
                    <a:pt x="1529" y="26"/>
                    <a:pt x="1524" y="20"/>
                    <a:pt x="1524" y="13"/>
                  </a:cubicBezTo>
                  <a:cubicBezTo>
                    <a:pt x="1524" y="6"/>
                    <a:pt x="1529" y="0"/>
                    <a:pt x="1536" y="0"/>
                  </a:cubicBezTo>
                  <a:lnTo>
                    <a:pt x="1562" y="0"/>
                  </a:lnTo>
                  <a:cubicBezTo>
                    <a:pt x="1569" y="0"/>
                    <a:pt x="1575" y="6"/>
                    <a:pt x="1575" y="13"/>
                  </a:cubicBezTo>
                  <a:cubicBezTo>
                    <a:pt x="1575" y="20"/>
                    <a:pt x="1569" y="26"/>
                    <a:pt x="1562" y="26"/>
                  </a:cubicBezTo>
                  <a:close/>
                  <a:moveTo>
                    <a:pt x="1485" y="26"/>
                  </a:moveTo>
                  <a:lnTo>
                    <a:pt x="1460" y="26"/>
                  </a:lnTo>
                  <a:cubicBezTo>
                    <a:pt x="1453" y="26"/>
                    <a:pt x="1447" y="20"/>
                    <a:pt x="1447" y="13"/>
                  </a:cubicBezTo>
                  <a:cubicBezTo>
                    <a:pt x="1447" y="6"/>
                    <a:pt x="1453" y="0"/>
                    <a:pt x="1460" y="0"/>
                  </a:cubicBezTo>
                  <a:lnTo>
                    <a:pt x="1485" y="0"/>
                  </a:lnTo>
                  <a:cubicBezTo>
                    <a:pt x="1492" y="0"/>
                    <a:pt x="1498" y="6"/>
                    <a:pt x="1498" y="13"/>
                  </a:cubicBezTo>
                  <a:cubicBezTo>
                    <a:pt x="1498" y="20"/>
                    <a:pt x="1492" y="26"/>
                    <a:pt x="1485" y="26"/>
                  </a:cubicBezTo>
                  <a:close/>
                  <a:moveTo>
                    <a:pt x="1408" y="26"/>
                  </a:moveTo>
                  <a:lnTo>
                    <a:pt x="1383" y="26"/>
                  </a:lnTo>
                  <a:cubicBezTo>
                    <a:pt x="1376" y="26"/>
                    <a:pt x="1370" y="20"/>
                    <a:pt x="1370" y="13"/>
                  </a:cubicBezTo>
                  <a:cubicBezTo>
                    <a:pt x="1370" y="6"/>
                    <a:pt x="1376" y="0"/>
                    <a:pt x="1383" y="0"/>
                  </a:cubicBezTo>
                  <a:lnTo>
                    <a:pt x="1408" y="0"/>
                  </a:lnTo>
                  <a:cubicBezTo>
                    <a:pt x="1416" y="0"/>
                    <a:pt x="1421" y="6"/>
                    <a:pt x="1421" y="13"/>
                  </a:cubicBezTo>
                  <a:cubicBezTo>
                    <a:pt x="1421" y="20"/>
                    <a:pt x="1416" y="26"/>
                    <a:pt x="1408" y="26"/>
                  </a:cubicBezTo>
                  <a:close/>
                  <a:moveTo>
                    <a:pt x="1332" y="26"/>
                  </a:moveTo>
                  <a:lnTo>
                    <a:pt x="1306" y="26"/>
                  </a:lnTo>
                  <a:cubicBezTo>
                    <a:pt x="1299" y="26"/>
                    <a:pt x="1293" y="20"/>
                    <a:pt x="1293" y="13"/>
                  </a:cubicBezTo>
                  <a:cubicBezTo>
                    <a:pt x="1293" y="6"/>
                    <a:pt x="1299" y="0"/>
                    <a:pt x="1306" y="0"/>
                  </a:cubicBezTo>
                  <a:lnTo>
                    <a:pt x="1332" y="0"/>
                  </a:lnTo>
                  <a:cubicBezTo>
                    <a:pt x="1339" y="0"/>
                    <a:pt x="1344" y="6"/>
                    <a:pt x="1344" y="13"/>
                  </a:cubicBezTo>
                  <a:cubicBezTo>
                    <a:pt x="1344" y="20"/>
                    <a:pt x="1339" y="26"/>
                    <a:pt x="1332" y="26"/>
                  </a:cubicBezTo>
                  <a:close/>
                  <a:moveTo>
                    <a:pt x="1255" y="26"/>
                  </a:moveTo>
                  <a:lnTo>
                    <a:pt x="1229" y="26"/>
                  </a:lnTo>
                  <a:cubicBezTo>
                    <a:pt x="1222" y="26"/>
                    <a:pt x="1216" y="20"/>
                    <a:pt x="1216" y="13"/>
                  </a:cubicBezTo>
                  <a:cubicBezTo>
                    <a:pt x="1216" y="6"/>
                    <a:pt x="1222" y="0"/>
                    <a:pt x="1229" y="0"/>
                  </a:cubicBezTo>
                  <a:lnTo>
                    <a:pt x="1255" y="0"/>
                  </a:lnTo>
                  <a:cubicBezTo>
                    <a:pt x="1262" y="0"/>
                    <a:pt x="1268" y="6"/>
                    <a:pt x="1268" y="13"/>
                  </a:cubicBezTo>
                  <a:cubicBezTo>
                    <a:pt x="1268" y="20"/>
                    <a:pt x="1262" y="26"/>
                    <a:pt x="1255" y="26"/>
                  </a:cubicBezTo>
                  <a:close/>
                  <a:moveTo>
                    <a:pt x="1178" y="26"/>
                  </a:moveTo>
                  <a:lnTo>
                    <a:pt x="1152" y="26"/>
                  </a:lnTo>
                  <a:cubicBezTo>
                    <a:pt x="1145" y="26"/>
                    <a:pt x="1140" y="20"/>
                    <a:pt x="1140" y="13"/>
                  </a:cubicBezTo>
                  <a:cubicBezTo>
                    <a:pt x="1140" y="6"/>
                    <a:pt x="1145" y="0"/>
                    <a:pt x="1152" y="0"/>
                  </a:cubicBezTo>
                  <a:lnTo>
                    <a:pt x="1178" y="0"/>
                  </a:lnTo>
                  <a:cubicBezTo>
                    <a:pt x="1185" y="0"/>
                    <a:pt x="1191" y="6"/>
                    <a:pt x="1191" y="13"/>
                  </a:cubicBezTo>
                  <a:cubicBezTo>
                    <a:pt x="1191" y="20"/>
                    <a:pt x="1185" y="26"/>
                    <a:pt x="1178" y="26"/>
                  </a:cubicBezTo>
                  <a:close/>
                  <a:moveTo>
                    <a:pt x="1101" y="26"/>
                  </a:moveTo>
                  <a:lnTo>
                    <a:pt x="1076" y="26"/>
                  </a:lnTo>
                  <a:cubicBezTo>
                    <a:pt x="1069" y="26"/>
                    <a:pt x="1063" y="20"/>
                    <a:pt x="1063" y="13"/>
                  </a:cubicBezTo>
                  <a:cubicBezTo>
                    <a:pt x="1063" y="6"/>
                    <a:pt x="1069" y="0"/>
                    <a:pt x="1076" y="0"/>
                  </a:cubicBezTo>
                  <a:lnTo>
                    <a:pt x="1101" y="0"/>
                  </a:lnTo>
                  <a:cubicBezTo>
                    <a:pt x="1108" y="0"/>
                    <a:pt x="1114" y="6"/>
                    <a:pt x="1114" y="13"/>
                  </a:cubicBezTo>
                  <a:cubicBezTo>
                    <a:pt x="1114" y="20"/>
                    <a:pt x="1108" y="26"/>
                    <a:pt x="1101" y="26"/>
                  </a:cubicBezTo>
                  <a:close/>
                  <a:moveTo>
                    <a:pt x="1024" y="26"/>
                  </a:moveTo>
                  <a:lnTo>
                    <a:pt x="999" y="26"/>
                  </a:lnTo>
                  <a:cubicBezTo>
                    <a:pt x="992" y="26"/>
                    <a:pt x="986" y="20"/>
                    <a:pt x="986" y="13"/>
                  </a:cubicBezTo>
                  <a:cubicBezTo>
                    <a:pt x="986" y="6"/>
                    <a:pt x="992" y="0"/>
                    <a:pt x="999" y="0"/>
                  </a:cubicBezTo>
                  <a:lnTo>
                    <a:pt x="1024" y="0"/>
                  </a:lnTo>
                  <a:cubicBezTo>
                    <a:pt x="1032" y="0"/>
                    <a:pt x="1037" y="6"/>
                    <a:pt x="1037" y="13"/>
                  </a:cubicBezTo>
                  <a:cubicBezTo>
                    <a:pt x="1037" y="20"/>
                    <a:pt x="1032" y="26"/>
                    <a:pt x="1024" y="26"/>
                  </a:cubicBezTo>
                  <a:close/>
                  <a:moveTo>
                    <a:pt x="948" y="26"/>
                  </a:moveTo>
                  <a:lnTo>
                    <a:pt x="922" y="26"/>
                  </a:lnTo>
                  <a:cubicBezTo>
                    <a:pt x="915" y="26"/>
                    <a:pt x="909" y="20"/>
                    <a:pt x="909" y="13"/>
                  </a:cubicBezTo>
                  <a:cubicBezTo>
                    <a:pt x="909" y="6"/>
                    <a:pt x="915" y="0"/>
                    <a:pt x="922" y="0"/>
                  </a:cubicBezTo>
                  <a:lnTo>
                    <a:pt x="948" y="0"/>
                  </a:lnTo>
                  <a:cubicBezTo>
                    <a:pt x="955" y="0"/>
                    <a:pt x="960" y="6"/>
                    <a:pt x="960" y="13"/>
                  </a:cubicBezTo>
                  <a:cubicBezTo>
                    <a:pt x="960" y="20"/>
                    <a:pt x="955" y="26"/>
                    <a:pt x="948" y="26"/>
                  </a:cubicBezTo>
                  <a:close/>
                  <a:moveTo>
                    <a:pt x="871" y="26"/>
                  </a:moveTo>
                  <a:lnTo>
                    <a:pt x="845" y="26"/>
                  </a:lnTo>
                  <a:cubicBezTo>
                    <a:pt x="838" y="26"/>
                    <a:pt x="832" y="20"/>
                    <a:pt x="832" y="13"/>
                  </a:cubicBezTo>
                  <a:cubicBezTo>
                    <a:pt x="832" y="6"/>
                    <a:pt x="838" y="0"/>
                    <a:pt x="845" y="0"/>
                  </a:cubicBezTo>
                  <a:lnTo>
                    <a:pt x="871" y="0"/>
                  </a:lnTo>
                  <a:cubicBezTo>
                    <a:pt x="878" y="0"/>
                    <a:pt x="884" y="6"/>
                    <a:pt x="884" y="13"/>
                  </a:cubicBezTo>
                  <a:cubicBezTo>
                    <a:pt x="884" y="20"/>
                    <a:pt x="878" y="26"/>
                    <a:pt x="871" y="26"/>
                  </a:cubicBezTo>
                  <a:close/>
                  <a:moveTo>
                    <a:pt x="794" y="26"/>
                  </a:moveTo>
                  <a:lnTo>
                    <a:pt x="768" y="26"/>
                  </a:lnTo>
                  <a:cubicBezTo>
                    <a:pt x="761" y="26"/>
                    <a:pt x="756" y="20"/>
                    <a:pt x="756" y="13"/>
                  </a:cubicBezTo>
                  <a:cubicBezTo>
                    <a:pt x="756" y="6"/>
                    <a:pt x="761" y="0"/>
                    <a:pt x="768" y="0"/>
                  </a:cubicBezTo>
                  <a:lnTo>
                    <a:pt x="794" y="0"/>
                  </a:lnTo>
                  <a:cubicBezTo>
                    <a:pt x="801" y="0"/>
                    <a:pt x="807" y="6"/>
                    <a:pt x="807" y="13"/>
                  </a:cubicBezTo>
                  <a:cubicBezTo>
                    <a:pt x="807" y="20"/>
                    <a:pt x="801" y="26"/>
                    <a:pt x="794" y="26"/>
                  </a:cubicBezTo>
                  <a:close/>
                  <a:moveTo>
                    <a:pt x="717" y="26"/>
                  </a:moveTo>
                  <a:lnTo>
                    <a:pt x="692" y="26"/>
                  </a:lnTo>
                  <a:cubicBezTo>
                    <a:pt x="685" y="26"/>
                    <a:pt x="679" y="20"/>
                    <a:pt x="679" y="13"/>
                  </a:cubicBezTo>
                  <a:cubicBezTo>
                    <a:pt x="679" y="6"/>
                    <a:pt x="685" y="0"/>
                    <a:pt x="692" y="0"/>
                  </a:cubicBezTo>
                  <a:lnTo>
                    <a:pt x="717" y="0"/>
                  </a:lnTo>
                  <a:cubicBezTo>
                    <a:pt x="724" y="0"/>
                    <a:pt x="730" y="6"/>
                    <a:pt x="730" y="13"/>
                  </a:cubicBezTo>
                  <a:cubicBezTo>
                    <a:pt x="730" y="20"/>
                    <a:pt x="724" y="26"/>
                    <a:pt x="717" y="26"/>
                  </a:cubicBezTo>
                  <a:close/>
                  <a:moveTo>
                    <a:pt x="640" y="26"/>
                  </a:moveTo>
                  <a:lnTo>
                    <a:pt x="615" y="26"/>
                  </a:lnTo>
                  <a:cubicBezTo>
                    <a:pt x="608" y="26"/>
                    <a:pt x="602" y="20"/>
                    <a:pt x="602" y="13"/>
                  </a:cubicBezTo>
                  <a:cubicBezTo>
                    <a:pt x="602" y="6"/>
                    <a:pt x="608" y="0"/>
                    <a:pt x="615" y="0"/>
                  </a:cubicBezTo>
                  <a:lnTo>
                    <a:pt x="640" y="0"/>
                  </a:lnTo>
                  <a:cubicBezTo>
                    <a:pt x="648" y="0"/>
                    <a:pt x="653" y="6"/>
                    <a:pt x="653" y="13"/>
                  </a:cubicBezTo>
                  <a:cubicBezTo>
                    <a:pt x="653" y="20"/>
                    <a:pt x="648" y="26"/>
                    <a:pt x="640" y="26"/>
                  </a:cubicBezTo>
                  <a:close/>
                  <a:moveTo>
                    <a:pt x="564" y="26"/>
                  </a:moveTo>
                  <a:lnTo>
                    <a:pt x="538" y="26"/>
                  </a:lnTo>
                  <a:cubicBezTo>
                    <a:pt x="531" y="26"/>
                    <a:pt x="525" y="20"/>
                    <a:pt x="525" y="13"/>
                  </a:cubicBezTo>
                  <a:cubicBezTo>
                    <a:pt x="525" y="6"/>
                    <a:pt x="531" y="0"/>
                    <a:pt x="538" y="0"/>
                  </a:cubicBezTo>
                  <a:lnTo>
                    <a:pt x="564" y="0"/>
                  </a:lnTo>
                  <a:cubicBezTo>
                    <a:pt x="571" y="0"/>
                    <a:pt x="576" y="6"/>
                    <a:pt x="576" y="13"/>
                  </a:cubicBezTo>
                  <a:cubicBezTo>
                    <a:pt x="576" y="20"/>
                    <a:pt x="571" y="26"/>
                    <a:pt x="564" y="26"/>
                  </a:cubicBezTo>
                  <a:close/>
                  <a:moveTo>
                    <a:pt x="487" y="26"/>
                  </a:moveTo>
                  <a:lnTo>
                    <a:pt x="461" y="26"/>
                  </a:lnTo>
                  <a:cubicBezTo>
                    <a:pt x="454" y="26"/>
                    <a:pt x="448" y="20"/>
                    <a:pt x="448" y="13"/>
                  </a:cubicBezTo>
                  <a:cubicBezTo>
                    <a:pt x="448" y="6"/>
                    <a:pt x="454" y="0"/>
                    <a:pt x="461" y="0"/>
                  </a:cubicBezTo>
                  <a:lnTo>
                    <a:pt x="487" y="0"/>
                  </a:lnTo>
                  <a:cubicBezTo>
                    <a:pt x="494" y="0"/>
                    <a:pt x="500" y="6"/>
                    <a:pt x="500" y="13"/>
                  </a:cubicBezTo>
                  <a:cubicBezTo>
                    <a:pt x="500" y="20"/>
                    <a:pt x="494" y="26"/>
                    <a:pt x="487" y="26"/>
                  </a:cubicBezTo>
                  <a:close/>
                  <a:moveTo>
                    <a:pt x="410" y="26"/>
                  </a:moveTo>
                  <a:lnTo>
                    <a:pt x="384" y="26"/>
                  </a:lnTo>
                  <a:cubicBezTo>
                    <a:pt x="377" y="26"/>
                    <a:pt x="372" y="20"/>
                    <a:pt x="372" y="13"/>
                  </a:cubicBezTo>
                  <a:cubicBezTo>
                    <a:pt x="372" y="6"/>
                    <a:pt x="377" y="0"/>
                    <a:pt x="384" y="0"/>
                  </a:cubicBezTo>
                  <a:lnTo>
                    <a:pt x="410" y="0"/>
                  </a:lnTo>
                  <a:cubicBezTo>
                    <a:pt x="417" y="0"/>
                    <a:pt x="423" y="6"/>
                    <a:pt x="423" y="13"/>
                  </a:cubicBezTo>
                  <a:cubicBezTo>
                    <a:pt x="423" y="20"/>
                    <a:pt x="417" y="26"/>
                    <a:pt x="410" y="26"/>
                  </a:cubicBezTo>
                  <a:close/>
                  <a:moveTo>
                    <a:pt x="333" y="26"/>
                  </a:moveTo>
                  <a:lnTo>
                    <a:pt x="308" y="26"/>
                  </a:lnTo>
                  <a:cubicBezTo>
                    <a:pt x="301" y="26"/>
                    <a:pt x="295" y="20"/>
                    <a:pt x="295" y="13"/>
                  </a:cubicBezTo>
                  <a:cubicBezTo>
                    <a:pt x="295" y="6"/>
                    <a:pt x="301" y="0"/>
                    <a:pt x="308" y="0"/>
                  </a:cubicBezTo>
                  <a:lnTo>
                    <a:pt x="333" y="0"/>
                  </a:lnTo>
                  <a:cubicBezTo>
                    <a:pt x="340" y="0"/>
                    <a:pt x="346" y="6"/>
                    <a:pt x="346" y="13"/>
                  </a:cubicBezTo>
                  <a:cubicBezTo>
                    <a:pt x="346" y="20"/>
                    <a:pt x="340" y="26"/>
                    <a:pt x="333" y="26"/>
                  </a:cubicBezTo>
                  <a:close/>
                  <a:moveTo>
                    <a:pt x="256" y="26"/>
                  </a:moveTo>
                  <a:lnTo>
                    <a:pt x="231" y="26"/>
                  </a:lnTo>
                  <a:cubicBezTo>
                    <a:pt x="224" y="26"/>
                    <a:pt x="218" y="20"/>
                    <a:pt x="218" y="13"/>
                  </a:cubicBezTo>
                  <a:cubicBezTo>
                    <a:pt x="218" y="6"/>
                    <a:pt x="224" y="0"/>
                    <a:pt x="231" y="0"/>
                  </a:cubicBezTo>
                  <a:lnTo>
                    <a:pt x="256" y="0"/>
                  </a:lnTo>
                  <a:cubicBezTo>
                    <a:pt x="264" y="0"/>
                    <a:pt x="269" y="6"/>
                    <a:pt x="269" y="13"/>
                  </a:cubicBezTo>
                  <a:cubicBezTo>
                    <a:pt x="269" y="20"/>
                    <a:pt x="264" y="26"/>
                    <a:pt x="256" y="26"/>
                  </a:cubicBezTo>
                  <a:close/>
                  <a:moveTo>
                    <a:pt x="180" y="26"/>
                  </a:moveTo>
                  <a:lnTo>
                    <a:pt x="154" y="26"/>
                  </a:lnTo>
                  <a:cubicBezTo>
                    <a:pt x="147" y="26"/>
                    <a:pt x="141" y="20"/>
                    <a:pt x="141" y="13"/>
                  </a:cubicBezTo>
                  <a:cubicBezTo>
                    <a:pt x="141" y="6"/>
                    <a:pt x="147" y="0"/>
                    <a:pt x="154" y="0"/>
                  </a:cubicBezTo>
                  <a:lnTo>
                    <a:pt x="180" y="0"/>
                  </a:lnTo>
                  <a:cubicBezTo>
                    <a:pt x="187" y="0"/>
                    <a:pt x="192" y="6"/>
                    <a:pt x="192" y="13"/>
                  </a:cubicBezTo>
                  <a:cubicBezTo>
                    <a:pt x="192" y="20"/>
                    <a:pt x="187" y="26"/>
                    <a:pt x="180" y="26"/>
                  </a:cubicBezTo>
                  <a:close/>
                  <a:moveTo>
                    <a:pt x="103" y="26"/>
                  </a:moveTo>
                  <a:lnTo>
                    <a:pt x="77" y="26"/>
                  </a:lnTo>
                  <a:cubicBezTo>
                    <a:pt x="70" y="26"/>
                    <a:pt x="64" y="20"/>
                    <a:pt x="64" y="13"/>
                  </a:cubicBezTo>
                  <a:cubicBezTo>
                    <a:pt x="64" y="6"/>
                    <a:pt x="70" y="0"/>
                    <a:pt x="77" y="0"/>
                  </a:cubicBezTo>
                  <a:lnTo>
                    <a:pt x="103" y="0"/>
                  </a:lnTo>
                  <a:cubicBezTo>
                    <a:pt x="110" y="0"/>
                    <a:pt x="116" y="6"/>
                    <a:pt x="116" y="13"/>
                  </a:cubicBezTo>
                  <a:cubicBezTo>
                    <a:pt x="116" y="20"/>
                    <a:pt x="110" y="26"/>
                    <a:pt x="103" y="26"/>
                  </a:cubicBezTo>
                  <a:close/>
                  <a:moveTo>
                    <a:pt x="26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6" y="0"/>
                  </a:lnTo>
                  <a:cubicBezTo>
                    <a:pt x="33" y="0"/>
                    <a:pt x="39" y="6"/>
                    <a:pt x="39" y="13"/>
                  </a:cubicBezTo>
                  <a:cubicBezTo>
                    <a:pt x="39" y="20"/>
                    <a:pt x="33" y="26"/>
                    <a:pt x="26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1" name="Line 51"/>
            <p:cNvSpPr>
              <a:spLocks noChangeShapeType="1"/>
            </p:cNvSpPr>
            <p:nvPr/>
          </p:nvSpPr>
          <p:spPr bwMode="auto">
            <a:xfrm>
              <a:off x="5224347" y="3030379"/>
              <a:ext cx="533276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2" name="Freeform 52"/>
            <p:cNvSpPr>
              <a:spLocks/>
            </p:cNvSpPr>
            <p:nvPr/>
          </p:nvSpPr>
          <p:spPr bwMode="auto">
            <a:xfrm>
              <a:off x="5749687" y="2993864"/>
              <a:ext cx="68247" cy="74617"/>
            </a:xfrm>
            <a:custGeom>
              <a:avLst/>
              <a:gdLst>
                <a:gd name="T0" fmla="*/ 0 w 68"/>
                <a:gd name="T1" fmla="*/ 0 h 68"/>
                <a:gd name="T2" fmla="*/ 68 w 68"/>
                <a:gd name="T3" fmla="*/ 34 h 68"/>
                <a:gd name="T4" fmla="*/ 0 w 68"/>
                <a:gd name="T5" fmla="*/ 68 h 68"/>
                <a:gd name="T6" fmla="*/ 0 w 68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" h="68">
                  <a:moveTo>
                    <a:pt x="0" y="0"/>
                  </a:moveTo>
                  <a:lnTo>
                    <a:pt x="68" y="34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3" name="Freeform 53"/>
            <p:cNvSpPr>
              <a:spLocks/>
            </p:cNvSpPr>
            <p:nvPr/>
          </p:nvSpPr>
          <p:spPr bwMode="auto">
            <a:xfrm>
              <a:off x="5687789" y="2681112"/>
              <a:ext cx="180933" cy="344504"/>
            </a:xfrm>
            <a:custGeom>
              <a:avLst/>
              <a:gdLst>
                <a:gd name="T0" fmla="*/ 0 w 179"/>
                <a:gd name="T1" fmla="*/ 312 h 312"/>
                <a:gd name="T2" fmla="*/ 0 w 179"/>
                <a:gd name="T3" fmla="*/ 0 h 312"/>
                <a:gd name="T4" fmla="*/ 179 w 179"/>
                <a:gd name="T5" fmla="*/ 0 h 312"/>
                <a:gd name="T6" fmla="*/ 179 w 179"/>
                <a:gd name="T7" fmla="*/ 53 h 3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9" h="312">
                  <a:moveTo>
                    <a:pt x="0" y="312"/>
                  </a:moveTo>
                  <a:lnTo>
                    <a:pt x="0" y="0"/>
                  </a:lnTo>
                  <a:lnTo>
                    <a:pt x="179" y="0"/>
                  </a:lnTo>
                  <a:lnTo>
                    <a:pt x="179" y="53"/>
                  </a:lnTo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4" name="Freeform 54"/>
            <p:cNvSpPr>
              <a:spLocks/>
            </p:cNvSpPr>
            <p:nvPr/>
          </p:nvSpPr>
          <p:spPr bwMode="auto">
            <a:xfrm>
              <a:off x="5835392" y="2722389"/>
              <a:ext cx="66660" cy="74616"/>
            </a:xfrm>
            <a:custGeom>
              <a:avLst/>
              <a:gdLst>
                <a:gd name="T0" fmla="*/ 79 w 159"/>
                <a:gd name="T1" fmla="*/ 159 h 159"/>
                <a:gd name="T2" fmla="*/ 0 w 159"/>
                <a:gd name="T3" fmla="*/ 0 h 159"/>
                <a:gd name="T4" fmla="*/ 159 w 159"/>
                <a:gd name="T5" fmla="*/ 1 h 159"/>
                <a:gd name="T6" fmla="*/ 159 w 159"/>
                <a:gd name="T7" fmla="*/ 1 h 159"/>
                <a:gd name="T8" fmla="*/ 79 w 159"/>
                <a:gd name="T9" fmla="*/ 159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" h="159">
                  <a:moveTo>
                    <a:pt x="79" y="159"/>
                  </a:moveTo>
                  <a:lnTo>
                    <a:pt x="0" y="0"/>
                  </a:lnTo>
                  <a:cubicBezTo>
                    <a:pt x="50" y="25"/>
                    <a:pt x="109" y="26"/>
                    <a:pt x="159" y="1"/>
                  </a:cubicBezTo>
                  <a:lnTo>
                    <a:pt x="79" y="15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5" name="Rectangle 57"/>
            <p:cNvSpPr>
              <a:spLocks noChangeArrowheads="1"/>
            </p:cNvSpPr>
            <p:nvPr/>
          </p:nvSpPr>
          <p:spPr bwMode="auto">
            <a:xfrm>
              <a:off x="5535424" y="2477902"/>
              <a:ext cx="852289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VC Identifier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76" name="Line 61"/>
            <p:cNvSpPr>
              <a:spLocks noChangeShapeType="1"/>
            </p:cNvSpPr>
            <p:nvPr/>
          </p:nvSpPr>
          <p:spPr bwMode="auto">
            <a:xfrm>
              <a:off x="5944904" y="2819230"/>
              <a:ext cx="77769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7" name="Line 62"/>
            <p:cNvSpPr>
              <a:spLocks noChangeShapeType="1"/>
            </p:cNvSpPr>
            <p:nvPr/>
          </p:nvSpPr>
          <p:spPr bwMode="auto">
            <a:xfrm>
              <a:off x="6435327" y="2819230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8" name="Freeform 63"/>
            <p:cNvSpPr>
              <a:spLocks/>
            </p:cNvSpPr>
            <p:nvPr/>
          </p:nvSpPr>
          <p:spPr bwMode="auto">
            <a:xfrm>
              <a:off x="6524207" y="2782717"/>
              <a:ext cx="65073" cy="74616"/>
            </a:xfrm>
            <a:custGeom>
              <a:avLst/>
              <a:gdLst>
                <a:gd name="T0" fmla="*/ 0 w 66"/>
                <a:gd name="T1" fmla="*/ 0 h 67"/>
                <a:gd name="T2" fmla="*/ 66 w 66"/>
                <a:gd name="T3" fmla="*/ 33 h 67"/>
                <a:gd name="T4" fmla="*/ 0 w 66"/>
                <a:gd name="T5" fmla="*/ 67 h 67"/>
                <a:gd name="T6" fmla="*/ 0 w 66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6" h="67">
                  <a:moveTo>
                    <a:pt x="0" y="0"/>
                  </a:moveTo>
                  <a:lnTo>
                    <a:pt x="66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9" name="Line 64"/>
            <p:cNvSpPr>
              <a:spLocks noChangeShapeType="1"/>
            </p:cNvSpPr>
            <p:nvPr/>
          </p:nvSpPr>
          <p:spPr bwMode="auto">
            <a:xfrm>
              <a:off x="5944904" y="3244701"/>
              <a:ext cx="77769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0" name="Line 65"/>
            <p:cNvSpPr>
              <a:spLocks noChangeShapeType="1"/>
            </p:cNvSpPr>
            <p:nvPr/>
          </p:nvSpPr>
          <p:spPr bwMode="auto">
            <a:xfrm>
              <a:off x="6435327" y="3244701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1" name="Freeform 66"/>
            <p:cNvSpPr>
              <a:spLocks/>
            </p:cNvSpPr>
            <p:nvPr/>
          </p:nvSpPr>
          <p:spPr bwMode="auto">
            <a:xfrm>
              <a:off x="6524207" y="3208188"/>
              <a:ext cx="65073" cy="74616"/>
            </a:xfrm>
            <a:custGeom>
              <a:avLst/>
              <a:gdLst>
                <a:gd name="T0" fmla="*/ 0 w 66"/>
                <a:gd name="T1" fmla="*/ 0 h 67"/>
                <a:gd name="T2" fmla="*/ 66 w 66"/>
                <a:gd name="T3" fmla="*/ 33 h 67"/>
                <a:gd name="T4" fmla="*/ 0 w 66"/>
                <a:gd name="T5" fmla="*/ 67 h 67"/>
                <a:gd name="T6" fmla="*/ 0 w 66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6" h="67">
                  <a:moveTo>
                    <a:pt x="0" y="0"/>
                  </a:moveTo>
                  <a:lnTo>
                    <a:pt x="66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2" name="Line 67"/>
            <p:cNvSpPr>
              <a:spLocks noChangeShapeType="1"/>
            </p:cNvSpPr>
            <p:nvPr/>
          </p:nvSpPr>
          <p:spPr bwMode="auto">
            <a:xfrm>
              <a:off x="5948079" y="3030379"/>
              <a:ext cx="77769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3" name="Line 68"/>
            <p:cNvSpPr>
              <a:spLocks noChangeShapeType="1"/>
            </p:cNvSpPr>
            <p:nvPr/>
          </p:nvSpPr>
          <p:spPr bwMode="auto">
            <a:xfrm>
              <a:off x="6438502" y="303037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4" name="Freeform 69"/>
            <p:cNvSpPr>
              <a:spLocks/>
            </p:cNvSpPr>
            <p:nvPr/>
          </p:nvSpPr>
          <p:spPr bwMode="auto">
            <a:xfrm>
              <a:off x="6524207" y="2993864"/>
              <a:ext cx="68247" cy="74617"/>
            </a:xfrm>
            <a:custGeom>
              <a:avLst/>
              <a:gdLst>
                <a:gd name="T0" fmla="*/ 0 w 68"/>
                <a:gd name="T1" fmla="*/ 0 h 68"/>
                <a:gd name="T2" fmla="*/ 68 w 68"/>
                <a:gd name="T3" fmla="*/ 34 h 68"/>
                <a:gd name="T4" fmla="*/ 0 w 68"/>
                <a:gd name="T5" fmla="*/ 68 h 68"/>
                <a:gd name="T6" fmla="*/ 0 w 68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" h="68">
                  <a:moveTo>
                    <a:pt x="0" y="0"/>
                  </a:moveTo>
                  <a:lnTo>
                    <a:pt x="68" y="34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5" name="Rectangle 74"/>
            <p:cNvSpPr>
              <a:spLocks noChangeArrowheads="1"/>
            </p:cNvSpPr>
            <p:nvPr/>
          </p:nvSpPr>
          <p:spPr bwMode="auto">
            <a:xfrm>
              <a:off x="6022673" y="2951000"/>
              <a:ext cx="412654" cy="153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6" name="Rectangle 75"/>
            <p:cNvSpPr>
              <a:spLocks noChangeArrowheads="1"/>
            </p:cNvSpPr>
            <p:nvPr/>
          </p:nvSpPr>
          <p:spPr bwMode="auto">
            <a:xfrm>
              <a:off x="6022673" y="2951000"/>
              <a:ext cx="412654" cy="153995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7" name="Rectangle 76"/>
            <p:cNvSpPr>
              <a:spLocks noChangeArrowheads="1"/>
            </p:cNvSpPr>
            <p:nvPr/>
          </p:nvSpPr>
          <p:spPr bwMode="auto">
            <a:xfrm>
              <a:off x="6108378" y="2955762"/>
              <a:ext cx="301555" cy="169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VC 1 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88" name="Rectangle 78"/>
            <p:cNvSpPr>
              <a:spLocks noChangeArrowheads="1"/>
            </p:cNvSpPr>
            <p:nvPr/>
          </p:nvSpPr>
          <p:spPr bwMode="auto">
            <a:xfrm>
              <a:off x="6022673" y="3166911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9" name="Rectangle 79"/>
            <p:cNvSpPr>
              <a:spLocks noChangeArrowheads="1"/>
            </p:cNvSpPr>
            <p:nvPr/>
          </p:nvSpPr>
          <p:spPr bwMode="auto">
            <a:xfrm>
              <a:off x="6022673" y="3166911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0" name="Rectangle 80"/>
            <p:cNvSpPr>
              <a:spLocks noChangeArrowheads="1"/>
            </p:cNvSpPr>
            <p:nvPr/>
          </p:nvSpPr>
          <p:spPr bwMode="auto">
            <a:xfrm>
              <a:off x="6108378" y="3163735"/>
              <a:ext cx="301555" cy="16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VC 2 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91" name="Freeform 82"/>
            <p:cNvSpPr>
              <a:spLocks/>
            </p:cNvSpPr>
            <p:nvPr/>
          </p:nvSpPr>
          <p:spPr bwMode="auto">
            <a:xfrm>
              <a:off x="5813172" y="3459025"/>
              <a:ext cx="130145" cy="574703"/>
            </a:xfrm>
            <a:custGeom>
              <a:avLst/>
              <a:gdLst>
                <a:gd name="T0" fmla="*/ 0 w 128"/>
                <a:gd name="T1" fmla="*/ 87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2" name="Freeform 83"/>
            <p:cNvSpPr>
              <a:spLocks/>
            </p:cNvSpPr>
            <p:nvPr/>
          </p:nvSpPr>
          <p:spPr bwMode="auto">
            <a:xfrm>
              <a:off x="5813172" y="3459025"/>
              <a:ext cx="130145" cy="574703"/>
            </a:xfrm>
            <a:custGeom>
              <a:avLst/>
              <a:gdLst>
                <a:gd name="T0" fmla="*/ 0 w 128"/>
                <a:gd name="T1" fmla="*/ 87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3" name="Freeform 84"/>
            <p:cNvSpPr>
              <a:spLocks/>
            </p:cNvSpPr>
            <p:nvPr/>
          </p:nvSpPr>
          <p:spPr bwMode="auto">
            <a:xfrm>
              <a:off x="6587692" y="3459025"/>
              <a:ext cx="128558" cy="574703"/>
            </a:xfrm>
            <a:custGeom>
              <a:avLst/>
              <a:gdLst>
                <a:gd name="T0" fmla="*/ 128 w 128"/>
                <a:gd name="T1" fmla="*/ 87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4" name="Freeform 85"/>
            <p:cNvSpPr>
              <a:spLocks/>
            </p:cNvSpPr>
            <p:nvPr/>
          </p:nvSpPr>
          <p:spPr bwMode="auto">
            <a:xfrm>
              <a:off x="6587692" y="3459025"/>
              <a:ext cx="128558" cy="574703"/>
            </a:xfrm>
            <a:custGeom>
              <a:avLst/>
              <a:gdLst>
                <a:gd name="T0" fmla="*/ 128 w 128"/>
                <a:gd name="T1" fmla="*/ 87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5" name="Rectangle 86"/>
            <p:cNvSpPr>
              <a:spLocks noChangeArrowheads="1"/>
            </p:cNvSpPr>
            <p:nvPr/>
          </p:nvSpPr>
          <p:spPr bwMode="auto">
            <a:xfrm>
              <a:off x="6019499" y="3459025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6" name="Rectangle 87"/>
            <p:cNvSpPr>
              <a:spLocks noChangeArrowheads="1"/>
            </p:cNvSpPr>
            <p:nvPr/>
          </p:nvSpPr>
          <p:spPr bwMode="auto">
            <a:xfrm>
              <a:off x="6019499" y="3459025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7" name="Freeform 90"/>
            <p:cNvSpPr>
              <a:spLocks noEditPoints="1"/>
            </p:cNvSpPr>
            <p:nvPr/>
          </p:nvSpPr>
          <p:spPr bwMode="auto">
            <a:xfrm>
              <a:off x="5471939" y="3397109"/>
              <a:ext cx="1299860" cy="687422"/>
            </a:xfrm>
            <a:custGeom>
              <a:avLst/>
              <a:gdLst>
                <a:gd name="T0" fmla="*/ 13 w 3050"/>
                <a:gd name="T1" fmla="*/ 102 h 1477"/>
                <a:gd name="T2" fmla="*/ 0 w 3050"/>
                <a:gd name="T3" fmla="*/ 269 h 1477"/>
                <a:gd name="T4" fmla="*/ 0 w 3050"/>
                <a:gd name="T5" fmla="*/ 448 h 1477"/>
                <a:gd name="T6" fmla="*/ 13 w 3050"/>
                <a:gd name="T7" fmla="*/ 614 h 1477"/>
                <a:gd name="T8" fmla="*/ 26 w 3050"/>
                <a:gd name="T9" fmla="*/ 755 h 1477"/>
                <a:gd name="T10" fmla="*/ 26 w 3050"/>
                <a:gd name="T11" fmla="*/ 883 h 1477"/>
                <a:gd name="T12" fmla="*/ 26 w 3050"/>
                <a:gd name="T13" fmla="*/ 960 h 1477"/>
                <a:gd name="T14" fmla="*/ 13 w 3050"/>
                <a:gd name="T15" fmla="*/ 1101 h 1477"/>
                <a:gd name="T16" fmla="*/ 0 w 3050"/>
                <a:gd name="T17" fmla="*/ 1267 h 1477"/>
                <a:gd name="T18" fmla="*/ 0 w 3050"/>
                <a:gd name="T19" fmla="*/ 1446 h 1477"/>
                <a:gd name="T20" fmla="*/ 162 w 3050"/>
                <a:gd name="T21" fmla="*/ 1464 h 1477"/>
                <a:gd name="T22" fmla="*/ 303 w 3050"/>
                <a:gd name="T23" fmla="*/ 1451 h 1477"/>
                <a:gd name="T24" fmla="*/ 431 w 3050"/>
                <a:gd name="T25" fmla="*/ 1451 h 1477"/>
                <a:gd name="T26" fmla="*/ 508 w 3050"/>
                <a:gd name="T27" fmla="*/ 1451 h 1477"/>
                <a:gd name="T28" fmla="*/ 648 w 3050"/>
                <a:gd name="T29" fmla="*/ 1464 h 1477"/>
                <a:gd name="T30" fmla="*/ 815 w 3050"/>
                <a:gd name="T31" fmla="*/ 1477 h 1477"/>
                <a:gd name="T32" fmla="*/ 994 w 3050"/>
                <a:gd name="T33" fmla="*/ 1477 h 1477"/>
                <a:gd name="T34" fmla="*/ 1160 w 3050"/>
                <a:gd name="T35" fmla="*/ 1464 h 1477"/>
                <a:gd name="T36" fmla="*/ 1301 w 3050"/>
                <a:gd name="T37" fmla="*/ 1451 h 1477"/>
                <a:gd name="T38" fmla="*/ 1429 w 3050"/>
                <a:gd name="T39" fmla="*/ 1451 h 1477"/>
                <a:gd name="T40" fmla="*/ 1506 w 3050"/>
                <a:gd name="T41" fmla="*/ 1451 h 1477"/>
                <a:gd name="T42" fmla="*/ 1647 w 3050"/>
                <a:gd name="T43" fmla="*/ 1464 h 1477"/>
                <a:gd name="T44" fmla="*/ 1813 w 3050"/>
                <a:gd name="T45" fmla="*/ 1477 h 1477"/>
                <a:gd name="T46" fmla="*/ 1992 w 3050"/>
                <a:gd name="T47" fmla="*/ 1477 h 1477"/>
                <a:gd name="T48" fmla="*/ 2159 w 3050"/>
                <a:gd name="T49" fmla="*/ 1464 h 1477"/>
                <a:gd name="T50" fmla="*/ 2300 w 3050"/>
                <a:gd name="T51" fmla="*/ 1451 h 1477"/>
                <a:gd name="T52" fmla="*/ 2428 w 3050"/>
                <a:gd name="T53" fmla="*/ 1451 h 1477"/>
                <a:gd name="T54" fmla="*/ 2504 w 3050"/>
                <a:gd name="T55" fmla="*/ 1451 h 1477"/>
                <a:gd name="T56" fmla="*/ 2645 w 3050"/>
                <a:gd name="T57" fmla="*/ 1464 h 1477"/>
                <a:gd name="T58" fmla="*/ 2812 w 3050"/>
                <a:gd name="T59" fmla="*/ 1477 h 1477"/>
                <a:gd name="T60" fmla="*/ 2991 w 3050"/>
                <a:gd name="T61" fmla="*/ 1477 h 1477"/>
                <a:gd name="T62" fmla="*/ 3037 w 3050"/>
                <a:gd name="T63" fmla="*/ 1344 h 1477"/>
                <a:gd name="T64" fmla="*/ 3024 w 3050"/>
                <a:gd name="T65" fmla="*/ 1203 h 1477"/>
                <a:gd name="T66" fmla="*/ 3024 w 3050"/>
                <a:gd name="T67" fmla="*/ 1075 h 1477"/>
                <a:gd name="T68" fmla="*/ 3024 w 3050"/>
                <a:gd name="T69" fmla="*/ 998 h 1477"/>
                <a:gd name="T70" fmla="*/ 3037 w 3050"/>
                <a:gd name="T71" fmla="*/ 858 h 1477"/>
                <a:gd name="T72" fmla="*/ 3050 w 3050"/>
                <a:gd name="T73" fmla="*/ 691 h 1477"/>
                <a:gd name="T74" fmla="*/ 3050 w 3050"/>
                <a:gd name="T75" fmla="*/ 512 h 1477"/>
                <a:gd name="T76" fmla="*/ 3037 w 3050"/>
                <a:gd name="T77" fmla="*/ 346 h 1477"/>
                <a:gd name="T78" fmla="*/ 3024 w 3050"/>
                <a:gd name="T79" fmla="*/ 205 h 1477"/>
                <a:gd name="T80" fmla="*/ 3024 w 3050"/>
                <a:gd name="T81" fmla="*/ 77 h 1477"/>
                <a:gd name="T82" fmla="*/ 3024 w 3050"/>
                <a:gd name="T83" fmla="*/ 26 h 1477"/>
                <a:gd name="T84" fmla="*/ 2883 w 3050"/>
                <a:gd name="T85" fmla="*/ 13 h 1477"/>
                <a:gd name="T86" fmla="*/ 2717 w 3050"/>
                <a:gd name="T87" fmla="*/ 0 h 1477"/>
                <a:gd name="T88" fmla="*/ 2538 w 3050"/>
                <a:gd name="T89" fmla="*/ 0 h 1477"/>
                <a:gd name="T90" fmla="*/ 2371 w 3050"/>
                <a:gd name="T91" fmla="*/ 13 h 1477"/>
                <a:gd name="T92" fmla="*/ 2230 w 3050"/>
                <a:gd name="T93" fmla="*/ 26 h 1477"/>
                <a:gd name="T94" fmla="*/ 2102 w 3050"/>
                <a:gd name="T95" fmla="*/ 26 h 1477"/>
                <a:gd name="T96" fmla="*/ 2026 w 3050"/>
                <a:gd name="T97" fmla="*/ 26 h 1477"/>
                <a:gd name="T98" fmla="*/ 1885 w 3050"/>
                <a:gd name="T99" fmla="*/ 13 h 1477"/>
                <a:gd name="T100" fmla="*/ 1718 w 3050"/>
                <a:gd name="T101" fmla="*/ 0 h 1477"/>
                <a:gd name="T102" fmla="*/ 1539 w 3050"/>
                <a:gd name="T103" fmla="*/ 0 h 1477"/>
                <a:gd name="T104" fmla="*/ 1373 w 3050"/>
                <a:gd name="T105" fmla="*/ 13 h 1477"/>
                <a:gd name="T106" fmla="*/ 1232 w 3050"/>
                <a:gd name="T107" fmla="*/ 26 h 1477"/>
                <a:gd name="T108" fmla="*/ 1104 w 3050"/>
                <a:gd name="T109" fmla="*/ 26 h 1477"/>
                <a:gd name="T110" fmla="*/ 1027 w 3050"/>
                <a:gd name="T111" fmla="*/ 26 h 1477"/>
                <a:gd name="T112" fmla="*/ 886 w 3050"/>
                <a:gd name="T113" fmla="*/ 13 h 1477"/>
                <a:gd name="T114" fmla="*/ 720 w 3050"/>
                <a:gd name="T115" fmla="*/ 0 h 1477"/>
                <a:gd name="T116" fmla="*/ 541 w 3050"/>
                <a:gd name="T117" fmla="*/ 0 h 1477"/>
                <a:gd name="T118" fmla="*/ 374 w 3050"/>
                <a:gd name="T119" fmla="*/ 13 h 1477"/>
                <a:gd name="T120" fmla="*/ 234 w 3050"/>
                <a:gd name="T121" fmla="*/ 26 h 1477"/>
                <a:gd name="T122" fmla="*/ 106 w 3050"/>
                <a:gd name="T123" fmla="*/ 26 h 1477"/>
                <a:gd name="T124" fmla="*/ 29 w 3050"/>
                <a:gd name="T125" fmla="*/ 26 h 14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50" h="1477">
                  <a:moveTo>
                    <a:pt x="26" y="38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8"/>
                  </a:lnTo>
                  <a:cubicBezTo>
                    <a:pt x="0" y="31"/>
                    <a:pt x="6" y="26"/>
                    <a:pt x="13" y="26"/>
                  </a:cubicBezTo>
                  <a:cubicBezTo>
                    <a:pt x="20" y="26"/>
                    <a:pt x="26" y="31"/>
                    <a:pt x="26" y="38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2"/>
                    <a:pt x="13" y="102"/>
                  </a:cubicBezTo>
                  <a:cubicBezTo>
                    <a:pt x="20" y="102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0"/>
                    <a:pt x="13" y="230"/>
                  </a:cubicBezTo>
                  <a:cubicBezTo>
                    <a:pt x="6" y="230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4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4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8"/>
                    <a:pt x="20" y="384"/>
                    <a:pt x="13" y="384"/>
                  </a:cubicBezTo>
                  <a:cubicBezTo>
                    <a:pt x="6" y="384"/>
                    <a:pt x="0" y="378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2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2"/>
                  </a:lnTo>
                  <a:cubicBezTo>
                    <a:pt x="0" y="415"/>
                    <a:pt x="6" y="410"/>
                    <a:pt x="13" y="410"/>
                  </a:cubicBezTo>
                  <a:cubicBezTo>
                    <a:pt x="20" y="410"/>
                    <a:pt x="26" y="415"/>
                    <a:pt x="26" y="422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6"/>
                    <a:pt x="13" y="486"/>
                  </a:cubicBezTo>
                  <a:cubicBezTo>
                    <a:pt x="20" y="486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4"/>
                    <a:pt x="13" y="614"/>
                  </a:cubicBezTo>
                  <a:cubicBezTo>
                    <a:pt x="6" y="614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8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8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2"/>
                    <a:pt x="20" y="768"/>
                    <a:pt x="13" y="768"/>
                  </a:cubicBezTo>
                  <a:cubicBezTo>
                    <a:pt x="6" y="768"/>
                    <a:pt x="0" y="762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6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6"/>
                  </a:lnTo>
                  <a:cubicBezTo>
                    <a:pt x="0" y="799"/>
                    <a:pt x="6" y="794"/>
                    <a:pt x="13" y="794"/>
                  </a:cubicBezTo>
                  <a:cubicBezTo>
                    <a:pt x="20" y="794"/>
                    <a:pt x="26" y="799"/>
                    <a:pt x="26" y="806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0"/>
                    <a:pt x="13" y="870"/>
                  </a:cubicBezTo>
                  <a:cubicBezTo>
                    <a:pt x="20" y="870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8"/>
                    <a:pt x="13" y="998"/>
                  </a:cubicBezTo>
                  <a:cubicBezTo>
                    <a:pt x="6" y="998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2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2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6"/>
                    <a:pt x="20" y="1152"/>
                    <a:pt x="13" y="1152"/>
                  </a:cubicBezTo>
                  <a:cubicBezTo>
                    <a:pt x="6" y="1152"/>
                    <a:pt x="0" y="1146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0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0"/>
                  </a:lnTo>
                  <a:cubicBezTo>
                    <a:pt x="0" y="1183"/>
                    <a:pt x="6" y="1178"/>
                    <a:pt x="13" y="1178"/>
                  </a:cubicBezTo>
                  <a:cubicBezTo>
                    <a:pt x="20" y="1178"/>
                    <a:pt x="26" y="1183"/>
                    <a:pt x="26" y="1190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4"/>
                    <a:pt x="13" y="1254"/>
                  </a:cubicBezTo>
                  <a:cubicBezTo>
                    <a:pt x="20" y="1254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2"/>
                    <a:pt x="13" y="1382"/>
                  </a:cubicBezTo>
                  <a:cubicBezTo>
                    <a:pt x="6" y="1382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6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6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7" y="1451"/>
                  </a:moveTo>
                  <a:lnTo>
                    <a:pt x="72" y="1451"/>
                  </a:lnTo>
                  <a:cubicBezTo>
                    <a:pt x="79" y="1451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7" y="1477"/>
                  </a:lnTo>
                  <a:cubicBezTo>
                    <a:pt x="40" y="1477"/>
                    <a:pt x="34" y="1471"/>
                    <a:pt x="34" y="1464"/>
                  </a:cubicBezTo>
                  <a:cubicBezTo>
                    <a:pt x="34" y="1457"/>
                    <a:pt x="40" y="1451"/>
                    <a:pt x="47" y="1451"/>
                  </a:cubicBezTo>
                  <a:close/>
                  <a:moveTo>
                    <a:pt x="124" y="1451"/>
                  </a:moveTo>
                  <a:lnTo>
                    <a:pt x="149" y="1451"/>
                  </a:lnTo>
                  <a:cubicBezTo>
                    <a:pt x="156" y="1451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4" y="1477"/>
                  </a:lnTo>
                  <a:cubicBezTo>
                    <a:pt x="116" y="1477"/>
                    <a:pt x="111" y="1471"/>
                    <a:pt x="111" y="1464"/>
                  </a:cubicBezTo>
                  <a:cubicBezTo>
                    <a:pt x="111" y="1457"/>
                    <a:pt x="116" y="1451"/>
                    <a:pt x="124" y="1451"/>
                  </a:cubicBezTo>
                  <a:close/>
                  <a:moveTo>
                    <a:pt x="200" y="1451"/>
                  </a:moveTo>
                  <a:lnTo>
                    <a:pt x="226" y="1451"/>
                  </a:lnTo>
                  <a:cubicBezTo>
                    <a:pt x="233" y="1451"/>
                    <a:pt x="239" y="1457"/>
                    <a:pt x="239" y="1464"/>
                  </a:cubicBezTo>
                  <a:cubicBezTo>
                    <a:pt x="239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8" y="1471"/>
                    <a:pt x="188" y="1464"/>
                  </a:cubicBezTo>
                  <a:cubicBezTo>
                    <a:pt x="188" y="1457"/>
                    <a:pt x="193" y="1451"/>
                    <a:pt x="200" y="1451"/>
                  </a:cubicBezTo>
                  <a:close/>
                  <a:moveTo>
                    <a:pt x="277" y="1451"/>
                  </a:moveTo>
                  <a:lnTo>
                    <a:pt x="303" y="1451"/>
                  </a:lnTo>
                  <a:cubicBezTo>
                    <a:pt x="310" y="1451"/>
                    <a:pt x="316" y="1457"/>
                    <a:pt x="316" y="1464"/>
                  </a:cubicBezTo>
                  <a:cubicBezTo>
                    <a:pt x="316" y="1471"/>
                    <a:pt x="310" y="1477"/>
                    <a:pt x="303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1"/>
                    <a:pt x="277" y="1451"/>
                  </a:cubicBezTo>
                  <a:close/>
                  <a:moveTo>
                    <a:pt x="354" y="1451"/>
                  </a:moveTo>
                  <a:lnTo>
                    <a:pt x="380" y="1451"/>
                  </a:lnTo>
                  <a:cubicBezTo>
                    <a:pt x="387" y="1451"/>
                    <a:pt x="392" y="1457"/>
                    <a:pt x="392" y="1464"/>
                  </a:cubicBezTo>
                  <a:cubicBezTo>
                    <a:pt x="392" y="1471"/>
                    <a:pt x="387" y="1477"/>
                    <a:pt x="380" y="1477"/>
                  </a:cubicBezTo>
                  <a:lnTo>
                    <a:pt x="354" y="1477"/>
                  </a:lnTo>
                  <a:cubicBezTo>
                    <a:pt x="347" y="1477"/>
                    <a:pt x="341" y="1471"/>
                    <a:pt x="341" y="1464"/>
                  </a:cubicBezTo>
                  <a:cubicBezTo>
                    <a:pt x="341" y="1457"/>
                    <a:pt x="347" y="1451"/>
                    <a:pt x="354" y="1451"/>
                  </a:cubicBezTo>
                  <a:close/>
                  <a:moveTo>
                    <a:pt x="431" y="1451"/>
                  </a:moveTo>
                  <a:lnTo>
                    <a:pt x="456" y="1451"/>
                  </a:lnTo>
                  <a:cubicBezTo>
                    <a:pt x="463" y="1451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1" y="1477"/>
                  </a:lnTo>
                  <a:cubicBezTo>
                    <a:pt x="424" y="1477"/>
                    <a:pt x="418" y="1471"/>
                    <a:pt x="418" y="1464"/>
                  </a:cubicBezTo>
                  <a:cubicBezTo>
                    <a:pt x="418" y="1457"/>
                    <a:pt x="424" y="1451"/>
                    <a:pt x="431" y="1451"/>
                  </a:cubicBezTo>
                  <a:close/>
                  <a:moveTo>
                    <a:pt x="508" y="1451"/>
                  </a:moveTo>
                  <a:lnTo>
                    <a:pt x="533" y="1451"/>
                  </a:lnTo>
                  <a:cubicBezTo>
                    <a:pt x="540" y="1451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8" y="1477"/>
                  </a:lnTo>
                  <a:cubicBezTo>
                    <a:pt x="500" y="1477"/>
                    <a:pt x="495" y="1471"/>
                    <a:pt x="495" y="1464"/>
                  </a:cubicBezTo>
                  <a:cubicBezTo>
                    <a:pt x="495" y="1457"/>
                    <a:pt x="500" y="1451"/>
                    <a:pt x="508" y="1451"/>
                  </a:cubicBezTo>
                  <a:close/>
                  <a:moveTo>
                    <a:pt x="584" y="1451"/>
                  </a:moveTo>
                  <a:lnTo>
                    <a:pt x="610" y="1451"/>
                  </a:lnTo>
                  <a:cubicBezTo>
                    <a:pt x="617" y="1451"/>
                    <a:pt x="623" y="1457"/>
                    <a:pt x="623" y="1464"/>
                  </a:cubicBezTo>
                  <a:cubicBezTo>
                    <a:pt x="623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2" y="1471"/>
                    <a:pt x="572" y="1464"/>
                  </a:cubicBezTo>
                  <a:cubicBezTo>
                    <a:pt x="572" y="1457"/>
                    <a:pt x="577" y="1451"/>
                    <a:pt x="584" y="1451"/>
                  </a:cubicBezTo>
                  <a:close/>
                  <a:moveTo>
                    <a:pt x="661" y="1451"/>
                  </a:moveTo>
                  <a:lnTo>
                    <a:pt x="687" y="1451"/>
                  </a:lnTo>
                  <a:cubicBezTo>
                    <a:pt x="694" y="1451"/>
                    <a:pt x="700" y="1457"/>
                    <a:pt x="700" y="1464"/>
                  </a:cubicBezTo>
                  <a:cubicBezTo>
                    <a:pt x="700" y="1471"/>
                    <a:pt x="694" y="1477"/>
                    <a:pt x="687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1"/>
                    <a:pt x="661" y="1451"/>
                  </a:cubicBezTo>
                  <a:close/>
                  <a:moveTo>
                    <a:pt x="738" y="1451"/>
                  </a:moveTo>
                  <a:lnTo>
                    <a:pt x="764" y="1451"/>
                  </a:lnTo>
                  <a:cubicBezTo>
                    <a:pt x="771" y="1451"/>
                    <a:pt x="776" y="1457"/>
                    <a:pt x="776" y="1464"/>
                  </a:cubicBezTo>
                  <a:cubicBezTo>
                    <a:pt x="776" y="1471"/>
                    <a:pt x="771" y="1477"/>
                    <a:pt x="764" y="1477"/>
                  </a:cubicBezTo>
                  <a:lnTo>
                    <a:pt x="738" y="1477"/>
                  </a:lnTo>
                  <a:cubicBezTo>
                    <a:pt x="731" y="1477"/>
                    <a:pt x="725" y="1471"/>
                    <a:pt x="725" y="1464"/>
                  </a:cubicBezTo>
                  <a:cubicBezTo>
                    <a:pt x="725" y="1457"/>
                    <a:pt x="731" y="1451"/>
                    <a:pt x="738" y="1451"/>
                  </a:cubicBezTo>
                  <a:close/>
                  <a:moveTo>
                    <a:pt x="815" y="1451"/>
                  </a:moveTo>
                  <a:lnTo>
                    <a:pt x="840" y="1451"/>
                  </a:lnTo>
                  <a:cubicBezTo>
                    <a:pt x="847" y="1451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5" y="1477"/>
                  </a:lnTo>
                  <a:cubicBezTo>
                    <a:pt x="808" y="1477"/>
                    <a:pt x="802" y="1471"/>
                    <a:pt x="802" y="1464"/>
                  </a:cubicBezTo>
                  <a:cubicBezTo>
                    <a:pt x="802" y="1457"/>
                    <a:pt x="808" y="1451"/>
                    <a:pt x="815" y="1451"/>
                  </a:cubicBezTo>
                  <a:close/>
                  <a:moveTo>
                    <a:pt x="892" y="1451"/>
                  </a:moveTo>
                  <a:lnTo>
                    <a:pt x="917" y="1451"/>
                  </a:lnTo>
                  <a:cubicBezTo>
                    <a:pt x="924" y="1451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2" y="1477"/>
                  </a:lnTo>
                  <a:cubicBezTo>
                    <a:pt x="884" y="1477"/>
                    <a:pt x="879" y="1471"/>
                    <a:pt x="879" y="1464"/>
                  </a:cubicBezTo>
                  <a:cubicBezTo>
                    <a:pt x="879" y="1457"/>
                    <a:pt x="884" y="1451"/>
                    <a:pt x="892" y="1451"/>
                  </a:cubicBezTo>
                  <a:close/>
                  <a:moveTo>
                    <a:pt x="968" y="1451"/>
                  </a:moveTo>
                  <a:lnTo>
                    <a:pt x="994" y="1451"/>
                  </a:lnTo>
                  <a:cubicBezTo>
                    <a:pt x="1001" y="1451"/>
                    <a:pt x="1007" y="1457"/>
                    <a:pt x="1007" y="1464"/>
                  </a:cubicBezTo>
                  <a:cubicBezTo>
                    <a:pt x="1007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6" y="1471"/>
                    <a:pt x="956" y="1464"/>
                  </a:cubicBezTo>
                  <a:cubicBezTo>
                    <a:pt x="956" y="1457"/>
                    <a:pt x="961" y="1451"/>
                    <a:pt x="968" y="1451"/>
                  </a:cubicBezTo>
                  <a:close/>
                  <a:moveTo>
                    <a:pt x="1045" y="1451"/>
                  </a:moveTo>
                  <a:lnTo>
                    <a:pt x="1071" y="1451"/>
                  </a:lnTo>
                  <a:cubicBezTo>
                    <a:pt x="1078" y="1451"/>
                    <a:pt x="1084" y="1457"/>
                    <a:pt x="1084" y="1464"/>
                  </a:cubicBezTo>
                  <a:cubicBezTo>
                    <a:pt x="1084" y="1471"/>
                    <a:pt x="1078" y="1477"/>
                    <a:pt x="1071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1"/>
                    <a:pt x="1045" y="1451"/>
                  </a:cubicBezTo>
                  <a:close/>
                  <a:moveTo>
                    <a:pt x="1122" y="1451"/>
                  </a:moveTo>
                  <a:lnTo>
                    <a:pt x="1148" y="1451"/>
                  </a:lnTo>
                  <a:cubicBezTo>
                    <a:pt x="1155" y="1451"/>
                    <a:pt x="1160" y="1457"/>
                    <a:pt x="1160" y="1464"/>
                  </a:cubicBezTo>
                  <a:cubicBezTo>
                    <a:pt x="1160" y="1471"/>
                    <a:pt x="1155" y="1477"/>
                    <a:pt x="1148" y="1477"/>
                  </a:cubicBezTo>
                  <a:lnTo>
                    <a:pt x="1122" y="1477"/>
                  </a:lnTo>
                  <a:cubicBezTo>
                    <a:pt x="1115" y="1477"/>
                    <a:pt x="1109" y="1471"/>
                    <a:pt x="1109" y="1464"/>
                  </a:cubicBezTo>
                  <a:cubicBezTo>
                    <a:pt x="1109" y="1457"/>
                    <a:pt x="1115" y="1451"/>
                    <a:pt x="1122" y="1451"/>
                  </a:cubicBezTo>
                  <a:close/>
                  <a:moveTo>
                    <a:pt x="1199" y="1451"/>
                  </a:moveTo>
                  <a:lnTo>
                    <a:pt x="1224" y="1451"/>
                  </a:lnTo>
                  <a:cubicBezTo>
                    <a:pt x="1231" y="1451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9" y="1477"/>
                  </a:lnTo>
                  <a:cubicBezTo>
                    <a:pt x="1192" y="1477"/>
                    <a:pt x="1186" y="1471"/>
                    <a:pt x="1186" y="1464"/>
                  </a:cubicBezTo>
                  <a:cubicBezTo>
                    <a:pt x="1186" y="1457"/>
                    <a:pt x="1192" y="1451"/>
                    <a:pt x="1199" y="1451"/>
                  </a:cubicBezTo>
                  <a:close/>
                  <a:moveTo>
                    <a:pt x="1276" y="1451"/>
                  </a:moveTo>
                  <a:lnTo>
                    <a:pt x="1301" y="1451"/>
                  </a:lnTo>
                  <a:cubicBezTo>
                    <a:pt x="1308" y="1451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6" y="1477"/>
                  </a:lnTo>
                  <a:cubicBezTo>
                    <a:pt x="1268" y="1477"/>
                    <a:pt x="1263" y="1471"/>
                    <a:pt x="1263" y="1464"/>
                  </a:cubicBezTo>
                  <a:cubicBezTo>
                    <a:pt x="1263" y="1457"/>
                    <a:pt x="1268" y="1451"/>
                    <a:pt x="1276" y="1451"/>
                  </a:cubicBezTo>
                  <a:close/>
                  <a:moveTo>
                    <a:pt x="1352" y="1451"/>
                  </a:moveTo>
                  <a:lnTo>
                    <a:pt x="1378" y="1451"/>
                  </a:lnTo>
                  <a:cubicBezTo>
                    <a:pt x="1385" y="1451"/>
                    <a:pt x="1391" y="1457"/>
                    <a:pt x="1391" y="1464"/>
                  </a:cubicBezTo>
                  <a:cubicBezTo>
                    <a:pt x="1391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40" y="1471"/>
                    <a:pt x="1340" y="1464"/>
                  </a:cubicBezTo>
                  <a:cubicBezTo>
                    <a:pt x="1340" y="1457"/>
                    <a:pt x="1345" y="1451"/>
                    <a:pt x="1352" y="1451"/>
                  </a:cubicBezTo>
                  <a:close/>
                  <a:moveTo>
                    <a:pt x="1429" y="1451"/>
                  </a:moveTo>
                  <a:lnTo>
                    <a:pt x="1455" y="1451"/>
                  </a:lnTo>
                  <a:cubicBezTo>
                    <a:pt x="1462" y="1451"/>
                    <a:pt x="1468" y="1457"/>
                    <a:pt x="1468" y="1464"/>
                  </a:cubicBezTo>
                  <a:cubicBezTo>
                    <a:pt x="1468" y="1471"/>
                    <a:pt x="1462" y="1477"/>
                    <a:pt x="1455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1"/>
                    <a:pt x="1429" y="1451"/>
                  </a:cubicBezTo>
                  <a:close/>
                  <a:moveTo>
                    <a:pt x="1506" y="1451"/>
                  </a:moveTo>
                  <a:lnTo>
                    <a:pt x="1532" y="1451"/>
                  </a:lnTo>
                  <a:cubicBezTo>
                    <a:pt x="1539" y="1451"/>
                    <a:pt x="1544" y="1457"/>
                    <a:pt x="1544" y="1464"/>
                  </a:cubicBezTo>
                  <a:cubicBezTo>
                    <a:pt x="1544" y="1471"/>
                    <a:pt x="1539" y="1477"/>
                    <a:pt x="1532" y="1477"/>
                  </a:cubicBezTo>
                  <a:lnTo>
                    <a:pt x="1506" y="1477"/>
                  </a:lnTo>
                  <a:cubicBezTo>
                    <a:pt x="1499" y="1477"/>
                    <a:pt x="1493" y="1471"/>
                    <a:pt x="1493" y="1464"/>
                  </a:cubicBezTo>
                  <a:cubicBezTo>
                    <a:pt x="1493" y="1457"/>
                    <a:pt x="1499" y="1451"/>
                    <a:pt x="1506" y="1451"/>
                  </a:cubicBezTo>
                  <a:close/>
                  <a:moveTo>
                    <a:pt x="1583" y="1451"/>
                  </a:moveTo>
                  <a:lnTo>
                    <a:pt x="1608" y="1451"/>
                  </a:lnTo>
                  <a:cubicBezTo>
                    <a:pt x="1615" y="1451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3" y="1477"/>
                  </a:lnTo>
                  <a:cubicBezTo>
                    <a:pt x="1576" y="1477"/>
                    <a:pt x="1570" y="1471"/>
                    <a:pt x="1570" y="1464"/>
                  </a:cubicBezTo>
                  <a:cubicBezTo>
                    <a:pt x="1570" y="1457"/>
                    <a:pt x="1576" y="1451"/>
                    <a:pt x="1583" y="1451"/>
                  </a:cubicBezTo>
                  <a:close/>
                  <a:moveTo>
                    <a:pt x="1660" y="1451"/>
                  </a:moveTo>
                  <a:lnTo>
                    <a:pt x="1685" y="1451"/>
                  </a:lnTo>
                  <a:cubicBezTo>
                    <a:pt x="1692" y="1451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60" y="1477"/>
                  </a:lnTo>
                  <a:cubicBezTo>
                    <a:pt x="1652" y="1477"/>
                    <a:pt x="1647" y="1471"/>
                    <a:pt x="1647" y="1464"/>
                  </a:cubicBezTo>
                  <a:cubicBezTo>
                    <a:pt x="1647" y="1457"/>
                    <a:pt x="1652" y="1451"/>
                    <a:pt x="1660" y="1451"/>
                  </a:cubicBezTo>
                  <a:close/>
                  <a:moveTo>
                    <a:pt x="1736" y="1451"/>
                  </a:moveTo>
                  <a:lnTo>
                    <a:pt x="1762" y="1451"/>
                  </a:lnTo>
                  <a:cubicBezTo>
                    <a:pt x="1769" y="1451"/>
                    <a:pt x="1775" y="1457"/>
                    <a:pt x="1775" y="1464"/>
                  </a:cubicBezTo>
                  <a:cubicBezTo>
                    <a:pt x="1775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4" y="1471"/>
                    <a:pt x="1724" y="1464"/>
                  </a:cubicBezTo>
                  <a:cubicBezTo>
                    <a:pt x="1724" y="1457"/>
                    <a:pt x="1729" y="1451"/>
                    <a:pt x="1736" y="1451"/>
                  </a:cubicBezTo>
                  <a:close/>
                  <a:moveTo>
                    <a:pt x="1813" y="1451"/>
                  </a:moveTo>
                  <a:lnTo>
                    <a:pt x="1839" y="1451"/>
                  </a:lnTo>
                  <a:cubicBezTo>
                    <a:pt x="1846" y="1451"/>
                    <a:pt x="1852" y="1457"/>
                    <a:pt x="1852" y="1464"/>
                  </a:cubicBezTo>
                  <a:cubicBezTo>
                    <a:pt x="1852" y="1471"/>
                    <a:pt x="1846" y="1477"/>
                    <a:pt x="1839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1"/>
                    <a:pt x="1813" y="1451"/>
                  </a:cubicBezTo>
                  <a:close/>
                  <a:moveTo>
                    <a:pt x="1890" y="1451"/>
                  </a:moveTo>
                  <a:lnTo>
                    <a:pt x="1916" y="1451"/>
                  </a:lnTo>
                  <a:cubicBezTo>
                    <a:pt x="1923" y="1451"/>
                    <a:pt x="1928" y="1457"/>
                    <a:pt x="1928" y="1464"/>
                  </a:cubicBezTo>
                  <a:cubicBezTo>
                    <a:pt x="1928" y="1471"/>
                    <a:pt x="1923" y="1477"/>
                    <a:pt x="1916" y="1477"/>
                  </a:cubicBezTo>
                  <a:lnTo>
                    <a:pt x="1890" y="1477"/>
                  </a:lnTo>
                  <a:cubicBezTo>
                    <a:pt x="1883" y="1477"/>
                    <a:pt x="1877" y="1471"/>
                    <a:pt x="1877" y="1464"/>
                  </a:cubicBezTo>
                  <a:cubicBezTo>
                    <a:pt x="1877" y="1457"/>
                    <a:pt x="1883" y="1451"/>
                    <a:pt x="1890" y="1451"/>
                  </a:cubicBezTo>
                  <a:close/>
                  <a:moveTo>
                    <a:pt x="1967" y="1451"/>
                  </a:moveTo>
                  <a:lnTo>
                    <a:pt x="1992" y="1451"/>
                  </a:lnTo>
                  <a:cubicBezTo>
                    <a:pt x="1999" y="1451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7" y="1477"/>
                  </a:lnTo>
                  <a:cubicBezTo>
                    <a:pt x="1960" y="1477"/>
                    <a:pt x="1954" y="1471"/>
                    <a:pt x="1954" y="1464"/>
                  </a:cubicBezTo>
                  <a:cubicBezTo>
                    <a:pt x="1954" y="1457"/>
                    <a:pt x="1960" y="1451"/>
                    <a:pt x="1967" y="1451"/>
                  </a:cubicBezTo>
                  <a:close/>
                  <a:moveTo>
                    <a:pt x="2044" y="1451"/>
                  </a:moveTo>
                  <a:lnTo>
                    <a:pt x="2069" y="1451"/>
                  </a:lnTo>
                  <a:cubicBezTo>
                    <a:pt x="2076" y="1451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4" y="1477"/>
                  </a:lnTo>
                  <a:cubicBezTo>
                    <a:pt x="2036" y="1477"/>
                    <a:pt x="2031" y="1471"/>
                    <a:pt x="2031" y="1464"/>
                  </a:cubicBezTo>
                  <a:cubicBezTo>
                    <a:pt x="2031" y="1457"/>
                    <a:pt x="2036" y="1451"/>
                    <a:pt x="2044" y="1451"/>
                  </a:cubicBezTo>
                  <a:close/>
                  <a:moveTo>
                    <a:pt x="2120" y="1451"/>
                  </a:moveTo>
                  <a:lnTo>
                    <a:pt x="2146" y="1451"/>
                  </a:lnTo>
                  <a:cubicBezTo>
                    <a:pt x="2153" y="1451"/>
                    <a:pt x="2159" y="1457"/>
                    <a:pt x="2159" y="1464"/>
                  </a:cubicBezTo>
                  <a:cubicBezTo>
                    <a:pt x="2159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8" y="1471"/>
                    <a:pt x="2108" y="1464"/>
                  </a:cubicBezTo>
                  <a:cubicBezTo>
                    <a:pt x="2108" y="1457"/>
                    <a:pt x="2113" y="1451"/>
                    <a:pt x="2120" y="1451"/>
                  </a:cubicBezTo>
                  <a:close/>
                  <a:moveTo>
                    <a:pt x="2197" y="1451"/>
                  </a:moveTo>
                  <a:lnTo>
                    <a:pt x="2223" y="1451"/>
                  </a:lnTo>
                  <a:cubicBezTo>
                    <a:pt x="2230" y="1451"/>
                    <a:pt x="2236" y="1457"/>
                    <a:pt x="2236" y="1464"/>
                  </a:cubicBezTo>
                  <a:cubicBezTo>
                    <a:pt x="2236" y="1471"/>
                    <a:pt x="2230" y="1477"/>
                    <a:pt x="2223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1"/>
                    <a:pt x="2197" y="1451"/>
                  </a:cubicBezTo>
                  <a:close/>
                  <a:moveTo>
                    <a:pt x="2274" y="1451"/>
                  </a:moveTo>
                  <a:lnTo>
                    <a:pt x="2300" y="1451"/>
                  </a:lnTo>
                  <a:cubicBezTo>
                    <a:pt x="2307" y="1451"/>
                    <a:pt x="2312" y="1457"/>
                    <a:pt x="2312" y="1464"/>
                  </a:cubicBezTo>
                  <a:cubicBezTo>
                    <a:pt x="2312" y="1471"/>
                    <a:pt x="2307" y="1477"/>
                    <a:pt x="2300" y="1477"/>
                  </a:cubicBezTo>
                  <a:lnTo>
                    <a:pt x="2274" y="1477"/>
                  </a:lnTo>
                  <a:cubicBezTo>
                    <a:pt x="2267" y="1477"/>
                    <a:pt x="2261" y="1471"/>
                    <a:pt x="2261" y="1464"/>
                  </a:cubicBezTo>
                  <a:cubicBezTo>
                    <a:pt x="2261" y="1457"/>
                    <a:pt x="2267" y="1451"/>
                    <a:pt x="2274" y="1451"/>
                  </a:cubicBezTo>
                  <a:close/>
                  <a:moveTo>
                    <a:pt x="2351" y="1451"/>
                  </a:moveTo>
                  <a:lnTo>
                    <a:pt x="2376" y="1451"/>
                  </a:lnTo>
                  <a:cubicBezTo>
                    <a:pt x="2383" y="1451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1" y="1477"/>
                  </a:lnTo>
                  <a:cubicBezTo>
                    <a:pt x="2344" y="1477"/>
                    <a:pt x="2338" y="1471"/>
                    <a:pt x="2338" y="1464"/>
                  </a:cubicBezTo>
                  <a:cubicBezTo>
                    <a:pt x="2338" y="1457"/>
                    <a:pt x="2344" y="1451"/>
                    <a:pt x="2351" y="1451"/>
                  </a:cubicBezTo>
                  <a:close/>
                  <a:moveTo>
                    <a:pt x="2428" y="1451"/>
                  </a:moveTo>
                  <a:lnTo>
                    <a:pt x="2453" y="1451"/>
                  </a:lnTo>
                  <a:cubicBezTo>
                    <a:pt x="2460" y="1451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8" y="1477"/>
                  </a:lnTo>
                  <a:cubicBezTo>
                    <a:pt x="2420" y="1477"/>
                    <a:pt x="2415" y="1471"/>
                    <a:pt x="2415" y="1464"/>
                  </a:cubicBezTo>
                  <a:cubicBezTo>
                    <a:pt x="2415" y="1457"/>
                    <a:pt x="2420" y="1451"/>
                    <a:pt x="2428" y="1451"/>
                  </a:cubicBezTo>
                  <a:close/>
                  <a:moveTo>
                    <a:pt x="2504" y="1451"/>
                  </a:moveTo>
                  <a:lnTo>
                    <a:pt x="2530" y="1451"/>
                  </a:lnTo>
                  <a:cubicBezTo>
                    <a:pt x="2537" y="1451"/>
                    <a:pt x="2543" y="1457"/>
                    <a:pt x="2543" y="1464"/>
                  </a:cubicBezTo>
                  <a:cubicBezTo>
                    <a:pt x="2543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2" y="1471"/>
                    <a:pt x="2492" y="1464"/>
                  </a:cubicBezTo>
                  <a:cubicBezTo>
                    <a:pt x="2492" y="1457"/>
                    <a:pt x="2497" y="1451"/>
                    <a:pt x="2504" y="1451"/>
                  </a:cubicBezTo>
                  <a:close/>
                  <a:moveTo>
                    <a:pt x="2581" y="1451"/>
                  </a:moveTo>
                  <a:lnTo>
                    <a:pt x="2607" y="1451"/>
                  </a:lnTo>
                  <a:cubicBezTo>
                    <a:pt x="2614" y="1451"/>
                    <a:pt x="2620" y="1457"/>
                    <a:pt x="2620" y="1464"/>
                  </a:cubicBezTo>
                  <a:cubicBezTo>
                    <a:pt x="2620" y="1471"/>
                    <a:pt x="2614" y="1477"/>
                    <a:pt x="2607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1"/>
                    <a:pt x="2581" y="1451"/>
                  </a:cubicBezTo>
                  <a:close/>
                  <a:moveTo>
                    <a:pt x="2658" y="1451"/>
                  </a:moveTo>
                  <a:lnTo>
                    <a:pt x="2684" y="1451"/>
                  </a:lnTo>
                  <a:cubicBezTo>
                    <a:pt x="2691" y="1451"/>
                    <a:pt x="2696" y="1457"/>
                    <a:pt x="2696" y="1464"/>
                  </a:cubicBezTo>
                  <a:cubicBezTo>
                    <a:pt x="2696" y="1471"/>
                    <a:pt x="2691" y="1477"/>
                    <a:pt x="2684" y="1477"/>
                  </a:cubicBezTo>
                  <a:lnTo>
                    <a:pt x="2658" y="1477"/>
                  </a:lnTo>
                  <a:cubicBezTo>
                    <a:pt x="2651" y="1477"/>
                    <a:pt x="2645" y="1471"/>
                    <a:pt x="2645" y="1464"/>
                  </a:cubicBezTo>
                  <a:cubicBezTo>
                    <a:pt x="2645" y="1457"/>
                    <a:pt x="2651" y="1451"/>
                    <a:pt x="2658" y="1451"/>
                  </a:cubicBezTo>
                  <a:close/>
                  <a:moveTo>
                    <a:pt x="2735" y="1451"/>
                  </a:moveTo>
                  <a:lnTo>
                    <a:pt x="2760" y="1451"/>
                  </a:lnTo>
                  <a:cubicBezTo>
                    <a:pt x="2767" y="1451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5" y="1477"/>
                  </a:lnTo>
                  <a:cubicBezTo>
                    <a:pt x="2728" y="1477"/>
                    <a:pt x="2722" y="1471"/>
                    <a:pt x="2722" y="1464"/>
                  </a:cubicBezTo>
                  <a:cubicBezTo>
                    <a:pt x="2722" y="1457"/>
                    <a:pt x="2728" y="1451"/>
                    <a:pt x="2735" y="1451"/>
                  </a:cubicBezTo>
                  <a:close/>
                  <a:moveTo>
                    <a:pt x="2812" y="1451"/>
                  </a:moveTo>
                  <a:lnTo>
                    <a:pt x="2837" y="1451"/>
                  </a:lnTo>
                  <a:cubicBezTo>
                    <a:pt x="2844" y="1451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2" y="1477"/>
                  </a:lnTo>
                  <a:cubicBezTo>
                    <a:pt x="2804" y="1477"/>
                    <a:pt x="2799" y="1471"/>
                    <a:pt x="2799" y="1464"/>
                  </a:cubicBezTo>
                  <a:cubicBezTo>
                    <a:pt x="2799" y="1457"/>
                    <a:pt x="2804" y="1451"/>
                    <a:pt x="2812" y="1451"/>
                  </a:cubicBezTo>
                  <a:close/>
                  <a:moveTo>
                    <a:pt x="2888" y="1451"/>
                  </a:moveTo>
                  <a:lnTo>
                    <a:pt x="2914" y="1451"/>
                  </a:lnTo>
                  <a:cubicBezTo>
                    <a:pt x="2921" y="1451"/>
                    <a:pt x="2927" y="1457"/>
                    <a:pt x="2927" y="1464"/>
                  </a:cubicBezTo>
                  <a:cubicBezTo>
                    <a:pt x="2927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6" y="1471"/>
                    <a:pt x="2876" y="1464"/>
                  </a:cubicBezTo>
                  <a:cubicBezTo>
                    <a:pt x="2876" y="1457"/>
                    <a:pt x="2881" y="1451"/>
                    <a:pt x="2888" y="1451"/>
                  </a:cubicBezTo>
                  <a:close/>
                  <a:moveTo>
                    <a:pt x="2965" y="1451"/>
                  </a:moveTo>
                  <a:lnTo>
                    <a:pt x="2991" y="1451"/>
                  </a:lnTo>
                  <a:cubicBezTo>
                    <a:pt x="2998" y="1451"/>
                    <a:pt x="3004" y="1457"/>
                    <a:pt x="3004" y="1464"/>
                  </a:cubicBezTo>
                  <a:cubicBezTo>
                    <a:pt x="3004" y="1471"/>
                    <a:pt x="2998" y="1477"/>
                    <a:pt x="2991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1"/>
                    <a:pt x="2965" y="1451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6"/>
                    <a:pt x="3030" y="1421"/>
                    <a:pt x="3037" y="1421"/>
                  </a:cubicBezTo>
                  <a:cubicBezTo>
                    <a:pt x="3044" y="1421"/>
                    <a:pt x="3050" y="1426"/>
                    <a:pt x="3050" y="1434"/>
                  </a:cubicBezTo>
                  <a:lnTo>
                    <a:pt x="3050" y="1459"/>
                  </a:lnTo>
                  <a:cubicBezTo>
                    <a:pt x="3050" y="1466"/>
                    <a:pt x="3044" y="1472"/>
                    <a:pt x="3037" y="1472"/>
                  </a:cubicBezTo>
                  <a:cubicBezTo>
                    <a:pt x="3030" y="1472"/>
                    <a:pt x="3024" y="1466"/>
                    <a:pt x="3024" y="1459"/>
                  </a:cubicBezTo>
                  <a:close/>
                  <a:moveTo>
                    <a:pt x="3024" y="1382"/>
                  </a:moveTo>
                  <a:lnTo>
                    <a:pt x="3024" y="1357"/>
                  </a:lnTo>
                  <a:cubicBezTo>
                    <a:pt x="3024" y="1350"/>
                    <a:pt x="3030" y="1344"/>
                    <a:pt x="3037" y="1344"/>
                  </a:cubicBezTo>
                  <a:cubicBezTo>
                    <a:pt x="3044" y="1344"/>
                    <a:pt x="3050" y="1350"/>
                    <a:pt x="3050" y="1357"/>
                  </a:cubicBezTo>
                  <a:lnTo>
                    <a:pt x="3050" y="1382"/>
                  </a:lnTo>
                  <a:cubicBezTo>
                    <a:pt x="3050" y="1389"/>
                    <a:pt x="3044" y="1395"/>
                    <a:pt x="3037" y="1395"/>
                  </a:cubicBezTo>
                  <a:cubicBezTo>
                    <a:pt x="3030" y="1395"/>
                    <a:pt x="3024" y="1389"/>
                    <a:pt x="3024" y="1382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30" y="1267"/>
                    <a:pt x="3037" y="1267"/>
                  </a:cubicBezTo>
                  <a:cubicBezTo>
                    <a:pt x="3044" y="1267"/>
                    <a:pt x="3050" y="1273"/>
                    <a:pt x="3050" y="1280"/>
                  </a:cubicBezTo>
                  <a:lnTo>
                    <a:pt x="3050" y="1306"/>
                  </a:lnTo>
                  <a:cubicBezTo>
                    <a:pt x="3050" y="1313"/>
                    <a:pt x="3044" y="1318"/>
                    <a:pt x="3037" y="1318"/>
                  </a:cubicBezTo>
                  <a:cubicBezTo>
                    <a:pt x="3030" y="1318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30" y="1190"/>
                    <a:pt x="3037" y="1190"/>
                  </a:cubicBezTo>
                  <a:cubicBezTo>
                    <a:pt x="3044" y="1190"/>
                    <a:pt x="3050" y="1196"/>
                    <a:pt x="3050" y="1203"/>
                  </a:cubicBezTo>
                  <a:lnTo>
                    <a:pt x="3050" y="1229"/>
                  </a:lnTo>
                  <a:cubicBezTo>
                    <a:pt x="3050" y="1236"/>
                    <a:pt x="3044" y="1242"/>
                    <a:pt x="3037" y="1242"/>
                  </a:cubicBezTo>
                  <a:cubicBezTo>
                    <a:pt x="3030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6"/>
                  </a:lnTo>
                  <a:cubicBezTo>
                    <a:pt x="3024" y="1119"/>
                    <a:pt x="3030" y="1114"/>
                    <a:pt x="3037" y="1114"/>
                  </a:cubicBezTo>
                  <a:cubicBezTo>
                    <a:pt x="3044" y="1114"/>
                    <a:pt x="3050" y="1119"/>
                    <a:pt x="3050" y="1126"/>
                  </a:cubicBezTo>
                  <a:lnTo>
                    <a:pt x="3050" y="1152"/>
                  </a:lnTo>
                  <a:cubicBezTo>
                    <a:pt x="3050" y="1159"/>
                    <a:pt x="3044" y="1165"/>
                    <a:pt x="3037" y="1165"/>
                  </a:cubicBezTo>
                  <a:cubicBezTo>
                    <a:pt x="3030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2"/>
                    <a:pt x="3030" y="1037"/>
                    <a:pt x="3037" y="1037"/>
                  </a:cubicBezTo>
                  <a:cubicBezTo>
                    <a:pt x="3044" y="1037"/>
                    <a:pt x="3050" y="1042"/>
                    <a:pt x="3050" y="1050"/>
                  </a:cubicBezTo>
                  <a:lnTo>
                    <a:pt x="3050" y="1075"/>
                  </a:lnTo>
                  <a:cubicBezTo>
                    <a:pt x="3050" y="1082"/>
                    <a:pt x="3044" y="1088"/>
                    <a:pt x="3037" y="1088"/>
                  </a:cubicBezTo>
                  <a:cubicBezTo>
                    <a:pt x="3030" y="1088"/>
                    <a:pt x="3024" y="1082"/>
                    <a:pt x="3024" y="1075"/>
                  </a:cubicBezTo>
                  <a:close/>
                  <a:moveTo>
                    <a:pt x="3024" y="998"/>
                  </a:moveTo>
                  <a:lnTo>
                    <a:pt x="3024" y="973"/>
                  </a:lnTo>
                  <a:cubicBezTo>
                    <a:pt x="3024" y="966"/>
                    <a:pt x="3030" y="960"/>
                    <a:pt x="3037" y="960"/>
                  </a:cubicBezTo>
                  <a:cubicBezTo>
                    <a:pt x="3044" y="960"/>
                    <a:pt x="3050" y="966"/>
                    <a:pt x="3050" y="973"/>
                  </a:cubicBezTo>
                  <a:lnTo>
                    <a:pt x="3050" y="998"/>
                  </a:lnTo>
                  <a:cubicBezTo>
                    <a:pt x="3050" y="1005"/>
                    <a:pt x="3044" y="1011"/>
                    <a:pt x="3037" y="1011"/>
                  </a:cubicBezTo>
                  <a:cubicBezTo>
                    <a:pt x="3030" y="1011"/>
                    <a:pt x="3024" y="1005"/>
                    <a:pt x="3024" y="998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30" y="883"/>
                    <a:pt x="3037" y="883"/>
                  </a:cubicBezTo>
                  <a:cubicBezTo>
                    <a:pt x="3044" y="883"/>
                    <a:pt x="3050" y="889"/>
                    <a:pt x="3050" y="896"/>
                  </a:cubicBezTo>
                  <a:lnTo>
                    <a:pt x="3050" y="922"/>
                  </a:lnTo>
                  <a:cubicBezTo>
                    <a:pt x="3050" y="929"/>
                    <a:pt x="3044" y="934"/>
                    <a:pt x="3037" y="934"/>
                  </a:cubicBezTo>
                  <a:cubicBezTo>
                    <a:pt x="3030" y="934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30" y="806"/>
                    <a:pt x="3037" y="806"/>
                  </a:cubicBezTo>
                  <a:cubicBezTo>
                    <a:pt x="3044" y="806"/>
                    <a:pt x="3050" y="812"/>
                    <a:pt x="3050" y="819"/>
                  </a:cubicBezTo>
                  <a:lnTo>
                    <a:pt x="3050" y="845"/>
                  </a:lnTo>
                  <a:cubicBezTo>
                    <a:pt x="3050" y="852"/>
                    <a:pt x="3044" y="858"/>
                    <a:pt x="3037" y="858"/>
                  </a:cubicBezTo>
                  <a:cubicBezTo>
                    <a:pt x="3030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2"/>
                  </a:lnTo>
                  <a:cubicBezTo>
                    <a:pt x="3024" y="735"/>
                    <a:pt x="3030" y="730"/>
                    <a:pt x="3037" y="730"/>
                  </a:cubicBezTo>
                  <a:cubicBezTo>
                    <a:pt x="3044" y="730"/>
                    <a:pt x="3050" y="735"/>
                    <a:pt x="3050" y="742"/>
                  </a:cubicBezTo>
                  <a:lnTo>
                    <a:pt x="3050" y="768"/>
                  </a:lnTo>
                  <a:cubicBezTo>
                    <a:pt x="3050" y="775"/>
                    <a:pt x="3044" y="781"/>
                    <a:pt x="3037" y="781"/>
                  </a:cubicBezTo>
                  <a:cubicBezTo>
                    <a:pt x="3030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8"/>
                    <a:pt x="3030" y="653"/>
                    <a:pt x="3037" y="653"/>
                  </a:cubicBezTo>
                  <a:cubicBezTo>
                    <a:pt x="3044" y="653"/>
                    <a:pt x="3050" y="658"/>
                    <a:pt x="3050" y="666"/>
                  </a:cubicBezTo>
                  <a:lnTo>
                    <a:pt x="3050" y="691"/>
                  </a:lnTo>
                  <a:cubicBezTo>
                    <a:pt x="3050" y="698"/>
                    <a:pt x="3044" y="704"/>
                    <a:pt x="3037" y="704"/>
                  </a:cubicBezTo>
                  <a:cubicBezTo>
                    <a:pt x="3030" y="704"/>
                    <a:pt x="3024" y="698"/>
                    <a:pt x="3024" y="691"/>
                  </a:cubicBezTo>
                  <a:close/>
                  <a:moveTo>
                    <a:pt x="3024" y="614"/>
                  </a:moveTo>
                  <a:lnTo>
                    <a:pt x="3024" y="589"/>
                  </a:lnTo>
                  <a:cubicBezTo>
                    <a:pt x="3024" y="582"/>
                    <a:pt x="3030" y="576"/>
                    <a:pt x="3037" y="576"/>
                  </a:cubicBezTo>
                  <a:cubicBezTo>
                    <a:pt x="3044" y="576"/>
                    <a:pt x="3050" y="582"/>
                    <a:pt x="3050" y="589"/>
                  </a:cubicBezTo>
                  <a:lnTo>
                    <a:pt x="3050" y="614"/>
                  </a:lnTo>
                  <a:cubicBezTo>
                    <a:pt x="3050" y="621"/>
                    <a:pt x="3044" y="627"/>
                    <a:pt x="3037" y="627"/>
                  </a:cubicBezTo>
                  <a:cubicBezTo>
                    <a:pt x="3030" y="627"/>
                    <a:pt x="3024" y="621"/>
                    <a:pt x="3024" y="614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30" y="499"/>
                    <a:pt x="3037" y="499"/>
                  </a:cubicBezTo>
                  <a:cubicBezTo>
                    <a:pt x="3044" y="499"/>
                    <a:pt x="3050" y="505"/>
                    <a:pt x="3050" y="512"/>
                  </a:cubicBezTo>
                  <a:lnTo>
                    <a:pt x="3050" y="538"/>
                  </a:lnTo>
                  <a:cubicBezTo>
                    <a:pt x="3050" y="545"/>
                    <a:pt x="3044" y="550"/>
                    <a:pt x="3037" y="550"/>
                  </a:cubicBezTo>
                  <a:cubicBezTo>
                    <a:pt x="3030" y="550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30" y="422"/>
                    <a:pt x="3037" y="422"/>
                  </a:cubicBezTo>
                  <a:cubicBezTo>
                    <a:pt x="3044" y="422"/>
                    <a:pt x="3050" y="428"/>
                    <a:pt x="3050" y="435"/>
                  </a:cubicBezTo>
                  <a:lnTo>
                    <a:pt x="3050" y="461"/>
                  </a:lnTo>
                  <a:cubicBezTo>
                    <a:pt x="3050" y="468"/>
                    <a:pt x="3044" y="474"/>
                    <a:pt x="3037" y="474"/>
                  </a:cubicBezTo>
                  <a:cubicBezTo>
                    <a:pt x="3030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8"/>
                  </a:lnTo>
                  <a:cubicBezTo>
                    <a:pt x="3024" y="351"/>
                    <a:pt x="3030" y="346"/>
                    <a:pt x="3037" y="346"/>
                  </a:cubicBezTo>
                  <a:cubicBezTo>
                    <a:pt x="3044" y="346"/>
                    <a:pt x="3050" y="351"/>
                    <a:pt x="3050" y="358"/>
                  </a:cubicBezTo>
                  <a:lnTo>
                    <a:pt x="3050" y="384"/>
                  </a:lnTo>
                  <a:cubicBezTo>
                    <a:pt x="3050" y="391"/>
                    <a:pt x="3044" y="397"/>
                    <a:pt x="3037" y="397"/>
                  </a:cubicBezTo>
                  <a:cubicBezTo>
                    <a:pt x="3030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4"/>
                    <a:pt x="3030" y="269"/>
                    <a:pt x="3037" y="269"/>
                  </a:cubicBezTo>
                  <a:cubicBezTo>
                    <a:pt x="3044" y="269"/>
                    <a:pt x="3050" y="274"/>
                    <a:pt x="3050" y="282"/>
                  </a:cubicBezTo>
                  <a:lnTo>
                    <a:pt x="3050" y="307"/>
                  </a:lnTo>
                  <a:cubicBezTo>
                    <a:pt x="3050" y="314"/>
                    <a:pt x="3044" y="320"/>
                    <a:pt x="3037" y="320"/>
                  </a:cubicBezTo>
                  <a:cubicBezTo>
                    <a:pt x="3030" y="320"/>
                    <a:pt x="3024" y="314"/>
                    <a:pt x="3024" y="307"/>
                  </a:cubicBezTo>
                  <a:close/>
                  <a:moveTo>
                    <a:pt x="3024" y="230"/>
                  </a:moveTo>
                  <a:lnTo>
                    <a:pt x="3024" y="205"/>
                  </a:lnTo>
                  <a:cubicBezTo>
                    <a:pt x="3024" y="198"/>
                    <a:pt x="3030" y="192"/>
                    <a:pt x="3037" y="192"/>
                  </a:cubicBezTo>
                  <a:cubicBezTo>
                    <a:pt x="3044" y="192"/>
                    <a:pt x="3050" y="198"/>
                    <a:pt x="3050" y="205"/>
                  </a:cubicBezTo>
                  <a:lnTo>
                    <a:pt x="3050" y="230"/>
                  </a:lnTo>
                  <a:cubicBezTo>
                    <a:pt x="3050" y="237"/>
                    <a:pt x="3044" y="243"/>
                    <a:pt x="3037" y="243"/>
                  </a:cubicBezTo>
                  <a:cubicBezTo>
                    <a:pt x="3030" y="243"/>
                    <a:pt x="3024" y="237"/>
                    <a:pt x="3024" y="230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30" y="115"/>
                    <a:pt x="3037" y="115"/>
                  </a:cubicBezTo>
                  <a:cubicBezTo>
                    <a:pt x="3044" y="115"/>
                    <a:pt x="3050" y="121"/>
                    <a:pt x="3050" y="128"/>
                  </a:cubicBezTo>
                  <a:lnTo>
                    <a:pt x="3050" y="154"/>
                  </a:lnTo>
                  <a:cubicBezTo>
                    <a:pt x="3050" y="161"/>
                    <a:pt x="3044" y="166"/>
                    <a:pt x="3037" y="166"/>
                  </a:cubicBezTo>
                  <a:cubicBezTo>
                    <a:pt x="3030" y="166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30" y="38"/>
                    <a:pt x="3037" y="38"/>
                  </a:cubicBezTo>
                  <a:cubicBezTo>
                    <a:pt x="3044" y="38"/>
                    <a:pt x="3050" y="44"/>
                    <a:pt x="3050" y="51"/>
                  </a:cubicBezTo>
                  <a:lnTo>
                    <a:pt x="3050" y="77"/>
                  </a:lnTo>
                  <a:cubicBezTo>
                    <a:pt x="3050" y="84"/>
                    <a:pt x="3044" y="90"/>
                    <a:pt x="3037" y="90"/>
                  </a:cubicBezTo>
                  <a:cubicBezTo>
                    <a:pt x="3030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6" y="20"/>
                    <a:pt x="2986" y="13"/>
                  </a:cubicBezTo>
                  <a:cubicBezTo>
                    <a:pt x="2986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7" y="6"/>
                    <a:pt x="3037" y="13"/>
                  </a:cubicBezTo>
                  <a:cubicBezTo>
                    <a:pt x="3037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2" y="26"/>
                  </a:lnTo>
                  <a:cubicBezTo>
                    <a:pt x="2914" y="26"/>
                    <a:pt x="2909" y="20"/>
                    <a:pt x="2909" y="13"/>
                  </a:cubicBezTo>
                  <a:cubicBezTo>
                    <a:pt x="2909" y="6"/>
                    <a:pt x="2914" y="0"/>
                    <a:pt x="2922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5" y="26"/>
                  </a:lnTo>
                  <a:cubicBezTo>
                    <a:pt x="2838" y="26"/>
                    <a:pt x="2832" y="20"/>
                    <a:pt x="2832" y="13"/>
                  </a:cubicBezTo>
                  <a:cubicBezTo>
                    <a:pt x="2832" y="6"/>
                    <a:pt x="2838" y="0"/>
                    <a:pt x="2845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4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4" y="0"/>
                  </a:lnTo>
                  <a:cubicBezTo>
                    <a:pt x="2801" y="0"/>
                    <a:pt x="2806" y="6"/>
                    <a:pt x="2806" y="13"/>
                  </a:cubicBezTo>
                  <a:cubicBezTo>
                    <a:pt x="2806" y="20"/>
                    <a:pt x="2801" y="26"/>
                    <a:pt x="2794" y="26"/>
                  </a:cubicBezTo>
                  <a:close/>
                  <a:moveTo>
                    <a:pt x="2717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7" y="0"/>
                  </a:lnTo>
                  <a:cubicBezTo>
                    <a:pt x="2724" y="0"/>
                    <a:pt x="2730" y="6"/>
                    <a:pt x="2730" y="13"/>
                  </a:cubicBezTo>
                  <a:cubicBezTo>
                    <a:pt x="2730" y="20"/>
                    <a:pt x="2724" y="26"/>
                    <a:pt x="2717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2" y="20"/>
                    <a:pt x="2602" y="13"/>
                  </a:cubicBezTo>
                  <a:cubicBezTo>
                    <a:pt x="2602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3" y="6"/>
                    <a:pt x="2653" y="13"/>
                  </a:cubicBezTo>
                  <a:cubicBezTo>
                    <a:pt x="2653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8" y="26"/>
                  </a:lnTo>
                  <a:cubicBezTo>
                    <a:pt x="2530" y="26"/>
                    <a:pt x="2525" y="20"/>
                    <a:pt x="2525" y="13"/>
                  </a:cubicBezTo>
                  <a:cubicBezTo>
                    <a:pt x="2525" y="6"/>
                    <a:pt x="2530" y="0"/>
                    <a:pt x="2538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1" y="26"/>
                  </a:lnTo>
                  <a:cubicBezTo>
                    <a:pt x="2454" y="26"/>
                    <a:pt x="2448" y="20"/>
                    <a:pt x="2448" y="13"/>
                  </a:cubicBezTo>
                  <a:cubicBezTo>
                    <a:pt x="2448" y="6"/>
                    <a:pt x="2454" y="0"/>
                    <a:pt x="2461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10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10" y="0"/>
                  </a:lnTo>
                  <a:cubicBezTo>
                    <a:pt x="2417" y="0"/>
                    <a:pt x="2422" y="6"/>
                    <a:pt x="2422" y="13"/>
                  </a:cubicBezTo>
                  <a:cubicBezTo>
                    <a:pt x="2422" y="20"/>
                    <a:pt x="2417" y="26"/>
                    <a:pt x="2410" y="26"/>
                  </a:cubicBezTo>
                  <a:close/>
                  <a:moveTo>
                    <a:pt x="2333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3" y="0"/>
                  </a:lnTo>
                  <a:cubicBezTo>
                    <a:pt x="2340" y="0"/>
                    <a:pt x="2346" y="6"/>
                    <a:pt x="2346" y="13"/>
                  </a:cubicBezTo>
                  <a:cubicBezTo>
                    <a:pt x="2346" y="20"/>
                    <a:pt x="2340" y="26"/>
                    <a:pt x="2333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8" y="20"/>
                    <a:pt x="2218" y="13"/>
                  </a:cubicBezTo>
                  <a:cubicBezTo>
                    <a:pt x="2218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9" y="6"/>
                    <a:pt x="2269" y="13"/>
                  </a:cubicBezTo>
                  <a:cubicBezTo>
                    <a:pt x="2269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4" y="26"/>
                  </a:lnTo>
                  <a:cubicBezTo>
                    <a:pt x="2146" y="26"/>
                    <a:pt x="2141" y="20"/>
                    <a:pt x="2141" y="13"/>
                  </a:cubicBezTo>
                  <a:cubicBezTo>
                    <a:pt x="2141" y="6"/>
                    <a:pt x="2146" y="0"/>
                    <a:pt x="2154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7" y="26"/>
                  </a:lnTo>
                  <a:cubicBezTo>
                    <a:pt x="2070" y="26"/>
                    <a:pt x="2064" y="20"/>
                    <a:pt x="2064" y="13"/>
                  </a:cubicBezTo>
                  <a:cubicBezTo>
                    <a:pt x="2064" y="6"/>
                    <a:pt x="2070" y="0"/>
                    <a:pt x="2077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6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6" y="0"/>
                  </a:lnTo>
                  <a:cubicBezTo>
                    <a:pt x="2033" y="0"/>
                    <a:pt x="2038" y="6"/>
                    <a:pt x="2038" y="13"/>
                  </a:cubicBezTo>
                  <a:cubicBezTo>
                    <a:pt x="2038" y="20"/>
                    <a:pt x="2033" y="26"/>
                    <a:pt x="2026" y="26"/>
                  </a:cubicBezTo>
                  <a:close/>
                  <a:moveTo>
                    <a:pt x="1949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9" y="0"/>
                  </a:lnTo>
                  <a:cubicBezTo>
                    <a:pt x="1956" y="0"/>
                    <a:pt x="1962" y="6"/>
                    <a:pt x="1962" y="13"/>
                  </a:cubicBezTo>
                  <a:cubicBezTo>
                    <a:pt x="1962" y="20"/>
                    <a:pt x="1956" y="26"/>
                    <a:pt x="1949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4" y="20"/>
                    <a:pt x="1834" y="13"/>
                  </a:cubicBezTo>
                  <a:cubicBezTo>
                    <a:pt x="1834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5" y="6"/>
                    <a:pt x="1885" y="13"/>
                  </a:cubicBezTo>
                  <a:cubicBezTo>
                    <a:pt x="1885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70" y="26"/>
                  </a:lnTo>
                  <a:cubicBezTo>
                    <a:pt x="1762" y="26"/>
                    <a:pt x="1757" y="20"/>
                    <a:pt x="1757" y="13"/>
                  </a:cubicBezTo>
                  <a:cubicBezTo>
                    <a:pt x="1757" y="6"/>
                    <a:pt x="1762" y="0"/>
                    <a:pt x="1770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3" y="26"/>
                  </a:lnTo>
                  <a:cubicBezTo>
                    <a:pt x="1686" y="26"/>
                    <a:pt x="1680" y="20"/>
                    <a:pt x="1680" y="13"/>
                  </a:cubicBezTo>
                  <a:cubicBezTo>
                    <a:pt x="1680" y="6"/>
                    <a:pt x="1686" y="0"/>
                    <a:pt x="1693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2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2" y="0"/>
                  </a:lnTo>
                  <a:cubicBezTo>
                    <a:pt x="1649" y="0"/>
                    <a:pt x="1654" y="6"/>
                    <a:pt x="1654" y="13"/>
                  </a:cubicBezTo>
                  <a:cubicBezTo>
                    <a:pt x="1654" y="20"/>
                    <a:pt x="1649" y="26"/>
                    <a:pt x="1642" y="26"/>
                  </a:cubicBezTo>
                  <a:close/>
                  <a:moveTo>
                    <a:pt x="1565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5" y="0"/>
                  </a:lnTo>
                  <a:cubicBezTo>
                    <a:pt x="1572" y="0"/>
                    <a:pt x="1578" y="6"/>
                    <a:pt x="1578" y="13"/>
                  </a:cubicBezTo>
                  <a:cubicBezTo>
                    <a:pt x="1578" y="20"/>
                    <a:pt x="1572" y="26"/>
                    <a:pt x="1565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50" y="20"/>
                    <a:pt x="1450" y="13"/>
                  </a:cubicBezTo>
                  <a:cubicBezTo>
                    <a:pt x="1450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1" y="6"/>
                    <a:pt x="1501" y="13"/>
                  </a:cubicBezTo>
                  <a:cubicBezTo>
                    <a:pt x="1501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6" y="26"/>
                  </a:lnTo>
                  <a:cubicBezTo>
                    <a:pt x="1378" y="26"/>
                    <a:pt x="1373" y="20"/>
                    <a:pt x="1373" y="13"/>
                  </a:cubicBezTo>
                  <a:cubicBezTo>
                    <a:pt x="1373" y="6"/>
                    <a:pt x="1378" y="0"/>
                    <a:pt x="1386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9" y="26"/>
                  </a:lnTo>
                  <a:cubicBezTo>
                    <a:pt x="1302" y="26"/>
                    <a:pt x="1296" y="20"/>
                    <a:pt x="1296" y="13"/>
                  </a:cubicBezTo>
                  <a:cubicBezTo>
                    <a:pt x="1296" y="6"/>
                    <a:pt x="1302" y="0"/>
                    <a:pt x="1309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8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8" y="0"/>
                  </a:lnTo>
                  <a:cubicBezTo>
                    <a:pt x="1265" y="0"/>
                    <a:pt x="1270" y="6"/>
                    <a:pt x="1270" y="13"/>
                  </a:cubicBezTo>
                  <a:cubicBezTo>
                    <a:pt x="1270" y="20"/>
                    <a:pt x="1265" y="26"/>
                    <a:pt x="1258" y="26"/>
                  </a:cubicBezTo>
                  <a:close/>
                  <a:moveTo>
                    <a:pt x="1181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1" y="0"/>
                  </a:lnTo>
                  <a:cubicBezTo>
                    <a:pt x="1188" y="0"/>
                    <a:pt x="1194" y="6"/>
                    <a:pt x="1194" y="13"/>
                  </a:cubicBezTo>
                  <a:cubicBezTo>
                    <a:pt x="1194" y="20"/>
                    <a:pt x="1188" y="26"/>
                    <a:pt x="1181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6" y="20"/>
                    <a:pt x="1066" y="13"/>
                  </a:cubicBezTo>
                  <a:cubicBezTo>
                    <a:pt x="1066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7" y="6"/>
                    <a:pt x="1117" y="13"/>
                  </a:cubicBezTo>
                  <a:cubicBezTo>
                    <a:pt x="1117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2" y="26"/>
                  </a:lnTo>
                  <a:cubicBezTo>
                    <a:pt x="994" y="26"/>
                    <a:pt x="989" y="20"/>
                    <a:pt x="989" y="13"/>
                  </a:cubicBezTo>
                  <a:cubicBezTo>
                    <a:pt x="989" y="6"/>
                    <a:pt x="994" y="0"/>
                    <a:pt x="1002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5" y="26"/>
                  </a:lnTo>
                  <a:cubicBezTo>
                    <a:pt x="918" y="26"/>
                    <a:pt x="912" y="20"/>
                    <a:pt x="912" y="13"/>
                  </a:cubicBezTo>
                  <a:cubicBezTo>
                    <a:pt x="912" y="6"/>
                    <a:pt x="918" y="0"/>
                    <a:pt x="925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4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4" y="0"/>
                  </a:lnTo>
                  <a:cubicBezTo>
                    <a:pt x="881" y="0"/>
                    <a:pt x="886" y="6"/>
                    <a:pt x="886" y="13"/>
                  </a:cubicBezTo>
                  <a:cubicBezTo>
                    <a:pt x="886" y="20"/>
                    <a:pt x="881" y="26"/>
                    <a:pt x="874" y="26"/>
                  </a:cubicBezTo>
                  <a:close/>
                  <a:moveTo>
                    <a:pt x="797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7" y="0"/>
                  </a:lnTo>
                  <a:cubicBezTo>
                    <a:pt x="804" y="0"/>
                    <a:pt x="810" y="6"/>
                    <a:pt x="810" y="13"/>
                  </a:cubicBezTo>
                  <a:cubicBezTo>
                    <a:pt x="810" y="20"/>
                    <a:pt x="804" y="26"/>
                    <a:pt x="797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2" y="20"/>
                    <a:pt x="682" y="13"/>
                  </a:cubicBezTo>
                  <a:cubicBezTo>
                    <a:pt x="682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3" y="6"/>
                    <a:pt x="733" y="13"/>
                  </a:cubicBezTo>
                  <a:cubicBezTo>
                    <a:pt x="733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8" y="26"/>
                  </a:lnTo>
                  <a:cubicBezTo>
                    <a:pt x="610" y="26"/>
                    <a:pt x="605" y="20"/>
                    <a:pt x="605" y="13"/>
                  </a:cubicBezTo>
                  <a:cubicBezTo>
                    <a:pt x="605" y="6"/>
                    <a:pt x="610" y="0"/>
                    <a:pt x="618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1" y="26"/>
                  </a:lnTo>
                  <a:cubicBezTo>
                    <a:pt x="534" y="26"/>
                    <a:pt x="528" y="20"/>
                    <a:pt x="528" y="13"/>
                  </a:cubicBezTo>
                  <a:cubicBezTo>
                    <a:pt x="528" y="6"/>
                    <a:pt x="534" y="0"/>
                    <a:pt x="541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90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90" y="0"/>
                  </a:lnTo>
                  <a:cubicBezTo>
                    <a:pt x="497" y="0"/>
                    <a:pt x="502" y="6"/>
                    <a:pt x="502" y="13"/>
                  </a:cubicBezTo>
                  <a:cubicBezTo>
                    <a:pt x="502" y="20"/>
                    <a:pt x="497" y="26"/>
                    <a:pt x="490" y="26"/>
                  </a:cubicBezTo>
                  <a:close/>
                  <a:moveTo>
                    <a:pt x="413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3" y="0"/>
                  </a:lnTo>
                  <a:cubicBezTo>
                    <a:pt x="420" y="0"/>
                    <a:pt x="426" y="6"/>
                    <a:pt x="426" y="13"/>
                  </a:cubicBezTo>
                  <a:cubicBezTo>
                    <a:pt x="426" y="20"/>
                    <a:pt x="420" y="26"/>
                    <a:pt x="413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8" y="20"/>
                    <a:pt x="298" y="13"/>
                  </a:cubicBezTo>
                  <a:cubicBezTo>
                    <a:pt x="298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9" y="6"/>
                    <a:pt x="349" y="13"/>
                  </a:cubicBezTo>
                  <a:cubicBezTo>
                    <a:pt x="349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4" y="26"/>
                  </a:lnTo>
                  <a:cubicBezTo>
                    <a:pt x="226" y="26"/>
                    <a:pt x="221" y="20"/>
                    <a:pt x="221" y="13"/>
                  </a:cubicBezTo>
                  <a:cubicBezTo>
                    <a:pt x="221" y="6"/>
                    <a:pt x="226" y="0"/>
                    <a:pt x="234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7" y="26"/>
                  </a:lnTo>
                  <a:cubicBezTo>
                    <a:pt x="150" y="26"/>
                    <a:pt x="144" y="20"/>
                    <a:pt x="144" y="13"/>
                  </a:cubicBezTo>
                  <a:cubicBezTo>
                    <a:pt x="144" y="6"/>
                    <a:pt x="150" y="0"/>
                    <a:pt x="157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6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6" y="0"/>
                  </a:lnTo>
                  <a:cubicBezTo>
                    <a:pt x="113" y="0"/>
                    <a:pt x="118" y="6"/>
                    <a:pt x="118" y="13"/>
                  </a:cubicBezTo>
                  <a:cubicBezTo>
                    <a:pt x="118" y="20"/>
                    <a:pt x="113" y="26"/>
                    <a:pt x="106" y="26"/>
                  </a:cubicBezTo>
                  <a:close/>
                  <a:moveTo>
                    <a:pt x="29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9" y="0"/>
                  </a:lnTo>
                  <a:cubicBezTo>
                    <a:pt x="36" y="0"/>
                    <a:pt x="42" y="6"/>
                    <a:pt x="42" y="13"/>
                  </a:cubicBezTo>
                  <a:cubicBezTo>
                    <a:pt x="42" y="20"/>
                    <a:pt x="36" y="2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8" name="Line 91"/>
            <p:cNvSpPr>
              <a:spLocks noChangeShapeType="1"/>
            </p:cNvSpPr>
            <p:nvPr/>
          </p:nvSpPr>
          <p:spPr bwMode="auto">
            <a:xfrm>
              <a:off x="5221173" y="3746376"/>
              <a:ext cx="533276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9" name="Freeform 92"/>
            <p:cNvSpPr>
              <a:spLocks/>
            </p:cNvSpPr>
            <p:nvPr/>
          </p:nvSpPr>
          <p:spPr bwMode="auto">
            <a:xfrm>
              <a:off x="5746512" y="3709862"/>
              <a:ext cx="66660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0" name="Line 94"/>
            <p:cNvSpPr>
              <a:spLocks noChangeShapeType="1"/>
            </p:cNvSpPr>
            <p:nvPr/>
          </p:nvSpPr>
          <p:spPr bwMode="auto">
            <a:xfrm>
              <a:off x="5943317" y="3535229"/>
              <a:ext cx="76182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1" name="Line 95"/>
            <p:cNvSpPr>
              <a:spLocks noChangeShapeType="1"/>
            </p:cNvSpPr>
            <p:nvPr/>
          </p:nvSpPr>
          <p:spPr bwMode="auto">
            <a:xfrm>
              <a:off x="6432153" y="353522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2" name="Freeform 96"/>
            <p:cNvSpPr>
              <a:spLocks/>
            </p:cNvSpPr>
            <p:nvPr/>
          </p:nvSpPr>
          <p:spPr bwMode="auto">
            <a:xfrm>
              <a:off x="6519446" y="3498714"/>
              <a:ext cx="68246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3" name="Line 97"/>
            <p:cNvSpPr>
              <a:spLocks noChangeShapeType="1"/>
            </p:cNvSpPr>
            <p:nvPr/>
          </p:nvSpPr>
          <p:spPr bwMode="auto">
            <a:xfrm>
              <a:off x="5943317" y="3960700"/>
              <a:ext cx="76182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4" name="Line 98"/>
            <p:cNvSpPr>
              <a:spLocks noChangeShapeType="1"/>
            </p:cNvSpPr>
            <p:nvPr/>
          </p:nvSpPr>
          <p:spPr bwMode="auto">
            <a:xfrm>
              <a:off x="6432153" y="3960700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5" name="Freeform 99"/>
            <p:cNvSpPr>
              <a:spLocks/>
            </p:cNvSpPr>
            <p:nvPr/>
          </p:nvSpPr>
          <p:spPr bwMode="auto">
            <a:xfrm>
              <a:off x="6519446" y="3924185"/>
              <a:ext cx="68246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6" name="Line 100"/>
            <p:cNvSpPr>
              <a:spLocks noChangeShapeType="1"/>
            </p:cNvSpPr>
            <p:nvPr/>
          </p:nvSpPr>
          <p:spPr bwMode="auto">
            <a:xfrm>
              <a:off x="5944904" y="3746376"/>
              <a:ext cx="76182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7" name="Line 101"/>
            <p:cNvSpPr>
              <a:spLocks noChangeShapeType="1"/>
            </p:cNvSpPr>
            <p:nvPr/>
          </p:nvSpPr>
          <p:spPr bwMode="auto">
            <a:xfrm>
              <a:off x="6433741" y="3746376"/>
              <a:ext cx="95228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8" name="Freeform 102"/>
            <p:cNvSpPr>
              <a:spLocks/>
            </p:cNvSpPr>
            <p:nvPr/>
          </p:nvSpPr>
          <p:spPr bwMode="auto">
            <a:xfrm>
              <a:off x="6521032" y="3709862"/>
              <a:ext cx="68247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9" name="Rectangle 103"/>
            <p:cNvSpPr>
              <a:spLocks noChangeArrowheads="1"/>
            </p:cNvSpPr>
            <p:nvPr/>
          </p:nvSpPr>
          <p:spPr bwMode="auto">
            <a:xfrm>
              <a:off x="6019499" y="3668585"/>
              <a:ext cx="412654" cy="1508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0" name="Rectangle 104"/>
            <p:cNvSpPr>
              <a:spLocks noChangeArrowheads="1"/>
            </p:cNvSpPr>
            <p:nvPr/>
          </p:nvSpPr>
          <p:spPr bwMode="auto">
            <a:xfrm>
              <a:off x="6019499" y="3668585"/>
              <a:ext cx="412654" cy="150819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1" name="Rectangle 107"/>
            <p:cNvSpPr>
              <a:spLocks noChangeArrowheads="1"/>
            </p:cNvSpPr>
            <p:nvPr/>
          </p:nvSpPr>
          <p:spPr bwMode="auto">
            <a:xfrm>
              <a:off x="6019499" y="3881321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2" name="Rectangle 108"/>
            <p:cNvSpPr>
              <a:spLocks noChangeArrowheads="1"/>
            </p:cNvSpPr>
            <p:nvPr/>
          </p:nvSpPr>
          <p:spPr bwMode="auto">
            <a:xfrm>
              <a:off x="6019499" y="3881321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3" name="Freeform 109"/>
            <p:cNvSpPr>
              <a:spLocks/>
            </p:cNvSpPr>
            <p:nvPr/>
          </p:nvSpPr>
          <p:spPr bwMode="auto">
            <a:xfrm>
              <a:off x="5811585" y="4181373"/>
              <a:ext cx="128557" cy="574703"/>
            </a:xfrm>
            <a:custGeom>
              <a:avLst/>
              <a:gdLst>
                <a:gd name="T0" fmla="*/ 0 w 128"/>
                <a:gd name="T1" fmla="*/ 86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4" name="Freeform 110"/>
            <p:cNvSpPr>
              <a:spLocks/>
            </p:cNvSpPr>
            <p:nvPr/>
          </p:nvSpPr>
          <p:spPr bwMode="auto">
            <a:xfrm>
              <a:off x="5811585" y="4181373"/>
              <a:ext cx="128557" cy="574703"/>
            </a:xfrm>
            <a:custGeom>
              <a:avLst/>
              <a:gdLst>
                <a:gd name="T0" fmla="*/ 0 w 128"/>
                <a:gd name="T1" fmla="*/ 86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5" name="Freeform 111"/>
            <p:cNvSpPr>
              <a:spLocks/>
            </p:cNvSpPr>
            <p:nvPr/>
          </p:nvSpPr>
          <p:spPr bwMode="auto">
            <a:xfrm>
              <a:off x="6584518" y="4181373"/>
              <a:ext cx="130145" cy="574703"/>
            </a:xfrm>
            <a:custGeom>
              <a:avLst/>
              <a:gdLst>
                <a:gd name="T0" fmla="*/ 128 w 128"/>
                <a:gd name="T1" fmla="*/ 86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6" name="Freeform 112"/>
            <p:cNvSpPr>
              <a:spLocks/>
            </p:cNvSpPr>
            <p:nvPr/>
          </p:nvSpPr>
          <p:spPr bwMode="auto">
            <a:xfrm>
              <a:off x="6584518" y="4181373"/>
              <a:ext cx="130145" cy="574703"/>
            </a:xfrm>
            <a:custGeom>
              <a:avLst/>
              <a:gdLst>
                <a:gd name="T0" fmla="*/ 128 w 128"/>
                <a:gd name="T1" fmla="*/ 86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7" name="Rectangle 113"/>
            <p:cNvSpPr>
              <a:spLocks noChangeArrowheads="1"/>
            </p:cNvSpPr>
            <p:nvPr/>
          </p:nvSpPr>
          <p:spPr bwMode="auto">
            <a:xfrm>
              <a:off x="6017912" y="4179786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8" name="Rectangle 114"/>
            <p:cNvSpPr>
              <a:spLocks noChangeArrowheads="1"/>
            </p:cNvSpPr>
            <p:nvPr/>
          </p:nvSpPr>
          <p:spPr bwMode="auto">
            <a:xfrm>
              <a:off x="6017912" y="4179786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9" name="Freeform 117"/>
            <p:cNvSpPr>
              <a:spLocks noEditPoints="1"/>
            </p:cNvSpPr>
            <p:nvPr/>
          </p:nvSpPr>
          <p:spPr bwMode="auto">
            <a:xfrm>
              <a:off x="5471939" y="4117870"/>
              <a:ext cx="1299860" cy="687422"/>
            </a:xfrm>
            <a:custGeom>
              <a:avLst/>
              <a:gdLst>
                <a:gd name="T0" fmla="*/ 13 w 3049"/>
                <a:gd name="T1" fmla="*/ 103 h 1477"/>
                <a:gd name="T2" fmla="*/ 0 w 3049"/>
                <a:gd name="T3" fmla="*/ 269 h 1477"/>
                <a:gd name="T4" fmla="*/ 0 w 3049"/>
                <a:gd name="T5" fmla="*/ 448 h 1477"/>
                <a:gd name="T6" fmla="*/ 13 w 3049"/>
                <a:gd name="T7" fmla="*/ 615 h 1477"/>
                <a:gd name="T8" fmla="*/ 26 w 3049"/>
                <a:gd name="T9" fmla="*/ 755 h 1477"/>
                <a:gd name="T10" fmla="*/ 26 w 3049"/>
                <a:gd name="T11" fmla="*/ 883 h 1477"/>
                <a:gd name="T12" fmla="*/ 26 w 3049"/>
                <a:gd name="T13" fmla="*/ 960 h 1477"/>
                <a:gd name="T14" fmla="*/ 13 w 3049"/>
                <a:gd name="T15" fmla="*/ 1101 h 1477"/>
                <a:gd name="T16" fmla="*/ 0 w 3049"/>
                <a:gd name="T17" fmla="*/ 1267 h 1477"/>
                <a:gd name="T18" fmla="*/ 0 w 3049"/>
                <a:gd name="T19" fmla="*/ 1447 h 1477"/>
                <a:gd name="T20" fmla="*/ 162 w 3049"/>
                <a:gd name="T21" fmla="*/ 1464 h 1477"/>
                <a:gd name="T22" fmla="*/ 302 w 3049"/>
                <a:gd name="T23" fmla="*/ 1451 h 1477"/>
                <a:gd name="T24" fmla="*/ 430 w 3049"/>
                <a:gd name="T25" fmla="*/ 1451 h 1477"/>
                <a:gd name="T26" fmla="*/ 507 w 3049"/>
                <a:gd name="T27" fmla="*/ 1451 h 1477"/>
                <a:gd name="T28" fmla="*/ 648 w 3049"/>
                <a:gd name="T29" fmla="*/ 1464 h 1477"/>
                <a:gd name="T30" fmla="*/ 814 w 3049"/>
                <a:gd name="T31" fmla="*/ 1477 h 1477"/>
                <a:gd name="T32" fmla="*/ 994 w 3049"/>
                <a:gd name="T33" fmla="*/ 1477 h 1477"/>
                <a:gd name="T34" fmla="*/ 1160 w 3049"/>
                <a:gd name="T35" fmla="*/ 1464 h 1477"/>
                <a:gd name="T36" fmla="*/ 1301 w 3049"/>
                <a:gd name="T37" fmla="*/ 1451 h 1477"/>
                <a:gd name="T38" fmla="*/ 1429 w 3049"/>
                <a:gd name="T39" fmla="*/ 1451 h 1477"/>
                <a:gd name="T40" fmla="*/ 1506 w 3049"/>
                <a:gd name="T41" fmla="*/ 1451 h 1477"/>
                <a:gd name="T42" fmla="*/ 1646 w 3049"/>
                <a:gd name="T43" fmla="*/ 1464 h 1477"/>
                <a:gd name="T44" fmla="*/ 1813 w 3049"/>
                <a:gd name="T45" fmla="*/ 1477 h 1477"/>
                <a:gd name="T46" fmla="*/ 1992 w 3049"/>
                <a:gd name="T47" fmla="*/ 1477 h 1477"/>
                <a:gd name="T48" fmla="*/ 2158 w 3049"/>
                <a:gd name="T49" fmla="*/ 1464 h 1477"/>
                <a:gd name="T50" fmla="*/ 2299 w 3049"/>
                <a:gd name="T51" fmla="*/ 1451 h 1477"/>
                <a:gd name="T52" fmla="*/ 2427 w 3049"/>
                <a:gd name="T53" fmla="*/ 1451 h 1477"/>
                <a:gd name="T54" fmla="*/ 2504 w 3049"/>
                <a:gd name="T55" fmla="*/ 1451 h 1477"/>
                <a:gd name="T56" fmla="*/ 2645 w 3049"/>
                <a:gd name="T57" fmla="*/ 1464 h 1477"/>
                <a:gd name="T58" fmla="*/ 2811 w 3049"/>
                <a:gd name="T59" fmla="*/ 1477 h 1477"/>
                <a:gd name="T60" fmla="*/ 2990 w 3049"/>
                <a:gd name="T61" fmla="*/ 1477 h 1477"/>
                <a:gd name="T62" fmla="*/ 3037 w 3049"/>
                <a:gd name="T63" fmla="*/ 1344 h 1477"/>
                <a:gd name="T64" fmla="*/ 3024 w 3049"/>
                <a:gd name="T65" fmla="*/ 1203 h 1477"/>
                <a:gd name="T66" fmla="*/ 3024 w 3049"/>
                <a:gd name="T67" fmla="*/ 1075 h 1477"/>
                <a:gd name="T68" fmla="*/ 3024 w 3049"/>
                <a:gd name="T69" fmla="*/ 998 h 1477"/>
                <a:gd name="T70" fmla="*/ 3037 w 3049"/>
                <a:gd name="T71" fmla="*/ 858 h 1477"/>
                <a:gd name="T72" fmla="*/ 3049 w 3049"/>
                <a:gd name="T73" fmla="*/ 691 h 1477"/>
                <a:gd name="T74" fmla="*/ 3049 w 3049"/>
                <a:gd name="T75" fmla="*/ 512 h 1477"/>
                <a:gd name="T76" fmla="*/ 3037 w 3049"/>
                <a:gd name="T77" fmla="*/ 346 h 1477"/>
                <a:gd name="T78" fmla="*/ 3024 w 3049"/>
                <a:gd name="T79" fmla="*/ 205 h 1477"/>
                <a:gd name="T80" fmla="*/ 3024 w 3049"/>
                <a:gd name="T81" fmla="*/ 77 h 1477"/>
                <a:gd name="T82" fmla="*/ 3024 w 3049"/>
                <a:gd name="T83" fmla="*/ 26 h 1477"/>
                <a:gd name="T84" fmla="*/ 2883 w 3049"/>
                <a:gd name="T85" fmla="*/ 13 h 1477"/>
                <a:gd name="T86" fmla="*/ 2716 w 3049"/>
                <a:gd name="T87" fmla="*/ 0 h 1477"/>
                <a:gd name="T88" fmla="*/ 2537 w 3049"/>
                <a:gd name="T89" fmla="*/ 0 h 1477"/>
                <a:gd name="T90" fmla="*/ 2371 w 3049"/>
                <a:gd name="T91" fmla="*/ 13 h 1477"/>
                <a:gd name="T92" fmla="*/ 2230 w 3049"/>
                <a:gd name="T93" fmla="*/ 26 h 1477"/>
                <a:gd name="T94" fmla="*/ 2102 w 3049"/>
                <a:gd name="T95" fmla="*/ 26 h 1477"/>
                <a:gd name="T96" fmla="*/ 2025 w 3049"/>
                <a:gd name="T97" fmla="*/ 26 h 1477"/>
                <a:gd name="T98" fmla="*/ 1884 w 3049"/>
                <a:gd name="T99" fmla="*/ 13 h 1477"/>
                <a:gd name="T100" fmla="*/ 1718 w 3049"/>
                <a:gd name="T101" fmla="*/ 0 h 1477"/>
                <a:gd name="T102" fmla="*/ 1539 w 3049"/>
                <a:gd name="T103" fmla="*/ 0 h 1477"/>
                <a:gd name="T104" fmla="*/ 1372 w 3049"/>
                <a:gd name="T105" fmla="*/ 13 h 1477"/>
                <a:gd name="T106" fmla="*/ 1232 w 3049"/>
                <a:gd name="T107" fmla="*/ 26 h 1477"/>
                <a:gd name="T108" fmla="*/ 1104 w 3049"/>
                <a:gd name="T109" fmla="*/ 26 h 1477"/>
                <a:gd name="T110" fmla="*/ 1027 w 3049"/>
                <a:gd name="T111" fmla="*/ 26 h 1477"/>
                <a:gd name="T112" fmla="*/ 886 w 3049"/>
                <a:gd name="T113" fmla="*/ 13 h 1477"/>
                <a:gd name="T114" fmla="*/ 720 w 3049"/>
                <a:gd name="T115" fmla="*/ 0 h 1477"/>
                <a:gd name="T116" fmla="*/ 540 w 3049"/>
                <a:gd name="T117" fmla="*/ 0 h 1477"/>
                <a:gd name="T118" fmla="*/ 374 w 3049"/>
                <a:gd name="T119" fmla="*/ 13 h 1477"/>
                <a:gd name="T120" fmla="*/ 233 w 3049"/>
                <a:gd name="T121" fmla="*/ 26 h 1477"/>
                <a:gd name="T122" fmla="*/ 105 w 3049"/>
                <a:gd name="T123" fmla="*/ 26 h 1477"/>
                <a:gd name="T124" fmla="*/ 28 w 3049"/>
                <a:gd name="T125" fmla="*/ 26 h 14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49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1"/>
                    <a:pt x="6" y="26"/>
                    <a:pt x="13" y="26"/>
                  </a:cubicBezTo>
                  <a:cubicBezTo>
                    <a:pt x="20" y="26"/>
                    <a:pt x="26" y="31"/>
                    <a:pt x="26" y="39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8"/>
                    <a:pt x="20" y="384"/>
                    <a:pt x="13" y="384"/>
                  </a:cubicBezTo>
                  <a:cubicBezTo>
                    <a:pt x="6" y="384"/>
                    <a:pt x="0" y="378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5"/>
                    <a:pt x="6" y="410"/>
                    <a:pt x="13" y="410"/>
                  </a:cubicBezTo>
                  <a:cubicBezTo>
                    <a:pt x="20" y="410"/>
                    <a:pt x="26" y="415"/>
                    <a:pt x="26" y="423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2"/>
                    <a:pt x="20" y="768"/>
                    <a:pt x="13" y="768"/>
                  </a:cubicBezTo>
                  <a:cubicBezTo>
                    <a:pt x="6" y="768"/>
                    <a:pt x="0" y="762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799"/>
                    <a:pt x="6" y="794"/>
                    <a:pt x="13" y="794"/>
                  </a:cubicBezTo>
                  <a:cubicBezTo>
                    <a:pt x="20" y="794"/>
                    <a:pt x="26" y="799"/>
                    <a:pt x="26" y="807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6"/>
                    <a:pt x="20" y="1152"/>
                    <a:pt x="13" y="1152"/>
                  </a:cubicBezTo>
                  <a:cubicBezTo>
                    <a:pt x="6" y="1152"/>
                    <a:pt x="0" y="1146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3"/>
                    <a:pt x="6" y="1178"/>
                    <a:pt x="13" y="1178"/>
                  </a:cubicBezTo>
                  <a:cubicBezTo>
                    <a:pt x="20" y="1178"/>
                    <a:pt x="26" y="1183"/>
                    <a:pt x="26" y="1191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6" y="1451"/>
                  </a:moveTo>
                  <a:lnTo>
                    <a:pt x="72" y="1451"/>
                  </a:lnTo>
                  <a:cubicBezTo>
                    <a:pt x="79" y="1451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6" y="1477"/>
                  </a:lnTo>
                  <a:cubicBezTo>
                    <a:pt x="39" y="1477"/>
                    <a:pt x="34" y="1471"/>
                    <a:pt x="34" y="1464"/>
                  </a:cubicBezTo>
                  <a:cubicBezTo>
                    <a:pt x="34" y="1457"/>
                    <a:pt x="39" y="1451"/>
                    <a:pt x="46" y="1451"/>
                  </a:cubicBezTo>
                  <a:close/>
                  <a:moveTo>
                    <a:pt x="123" y="1451"/>
                  </a:moveTo>
                  <a:lnTo>
                    <a:pt x="149" y="1451"/>
                  </a:lnTo>
                  <a:cubicBezTo>
                    <a:pt x="156" y="1451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0" y="1471"/>
                    <a:pt x="110" y="1464"/>
                  </a:cubicBezTo>
                  <a:cubicBezTo>
                    <a:pt x="110" y="1457"/>
                    <a:pt x="116" y="1451"/>
                    <a:pt x="123" y="1451"/>
                  </a:cubicBezTo>
                  <a:close/>
                  <a:moveTo>
                    <a:pt x="200" y="1451"/>
                  </a:moveTo>
                  <a:lnTo>
                    <a:pt x="226" y="1451"/>
                  </a:lnTo>
                  <a:cubicBezTo>
                    <a:pt x="233" y="1451"/>
                    <a:pt x="238" y="1457"/>
                    <a:pt x="238" y="1464"/>
                  </a:cubicBezTo>
                  <a:cubicBezTo>
                    <a:pt x="238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7" y="1471"/>
                    <a:pt x="187" y="1464"/>
                  </a:cubicBezTo>
                  <a:cubicBezTo>
                    <a:pt x="187" y="1457"/>
                    <a:pt x="193" y="1451"/>
                    <a:pt x="200" y="1451"/>
                  </a:cubicBezTo>
                  <a:close/>
                  <a:moveTo>
                    <a:pt x="277" y="1451"/>
                  </a:moveTo>
                  <a:lnTo>
                    <a:pt x="302" y="1451"/>
                  </a:lnTo>
                  <a:cubicBezTo>
                    <a:pt x="309" y="1451"/>
                    <a:pt x="315" y="1457"/>
                    <a:pt x="315" y="1464"/>
                  </a:cubicBezTo>
                  <a:cubicBezTo>
                    <a:pt x="315" y="1471"/>
                    <a:pt x="309" y="1477"/>
                    <a:pt x="302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1"/>
                    <a:pt x="277" y="1451"/>
                  </a:cubicBezTo>
                  <a:close/>
                  <a:moveTo>
                    <a:pt x="354" y="1451"/>
                  </a:moveTo>
                  <a:lnTo>
                    <a:pt x="379" y="1451"/>
                  </a:lnTo>
                  <a:cubicBezTo>
                    <a:pt x="386" y="1451"/>
                    <a:pt x="392" y="1457"/>
                    <a:pt x="392" y="1464"/>
                  </a:cubicBezTo>
                  <a:cubicBezTo>
                    <a:pt x="392" y="1471"/>
                    <a:pt x="386" y="1477"/>
                    <a:pt x="379" y="1477"/>
                  </a:cubicBezTo>
                  <a:lnTo>
                    <a:pt x="354" y="1477"/>
                  </a:lnTo>
                  <a:cubicBezTo>
                    <a:pt x="346" y="1477"/>
                    <a:pt x="341" y="1471"/>
                    <a:pt x="341" y="1464"/>
                  </a:cubicBezTo>
                  <a:cubicBezTo>
                    <a:pt x="341" y="1457"/>
                    <a:pt x="346" y="1451"/>
                    <a:pt x="354" y="1451"/>
                  </a:cubicBezTo>
                  <a:close/>
                  <a:moveTo>
                    <a:pt x="430" y="1451"/>
                  </a:moveTo>
                  <a:lnTo>
                    <a:pt x="456" y="1451"/>
                  </a:lnTo>
                  <a:cubicBezTo>
                    <a:pt x="463" y="1451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0" y="1477"/>
                  </a:lnTo>
                  <a:cubicBezTo>
                    <a:pt x="423" y="1477"/>
                    <a:pt x="418" y="1471"/>
                    <a:pt x="418" y="1464"/>
                  </a:cubicBezTo>
                  <a:cubicBezTo>
                    <a:pt x="418" y="1457"/>
                    <a:pt x="423" y="1451"/>
                    <a:pt x="430" y="1451"/>
                  </a:cubicBezTo>
                  <a:close/>
                  <a:moveTo>
                    <a:pt x="507" y="1451"/>
                  </a:moveTo>
                  <a:lnTo>
                    <a:pt x="533" y="1451"/>
                  </a:lnTo>
                  <a:cubicBezTo>
                    <a:pt x="540" y="1451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4" y="1471"/>
                    <a:pt x="494" y="1464"/>
                  </a:cubicBezTo>
                  <a:cubicBezTo>
                    <a:pt x="494" y="1457"/>
                    <a:pt x="500" y="1451"/>
                    <a:pt x="507" y="1451"/>
                  </a:cubicBezTo>
                  <a:close/>
                  <a:moveTo>
                    <a:pt x="584" y="1451"/>
                  </a:moveTo>
                  <a:lnTo>
                    <a:pt x="610" y="1451"/>
                  </a:lnTo>
                  <a:cubicBezTo>
                    <a:pt x="617" y="1451"/>
                    <a:pt x="622" y="1457"/>
                    <a:pt x="622" y="1464"/>
                  </a:cubicBezTo>
                  <a:cubicBezTo>
                    <a:pt x="622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1" y="1471"/>
                    <a:pt x="571" y="1464"/>
                  </a:cubicBezTo>
                  <a:cubicBezTo>
                    <a:pt x="571" y="1457"/>
                    <a:pt x="577" y="1451"/>
                    <a:pt x="584" y="1451"/>
                  </a:cubicBezTo>
                  <a:close/>
                  <a:moveTo>
                    <a:pt x="661" y="1451"/>
                  </a:moveTo>
                  <a:lnTo>
                    <a:pt x="686" y="1451"/>
                  </a:lnTo>
                  <a:cubicBezTo>
                    <a:pt x="693" y="1451"/>
                    <a:pt x="699" y="1457"/>
                    <a:pt x="699" y="1464"/>
                  </a:cubicBezTo>
                  <a:cubicBezTo>
                    <a:pt x="699" y="1471"/>
                    <a:pt x="693" y="1477"/>
                    <a:pt x="686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1"/>
                    <a:pt x="661" y="1451"/>
                  </a:cubicBezTo>
                  <a:close/>
                  <a:moveTo>
                    <a:pt x="738" y="1451"/>
                  </a:moveTo>
                  <a:lnTo>
                    <a:pt x="763" y="1451"/>
                  </a:lnTo>
                  <a:cubicBezTo>
                    <a:pt x="770" y="1451"/>
                    <a:pt x="776" y="1457"/>
                    <a:pt x="776" y="1464"/>
                  </a:cubicBezTo>
                  <a:cubicBezTo>
                    <a:pt x="776" y="1471"/>
                    <a:pt x="770" y="1477"/>
                    <a:pt x="763" y="1477"/>
                  </a:cubicBezTo>
                  <a:lnTo>
                    <a:pt x="738" y="1477"/>
                  </a:lnTo>
                  <a:cubicBezTo>
                    <a:pt x="730" y="1477"/>
                    <a:pt x="725" y="1471"/>
                    <a:pt x="725" y="1464"/>
                  </a:cubicBezTo>
                  <a:cubicBezTo>
                    <a:pt x="725" y="1457"/>
                    <a:pt x="730" y="1451"/>
                    <a:pt x="738" y="1451"/>
                  </a:cubicBezTo>
                  <a:close/>
                  <a:moveTo>
                    <a:pt x="814" y="1451"/>
                  </a:moveTo>
                  <a:lnTo>
                    <a:pt x="840" y="1451"/>
                  </a:lnTo>
                  <a:cubicBezTo>
                    <a:pt x="847" y="1451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4" y="1477"/>
                  </a:lnTo>
                  <a:cubicBezTo>
                    <a:pt x="807" y="1477"/>
                    <a:pt x="802" y="1471"/>
                    <a:pt x="802" y="1464"/>
                  </a:cubicBezTo>
                  <a:cubicBezTo>
                    <a:pt x="802" y="1457"/>
                    <a:pt x="807" y="1451"/>
                    <a:pt x="814" y="1451"/>
                  </a:cubicBezTo>
                  <a:close/>
                  <a:moveTo>
                    <a:pt x="891" y="1451"/>
                  </a:moveTo>
                  <a:lnTo>
                    <a:pt x="917" y="1451"/>
                  </a:lnTo>
                  <a:cubicBezTo>
                    <a:pt x="924" y="1451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8" y="1471"/>
                    <a:pt x="878" y="1464"/>
                  </a:cubicBezTo>
                  <a:cubicBezTo>
                    <a:pt x="878" y="1457"/>
                    <a:pt x="884" y="1451"/>
                    <a:pt x="891" y="1451"/>
                  </a:cubicBezTo>
                  <a:close/>
                  <a:moveTo>
                    <a:pt x="968" y="1451"/>
                  </a:moveTo>
                  <a:lnTo>
                    <a:pt x="994" y="1451"/>
                  </a:lnTo>
                  <a:cubicBezTo>
                    <a:pt x="1001" y="1451"/>
                    <a:pt x="1006" y="1457"/>
                    <a:pt x="1006" y="1464"/>
                  </a:cubicBezTo>
                  <a:cubicBezTo>
                    <a:pt x="1006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5" y="1471"/>
                    <a:pt x="955" y="1464"/>
                  </a:cubicBezTo>
                  <a:cubicBezTo>
                    <a:pt x="955" y="1457"/>
                    <a:pt x="961" y="1451"/>
                    <a:pt x="968" y="1451"/>
                  </a:cubicBezTo>
                  <a:close/>
                  <a:moveTo>
                    <a:pt x="1045" y="1451"/>
                  </a:moveTo>
                  <a:lnTo>
                    <a:pt x="1070" y="1451"/>
                  </a:lnTo>
                  <a:cubicBezTo>
                    <a:pt x="1077" y="1451"/>
                    <a:pt x="1083" y="1457"/>
                    <a:pt x="1083" y="1464"/>
                  </a:cubicBezTo>
                  <a:cubicBezTo>
                    <a:pt x="1083" y="1471"/>
                    <a:pt x="1077" y="1477"/>
                    <a:pt x="1070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1"/>
                    <a:pt x="1045" y="1451"/>
                  </a:cubicBezTo>
                  <a:close/>
                  <a:moveTo>
                    <a:pt x="1122" y="1451"/>
                  </a:moveTo>
                  <a:lnTo>
                    <a:pt x="1147" y="1451"/>
                  </a:lnTo>
                  <a:cubicBezTo>
                    <a:pt x="1154" y="1451"/>
                    <a:pt x="1160" y="1457"/>
                    <a:pt x="1160" y="1464"/>
                  </a:cubicBezTo>
                  <a:cubicBezTo>
                    <a:pt x="1160" y="1471"/>
                    <a:pt x="1154" y="1477"/>
                    <a:pt x="1147" y="1477"/>
                  </a:cubicBezTo>
                  <a:lnTo>
                    <a:pt x="1122" y="1477"/>
                  </a:lnTo>
                  <a:cubicBezTo>
                    <a:pt x="1114" y="1477"/>
                    <a:pt x="1109" y="1471"/>
                    <a:pt x="1109" y="1464"/>
                  </a:cubicBezTo>
                  <a:cubicBezTo>
                    <a:pt x="1109" y="1457"/>
                    <a:pt x="1114" y="1451"/>
                    <a:pt x="1122" y="1451"/>
                  </a:cubicBezTo>
                  <a:close/>
                  <a:moveTo>
                    <a:pt x="1198" y="1451"/>
                  </a:moveTo>
                  <a:lnTo>
                    <a:pt x="1224" y="1451"/>
                  </a:lnTo>
                  <a:cubicBezTo>
                    <a:pt x="1231" y="1451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8" y="1477"/>
                  </a:lnTo>
                  <a:cubicBezTo>
                    <a:pt x="1191" y="1477"/>
                    <a:pt x="1186" y="1471"/>
                    <a:pt x="1186" y="1464"/>
                  </a:cubicBezTo>
                  <a:cubicBezTo>
                    <a:pt x="1186" y="1457"/>
                    <a:pt x="1191" y="1451"/>
                    <a:pt x="1198" y="1451"/>
                  </a:cubicBezTo>
                  <a:close/>
                  <a:moveTo>
                    <a:pt x="1275" y="1451"/>
                  </a:moveTo>
                  <a:lnTo>
                    <a:pt x="1301" y="1451"/>
                  </a:lnTo>
                  <a:cubicBezTo>
                    <a:pt x="1308" y="1451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2" y="1471"/>
                    <a:pt x="1262" y="1464"/>
                  </a:cubicBezTo>
                  <a:cubicBezTo>
                    <a:pt x="1262" y="1457"/>
                    <a:pt x="1268" y="1451"/>
                    <a:pt x="1275" y="1451"/>
                  </a:cubicBezTo>
                  <a:close/>
                  <a:moveTo>
                    <a:pt x="1352" y="1451"/>
                  </a:moveTo>
                  <a:lnTo>
                    <a:pt x="1378" y="1451"/>
                  </a:lnTo>
                  <a:cubicBezTo>
                    <a:pt x="1385" y="1451"/>
                    <a:pt x="1390" y="1457"/>
                    <a:pt x="1390" y="1464"/>
                  </a:cubicBezTo>
                  <a:cubicBezTo>
                    <a:pt x="1390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39" y="1471"/>
                    <a:pt x="1339" y="1464"/>
                  </a:cubicBezTo>
                  <a:cubicBezTo>
                    <a:pt x="1339" y="1457"/>
                    <a:pt x="1345" y="1451"/>
                    <a:pt x="1352" y="1451"/>
                  </a:cubicBezTo>
                  <a:close/>
                  <a:moveTo>
                    <a:pt x="1429" y="1451"/>
                  </a:moveTo>
                  <a:lnTo>
                    <a:pt x="1454" y="1451"/>
                  </a:lnTo>
                  <a:cubicBezTo>
                    <a:pt x="1461" y="1451"/>
                    <a:pt x="1467" y="1457"/>
                    <a:pt x="1467" y="1464"/>
                  </a:cubicBezTo>
                  <a:cubicBezTo>
                    <a:pt x="1467" y="1471"/>
                    <a:pt x="1461" y="1477"/>
                    <a:pt x="1454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1"/>
                    <a:pt x="1429" y="1451"/>
                  </a:cubicBezTo>
                  <a:close/>
                  <a:moveTo>
                    <a:pt x="1506" y="1451"/>
                  </a:moveTo>
                  <a:lnTo>
                    <a:pt x="1531" y="1451"/>
                  </a:lnTo>
                  <a:cubicBezTo>
                    <a:pt x="1538" y="1451"/>
                    <a:pt x="1544" y="1457"/>
                    <a:pt x="1544" y="1464"/>
                  </a:cubicBezTo>
                  <a:cubicBezTo>
                    <a:pt x="1544" y="1471"/>
                    <a:pt x="1538" y="1477"/>
                    <a:pt x="1531" y="1477"/>
                  </a:cubicBezTo>
                  <a:lnTo>
                    <a:pt x="1506" y="1477"/>
                  </a:lnTo>
                  <a:cubicBezTo>
                    <a:pt x="1498" y="1477"/>
                    <a:pt x="1493" y="1471"/>
                    <a:pt x="1493" y="1464"/>
                  </a:cubicBezTo>
                  <a:cubicBezTo>
                    <a:pt x="1493" y="1457"/>
                    <a:pt x="1498" y="1451"/>
                    <a:pt x="1506" y="1451"/>
                  </a:cubicBezTo>
                  <a:close/>
                  <a:moveTo>
                    <a:pt x="1582" y="1451"/>
                  </a:moveTo>
                  <a:lnTo>
                    <a:pt x="1608" y="1451"/>
                  </a:lnTo>
                  <a:cubicBezTo>
                    <a:pt x="1615" y="1451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2" y="1477"/>
                  </a:lnTo>
                  <a:cubicBezTo>
                    <a:pt x="1575" y="1477"/>
                    <a:pt x="1570" y="1471"/>
                    <a:pt x="1570" y="1464"/>
                  </a:cubicBezTo>
                  <a:cubicBezTo>
                    <a:pt x="1570" y="1457"/>
                    <a:pt x="1575" y="1451"/>
                    <a:pt x="1582" y="1451"/>
                  </a:cubicBezTo>
                  <a:close/>
                  <a:moveTo>
                    <a:pt x="1659" y="1451"/>
                  </a:moveTo>
                  <a:lnTo>
                    <a:pt x="1685" y="1451"/>
                  </a:lnTo>
                  <a:cubicBezTo>
                    <a:pt x="1692" y="1451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6" y="1471"/>
                    <a:pt x="1646" y="1464"/>
                  </a:cubicBezTo>
                  <a:cubicBezTo>
                    <a:pt x="1646" y="1457"/>
                    <a:pt x="1652" y="1451"/>
                    <a:pt x="1659" y="1451"/>
                  </a:cubicBezTo>
                  <a:close/>
                  <a:moveTo>
                    <a:pt x="1736" y="1451"/>
                  </a:moveTo>
                  <a:lnTo>
                    <a:pt x="1762" y="1451"/>
                  </a:lnTo>
                  <a:cubicBezTo>
                    <a:pt x="1769" y="1451"/>
                    <a:pt x="1774" y="1457"/>
                    <a:pt x="1774" y="1464"/>
                  </a:cubicBezTo>
                  <a:cubicBezTo>
                    <a:pt x="1774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3" y="1471"/>
                    <a:pt x="1723" y="1464"/>
                  </a:cubicBezTo>
                  <a:cubicBezTo>
                    <a:pt x="1723" y="1457"/>
                    <a:pt x="1729" y="1451"/>
                    <a:pt x="1736" y="1451"/>
                  </a:cubicBezTo>
                  <a:close/>
                  <a:moveTo>
                    <a:pt x="1813" y="1451"/>
                  </a:moveTo>
                  <a:lnTo>
                    <a:pt x="1838" y="1451"/>
                  </a:lnTo>
                  <a:cubicBezTo>
                    <a:pt x="1845" y="1451"/>
                    <a:pt x="1851" y="1457"/>
                    <a:pt x="1851" y="1464"/>
                  </a:cubicBezTo>
                  <a:cubicBezTo>
                    <a:pt x="1851" y="1471"/>
                    <a:pt x="1845" y="1477"/>
                    <a:pt x="1838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1"/>
                    <a:pt x="1813" y="1451"/>
                  </a:cubicBezTo>
                  <a:close/>
                  <a:moveTo>
                    <a:pt x="1890" y="1451"/>
                  </a:moveTo>
                  <a:lnTo>
                    <a:pt x="1915" y="1451"/>
                  </a:lnTo>
                  <a:cubicBezTo>
                    <a:pt x="1922" y="1451"/>
                    <a:pt x="1928" y="1457"/>
                    <a:pt x="1928" y="1464"/>
                  </a:cubicBezTo>
                  <a:cubicBezTo>
                    <a:pt x="1928" y="1471"/>
                    <a:pt x="1922" y="1477"/>
                    <a:pt x="1915" y="1477"/>
                  </a:cubicBezTo>
                  <a:lnTo>
                    <a:pt x="1890" y="1477"/>
                  </a:lnTo>
                  <a:cubicBezTo>
                    <a:pt x="1882" y="1477"/>
                    <a:pt x="1877" y="1471"/>
                    <a:pt x="1877" y="1464"/>
                  </a:cubicBezTo>
                  <a:cubicBezTo>
                    <a:pt x="1877" y="1457"/>
                    <a:pt x="1882" y="1451"/>
                    <a:pt x="1890" y="1451"/>
                  </a:cubicBezTo>
                  <a:close/>
                  <a:moveTo>
                    <a:pt x="1966" y="1451"/>
                  </a:moveTo>
                  <a:lnTo>
                    <a:pt x="1992" y="1451"/>
                  </a:lnTo>
                  <a:cubicBezTo>
                    <a:pt x="1999" y="1451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6" y="1477"/>
                  </a:lnTo>
                  <a:cubicBezTo>
                    <a:pt x="1959" y="1477"/>
                    <a:pt x="1954" y="1471"/>
                    <a:pt x="1954" y="1464"/>
                  </a:cubicBezTo>
                  <a:cubicBezTo>
                    <a:pt x="1954" y="1457"/>
                    <a:pt x="1959" y="1451"/>
                    <a:pt x="1966" y="1451"/>
                  </a:cubicBezTo>
                  <a:close/>
                  <a:moveTo>
                    <a:pt x="2043" y="1451"/>
                  </a:moveTo>
                  <a:lnTo>
                    <a:pt x="2069" y="1451"/>
                  </a:lnTo>
                  <a:cubicBezTo>
                    <a:pt x="2076" y="1451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0" y="1471"/>
                    <a:pt x="2030" y="1464"/>
                  </a:cubicBezTo>
                  <a:cubicBezTo>
                    <a:pt x="2030" y="1457"/>
                    <a:pt x="2036" y="1451"/>
                    <a:pt x="2043" y="1451"/>
                  </a:cubicBezTo>
                  <a:close/>
                  <a:moveTo>
                    <a:pt x="2120" y="1451"/>
                  </a:moveTo>
                  <a:lnTo>
                    <a:pt x="2146" y="1451"/>
                  </a:lnTo>
                  <a:cubicBezTo>
                    <a:pt x="2153" y="1451"/>
                    <a:pt x="2158" y="1457"/>
                    <a:pt x="2158" y="1464"/>
                  </a:cubicBezTo>
                  <a:cubicBezTo>
                    <a:pt x="2158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7" y="1471"/>
                    <a:pt x="2107" y="1464"/>
                  </a:cubicBezTo>
                  <a:cubicBezTo>
                    <a:pt x="2107" y="1457"/>
                    <a:pt x="2113" y="1451"/>
                    <a:pt x="2120" y="1451"/>
                  </a:cubicBezTo>
                  <a:close/>
                  <a:moveTo>
                    <a:pt x="2197" y="1451"/>
                  </a:moveTo>
                  <a:lnTo>
                    <a:pt x="2222" y="1451"/>
                  </a:lnTo>
                  <a:cubicBezTo>
                    <a:pt x="2229" y="1451"/>
                    <a:pt x="2235" y="1457"/>
                    <a:pt x="2235" y="1464"/>
                  </a:cubicBezTo>
                  <a:cubicBezTo>
                    <a:pt x="2235" y="1471"/>
                    <a:pt x="2229" y="1477"/>
                    <a:pt x="2222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1"/>
                    <a:pt x="2197" y="1451"/>
                  </a:cubicBezTo>
                  <a:close/>
                  <a:moveTo>
                    <a:pt x="2274" y="1451"/>
                  </a:moveTo>
                  <a:lnTo>
                    <a:pt x="2299" y="1451"/>
                  </a:lnTo>
                  <a:cubicBezTo>
                    <a:pt x="2306" y="1451"/>
                    <a:pt x="2312" y="1457"/>
                    <a:pt x="2312" y="1464"/>
                  </a:cubicBezTo>
                  <a:cubicBezTo>
                    <a:pt x="2312" y="1471"/>
                    <a:pt x="2306" y="1477"/>
                    <a:pt x="2299" y="1477"/>
                  </a:cubicBezTo>
                  <a:lnTo>
                    <a:pt x="2274" y="1477"/>
                  </a:lnTo>
                  <a:cubicBezTo>
                    <a:pt x="2266" y="1477"/>
                    <a:pt x="2261" y="1471"/>
                    <a:pt x="2261" y="1464"/>
                  </a:cubicBezTo>
                  <a:cubicBezTo>
                    <a:pt x="2261" y="1457"/>
                    <a:pt x="2266" y="1451"/>
                    <a:pt x="2274" y="1451"/>
                  </a:cubicBezTo>
                  <a:close/>
                  <a:moveTo>
                    <a:pt x="2350" y="1451"/>
                  </a:moveTo>
                  <a:lnTo>
                    <a:pt x="2376" y="1451"/>
                  </a:lnTo>
                  <a:cubicBezTo>
                    <a:pt x="2383" y="1451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0" y="1477"/>
                  </a:lnTo>
                  <a:cubicBezTo>
                    <a:pt x="2343" y="1477"/>
                    <a:pt x="2338" y="1471"/>
                    <a:pt x="2338" y="1464"/>
                  </a:cubicBezTo>
                  <a:cubicBezTo>
                    <a:pt x="2338" y="1457"/>
                    <a:pt x="2343" y="1451"/>
                    <a:pt x="2350" y="1451"/>
                  </a:cubicBezTo>
                  <a:close/>
                  <a:moveTo>
                    <a:pt x="2427" y="1451"/>
                  </a:moveTo>
                  <a:lnTo>
                    <a:pt x="2453" y="1451"/>
                  </a:lnTo>
                  <a:cubicBezTo>
                    <a:pt x="2460" y="1451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4" y="1471"/>
                    <a:pt x="2414" y="1464"/>
                  </a:cubicBezTo>
                  <a:cubicBezTo>
                    <a:pt x="2414" y="1457"/>
                    <a:pt x="2420" y="1451"/>
                    <a:pt x="2427" y="1451"/>
                  </a:cubicBezTo>
                  <a:close/>
                  <a:moveTo>
                    <a:pt x="2504" y="1451"/>
                  </a:moveTo>
                  <a:lnTo>
                    <a:pt x="2530" y="1451"/>
                  </a:lnTo>
                  <a:cubicBezTo>
                    <a:pt x="2537" y="1451"/>
                    <a:pt x="2542" y="1457"/>
                    <a:pt x="2542" y="1464"/>
                  </a:cubicBezTo>
                  <a:cubicBezTo>
                    <a:pt x="2542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1" y="1471"/>
                    <a:pt x="2491" y="1464"/>
                  </a:cubicBezTo>
                  <a:cubicBezTo>
                    <a:pt x="2491" y="1457"/>
                    <a:pt x="2497" y="1451"/>
                    <a:pt x="2504" y="1451"/>
                  </a:cubicBezTo>
                  <a:close/>
                  <a:moveTo>
                    <a:pt x="2581" y="1451"/>
                  </a:moveTo>
                  <a:lnTo>
                    <a:pt x="2606" y="1451"/>
                  </a:lnTo>
                  <a:cubicBezTo>
                    <a:pt x="2613" y="1451"/>
                    <a:pt x="2619" y="1457"/>
                    <a:pt x="2619" y="1464"/>
                  </a:cubicBezTo>
                  <a:cubicBezTo>
                    <a:pt x="2619" y="1471"/>
                    <a:pt x="2613" y="1477"/>
                    <a:pt x="2606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1"/>
                    <a:pt x="2581" y="1451"/>
                  </a:cubicBezTo>
                  <a:close/>
                  <a:moveTo>
                    <a:pt x="2658" y="1451"/>
                  </a:moveTo>
                  <a:lnTo>
                    <a:pt x="2683" y="1451"/>
                  </a:lnTo>
                  <a:cubicBezTo>
                    <a:pt x="2690" y="1451"/>
                    <a:pt x="2696" y="1457"/>
                    <a:pt x="2696" y="1464"/>
                  </a:cubicBezTo>
                  <a:cubicBezTo>
                    <a:pt x="2696" y="1471"/>
                    <a:pt x="2690" y="1477"/>
                    <a:pt x="2683" y="1477"/>
                  </a:cubicBezTo>
                  <a:lnTo>
                    <a:pt x="2658" y="1477"/>
                  </a:lnTo>
                  <a:cubicBezTo>
                    <a:pt x="2650" y="1477"/>
                    <a:pt x="2645" y="1471"/>
                    <a:pt x="2645" y="1464"/>
                  </a:cubicBezTo>
                  <a:cubicBezTo>
                    <a:pt x="2645" y="1457"/>
                    <a:pt x="2650" y="1451"/>
                    <a:pt x="2658" y="1451"/>
                  </a:cubicBezTo>
                  <a:close/>
                  <a:moveTo>
                    <a:pt x="2734" y="1451"/>
                  </a:moveTo>
                  <a:lnTo>
                    <a:pt x="2760" y="1451"/>
                  </a:lnTo>
                  <a:cubicBezTo>
                    <a:pt x="2767" y="1451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4" y="1477"/>
                  </a:lnTo>
                  <a:cubicBezTo>
                    <a:pt x="2727" y="1477"/>
                    <a:pt x="2722" y="1471"/>
                    <a:pt x="2722" y="1464"/>
                  </a:cubicBezTo>
                  <a:cubicBezTo>
                    <a:pt x="2722" y="1457"/>
                    <a:pt x="2727" y="1451"/>
                    <a:pt x="2734" y="1451"/>
                  </a:cubicBezTo>
                  <a:close/>
                  <a:moveTo>
                    <a:pt x="2811" y="1451"/>
                  </a:moveTo>
                  <a:lnTo>
                    <a:pt x="2837" y="1451"/>
                  </a:lnTo>
                  <a:cubicBezTo>
                    <a:pt x="2844" y="1451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8" y="1471"/>
                    <a:pt x="2798" y="1464"/>
                  </a:cubicBezTo>
                  <a:cubicBezTo>
                    <a:pt x="2798" y="1457"/>
                    <a:pt x="2804" y="1451"/>
                    <a:pt x="2811" y="1451"/>
                  </a:cubicBezTo>
                  <a:close/>
                  <a:moveTo>
                    <a:pt x="2888" y="1451"/>
                  </a:moveTo>
                  <a:lnTo>
                    <a:pt x="2914" y="1451"/>
                  </a:lnTo>
                  <a:cubicBezTo>
                    <a:pt x="2921" y="1451"/>
                    <a:pt x="2926" y="1457"/>
                    <a:pt x="2926" y="1464"/>
                  </a:cubicBezTo>
                  <a:cubicBezTo>
                    <a:pt x="2926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5" y="1471"/>
                    <a:pt x="2875" y="1464"/>
                  </a:cubicBezTo>
                  <a:cubicBezTo>
                    <a:pt x="2875" y="1457"/>
                    <a:pt x="2881" y="1451"/>
                    <a:pt x="2888" y="1451"/>
                  </a:cubicBezTo>
                  <a:close/>
                  <a:moveTo>
                    <a:pt x="2965" y="1451"/>
                  </a:moveTo>
                  <a:lnTo>
                    <a:pt x="2990" y="1451"/>
                  </a:lnTo>
                  <a:cubicBezTo>
                    <a:pt x="2997" y="1451"/>
                    <a:pt x="3003" y="1457"/>
                    <a:pt x="3003" y="1464"/>
                  </a:cubicBezTo>
                  <a:cubicBezTo>
                    <a:pt x="3003" y="1471"/>
                    <a:pt x="2997" y="1477"/>
                    <a:pt x="2990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1"/>
                    <a:pt x="2965" y="1451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29" y="1421"/>
                    <a:pt x="3037" y="1421"/>
                  </a:cubicBezTo>
                  <a:cubicBezTo>
                    <a:pt x="3044" y="1421"/>
                    <a:pt x="3049" y="1427"/>
                    <a:pt x="3049" y="1434"/>
                  </a:cubicBezTo>
                  <a:lnTo>
                    <a:pt x="3049" y="1459"/>
                  </a:lnTo>
                  <a:cubicBezTo>
                    <a:pt x="3049" y="1466"/>
                    <a:pt x="3044" y="1472"/>
                    <a:pt x="3037" y="1472"/>
                  </a:cubicBezTo>
                  <a:cubicBezTo>
                    <a:pt x="3029" y="1472"/>
                    <a:pt x="3024" y="1466"/>
                    <a:pt x="3024" y="1459"/>
                  </a:cubicBezTo>
                  <a:close/>
                  <a:moveTo>
                    <a:pt x="3024" y="1382"/>
                  </a:moveTo>
                  <a:lnTo>
                    <a:pt x="3024" y="1357"/>
                  </a:lnTo>
                  <a:cubicBezTo>
                    <a:pt x="3024" y="1350"/>
                    <a:pt x="3029" y="1344"/>
                    <a:pt x="3037" y="1344"/>
                  </a:cubicBezTo>
                  <a:cubicBezTo>
                    <a:pt x="3044" y="1344"/>
                    <a:pt x="3049" y="1350"/>
                    <a:pt x="3049" y="1357"/>
                  </a:cubicBezTo>
                  <a:lnTo>
                    <a:pt x="3049" y="1382"/>
                  </a:lnTo>
                  <a:cubicBezTo>
                    <a:pt x="3049" y="1390"/>
                    <a:pt x="3044" y="1395"/>
                    <a:pt x="3037" y="1395"/>
                  </a:cubicBezTo>
                  <a:cubicBezTo>
                    <a:pt x="3029" y="1395"/>
                    <a:pt x="3024" y="1390"/>
                    <a:pt x="3024" y="1382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29" y="1267"/>
                    <a:pt x="3037" y="1267"/>
                  </a:cubicBezTo>
                  <a:cubicBezTo>
                    <a:pt x="3044" y="1267"/>
                    <a:pt x="3049" y="1273"/>
                    <a:pt x="3049" y="1280"/>
                  </a:cubicBezTo>
                  <a:lnTo>
                    <a:pt x="3049" y="1306"/>
                  </a:lnTo>
                  <a:cubicBezTo>
                    <a:pt x="3049" y="1313"/>
                    <a:pt x="3044" y="1318"/>
                    <a:pt x="3037" y="1318"/>
                  </a:cubicBezTo>
                  <a:cubicBezTo>
                    <a:pt x="3029" y="1318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29" y="1190"/>
                    <a:pt x="3037" y="1190"/>
                  </a:cubicBezTo>
                  <a:cubicBezTo>
                    <a:pt x="3044" y="1190"/>
                    <a:pt x="3049" y="1196"/>
                    <a:pt x="3049" y="1203"/>
                  </a:cubicBezTo>
                  <a:lnTo>
                    <a:pt x="3049" y="1229"/>
                  </a:lnTo>
                  <a:cubicBezTo>
                    <a:pt x="3049" y="1236"/>
                    <a:pt x="3044" y="1242"/>
                    <a:pt x="3037" y="1242"/>
                  </a:cubicBezTo>
                  <a:cubicBezTo>
                    <a:pt x="3029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6"/>
                  </a:lnTo>
                  <a:cubicBezTo>
                    <a:pt x="3024" y="1119"/>
                    <a:pt x="3029" y="1114"/>
                    <a:pt x="3037" y="1114"/>
                  </a:cubicBezTo>
                  <a:cubicBezTo>
                    <a:pt x="3044" y="1114"/>
                    <a:pt x="3049" y="1119"/>
                    <a:pt x="3049" y="1126"/>
                  </a:cubicBezTo>
                  <a:lnTo>
                    <a:pt x="3049" y="1152"/>
                  </a:lnTo>
                  <a:cubicBezTo>
                    <a:pt x="3049" y="1159"/>
                    <a:pt x="3044" y="1165"/>
                    <a:pt x="3037" y="1165"/>
                  </a:cubicBezTo>
                  <a:cubicBezTo>
                    <a:pt x="3029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29" y="1037"/>
                    <a:pt x="3037" y="1037"/>
                  </a:cubicBezTo>
                  <a:cubicBezTo>
                    <a:pt x="3044" y="1037"/>
                    <a:pt x="3049" y="1043"/>
                    <a:pt x="3049" y="1050"/>
                  </a:cubicBezTo>
                  <a:lnTo>
                    <a:pt x="3049" y="1075"/>
                  </a:lnTo>
                  <a:cubicBezTo>
                    <a:pt x="3049" y="1082"/>
                    <a:pt x="3044" y="1088"/>
                    <a:pt x="3037" y="1088"/>
                  </a:cubicBezTo>
                  <a:cubicBezTo>
                    <a:pt x="3029" y="1088"/>
                    <a:pt x="3024" y="1082"/>
                    <a:pt x="3024" y="1075"/>
                  </a:cubicBezTo>
                  <a:close/>
                  <a:moveTo>
                    <a:pt x="3024" y="998"/>
                  </a:moveTo>
                  <a:lnTo>
                    <a:pt x="3024" y="973"/>
                  </a:lnTo>
                  <a:cubicBezTo>
                    <a:pt x="3024" y="966"/>
                    <a:pt x="3029" y="960"/>
                    <a:pt x="3037" y="960"/>
                  </a:cubicBezTo>
                  <a:cubicBezTo>
                    <a:pt x="3044" y="960"/>
                    <a:pt x="3049" y="966"/>
                    <a:pt x="3049" y="973"/>
                  </a:cubicBezTo>
                  <a:lnTo>
                    <a:pt x="3049" y="998"/>
                  </a:lnTo>
                  <a:cubicBezTo>
                    <a:pt x="3049" y="1006"/>
                    <a:pt x="3044" y="1011"/>
                    <a:pt x="3037" y="1011"/>
                  </a:cubicBezTo>
                  <a:cubicBezTo>
                    <a:pt x="3029" y="1011"/>
                    <a:pt x="3024" y="1006"/>
                    <a:pt x="3024" y="998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29" y="883"/>
                    <a:pt x="3037" y="883"/>
                  </a:cubicBezTo>
                  <a:cubicBezTo>
                    <a:pt x="3044" y="883"/>
                    <a:pt x="3049" y="889"/>
                    <a:pt x="3049" y="896"/>
                  </a:cubicBezTo>
                  <a:lnTo>
                    <a:pt x="3049" y="922"/>
                  </a:lnTo>
                  <a:cubicBezTo>
                    <a:pt x="3049" y="929"/>
                    <a:pt x="3044" y="934"/>
                    <a:pt x="3037" y="934"/>
                  </a:cubicBezTo>
                  <a:cubicBezTo>
                    <a:pt x="3029" y="934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29" y="806"/>
                    <a:pt x="3037" y="806"/>
                  </a:cubicBezTo>
                  <a:cubicBezTo>
                    <a:pt x="3044" y="806"/>
                    <a:pt x="3049" y="812"/>
                    <a:pt x="3049" y="819"/>
                  </a:cubicBezTo>
                  <a:lnTo>
                    <a:pt x="3049" y="845"/>
                  </a:lnTo>
                  <a:cubicBezTo>
                    <a:pt x="3049" y="852"/>
                    <a:pt x="3044" y="858"/>
                    <a:pt x="3037" y="858"/>
                  </a:cubicBezTo>
                  <a:cubicBezTo>
                    <a:pt x="3029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2"/>
                  </a:lnTo>
                  <a:cubicBezTo>
                    <a:pt x="3024" y="735"/>
                    <a:pt x="3029" y="730"/>
                    <a:pt x="3037" y="730"/>
                  </a:cubicBezTo>
                  <a:cubicBezTo>
                    <a:pt x="3044" y="730"/>
                    <a:pt x="3049" y="735"/>
                    <a:pt x="3049" y="742"/>
                  </a:cubicBezTo>
                  <a:lnTo>
                    <a:pt x="3049" y="768"/>
                  </a:lnTo>
                  <a:cubicBezTo>
                    <a:pt x="3049" y="775"/>
                    <a:pt x="3044" y="781"/>
                    <a:pt x="3037" y="781"/>
                  </a:cubicBezTo>
                  <a:cubicBezTo>
                    <a:pt x="3029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29" y="653"/>
                    <a:pt x="3037" y="653"/>
                  </a:cubicBezTo>
                  <a:cubicBezTo>
                    <a:pt x="3044" y="653"/>
                    <a:pt x="3049" y="659"/>
                    <a:pt x="3049" y="666"/>
                  </a:cubicBezTo>
                  <a:lnTo>
                    <a:pt x="3049" y="691"/>
                  </a:lnTo>
                  <a:cubicBezTo>
                    <a:pt x="3049" y="698"/>
                    <a:pt x="3044" y="704"/>
                    <a:pt x="3037" y="704"/>
                  </a:cubicBezTo>
                  <a:cubicBezTo>
                    <a:pt x="3029" y="704"/>
                    <a:pt x="3024" y="698"/>
                    <a:pt x="3024" y="691"/>
                  </a:cubicBezTo>
                  <a:close/>
                  <a:moveTo>
                    <a:pt x="3024" y="614"/>
                  </a:moveTo>
                  <a:lnTo>
                    <a:pt x="3024" y="589"/>
                  </a:lnTo>
                  <a:cubicBezTo>
                    <a:pt x="3024" y="582"/>
                    <a:pt x="3029" y="576"/>
                    <a:pt x="3037" y="576"/>
                  </a:cubicBezTo>
                  <a:cubicBezTo>
                    <a:pt x="3044" y="576"/>
                    <a:pt x="3049" y="582"/>
                    <a:pt x="3049" y="589"/>
                  </a:cubicBezTo>
                  <a:lnTo>
                    <a:pt x="3049" y="614"/>
                  </a:lnTo>
                  <a:cubicBezTo>
                    <a:pt x="3049" y="622"/>
                    <a:pt x="3044" y="627"/>
                    <a:pt x="3037" y="627"/>
                  </a:cubicBezTo>
                  <a:cubicBezTo>
                    <a:pt x="3029" y="627"/>
                    <a:pt x="3024" y="622"/>
                    <a:pt x="3024" y="614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29" y="499"/>
                    <a:pt x="3037" y="499"/>
                  </a:cubicBezTo>
                  <a:cubicBezTo>
                    <a:pt x="3044" y="499"/>
                    <a:pt x="3049" y="505"/>
                    <a:pt x="3049" y="512"/>
                  </a:cubicBezTo>
                  <a:lnTo>
                    <a:pt x="3049" y="538"/>
                  </a:lnTo>
                  <a:cubicBezTo>
                    <a:pt x="3049" y="545"/>
                    <a:pt x="3044" y="550"/>
                    <a:pt x="3037" y="550"/>
                  </a:cubicBezTo>
                  <a:cubicBezTo>
                    <a:pt x="3029" y="550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29" y="422"/>
                    <a:pt x="3037" y="422"/>
                  </a:cubicBezTo>
                  <a:cubicBezTo>
                    <a:pt x="3044" y="422"/>
                    <a:pt x="3049" y="428"/>
                    <a:pt x="3049" y="435"/>
                  </a:cubicBezTo>
                  <a:lnTo>
                    <a:pt x="3049" y="461"/>
                  </a:lnTo>
                  <a:cubicBezTo>
                    <a:pt x="3049" y="468"/>
                    <a:pt x="3044" y="474"/>
                    <a:pt x="3037" y="474"/>
                  </a:cubicBezTo>
                  <a:cubicBezTo>
                    <a:pt x="3029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8"/>
                  </a:lnTo>
                  <a:cubicBezTo>
                    <a:pt x="3024" y="351"/>
                    <a:pt x="3029" y="346"/>
                    <a:pt x="3037" y="346"/>
                  </a:cubicBezTo>
                  <a:cubicBezTo>
                    <a:pt x="3044" y="346"/>
                    <a:pt x="3049" y="351"/>
                    <a:pt x="3049" y="358"/>
                  </a:cubicBezTo>
                  <a:lnTo>
                    <a:pt x="3049" y="384"/>
                  </a:lnTo>
                  <a:cubicBezTo>
                    <a:pt x="3049" y="391"/>
                    <a:pt x="3044" y="397"/>
                    <a:pt x="3037" y="397"/>
                  </a:cubicBezTo>
                  <a:cubicBezTo>
                    <a:pt x="3029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29" y="269"/>
                    <a:pt x="3037" y="269"/>
                  </a:cubicBezTo>
                  <a:cubicBezTo>
                    <a:pt x="3044" y="269"/>
                    <a:pt x="3049" y="275"/>
                    <a:pt x="3049" y="282"/>
                  </a:cubicBezTo>
                  <a:lnTo>
                    <a:pt x="3049" y="307"/>
                  </a:lnTo>
                  <a:cubicBezTo>
                    <a:pt x="3049" y="314"/>
                    <a:pt x="3044" y="320"/>
                    <a:pt x="3037" y="320"/>
                  </a:cubicBezTo>
                  <a:cubicBezTo>
                    <a:pt x="3029" y="320"/>
                    <a:pt x="3024" y="314"/>
                    <a:pt x="3024" y="307"/>
                  </a:cubicBezTo>
                  <a:close/>
                  <a:moveTo>
                    <a:pt x="3024" y="230"/>
                  </a:moveTo>
                  <a:lnTo>
                    <a:pt x="3024" y="205"/>
                  </a:lnTo>
                  <a:cubicBezTo>
                    <a:pt x="3024" y="198"/>
                    <a:pt x="3029" y="192"/>
                    <a:pt x="3037" y="192"/>
                  </a:cubicBezTo>
                  <a:cubicBezTo>
                    <a:pt x="3044" y="192"/>
                    <a:pt x="3049" y="198"/>
                    <a:pt x="3049" y="205"/>
                  </a:cubicBezTo>
                  <a:lnTo>
                    <a:pt x="3049" y="230"/>
                  </a:lnTo>
                  <a:cubicBezTo>
                    <a:pt x="3049" y="238"/>
                    <a:pt x="3044" y="243"/>
                    <a:pt x="3037" y="243"/>
                  </a:cubicBezTo>
                  <a:cubicBezTo>
                    <a:pt x="3029" y="243"/>
                    <a:pt x="3024" y="238"/>
                    <a:pt x="3024" y="230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29" y="115"/>
                    <a:pt x="3037" y="115"/>
                  </a:cubicBezTo>
                  <a:cubicBezTo>
                    <a:pt x="3044" y="115"/>
                    <a:pt x="3049" y="121"/>
                    <a:pt x="3049" y="128"/>
                  </a:cubicBezTo>
                  <a:lnTo>
                    <a:pt x="3049" y="154"/>
                  </a:lnTo>
                  <a:cubicBezTo>
                    <a:pt x="3049" y="161"/>
                    <a:pt x="3044" y="166"/>
                    <a:pt x="3037" y="166"/>
                  </a:cubicBezTo>
                  <a:cubicBezTo>
                    <a:pt x="3029" y="166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29" y="38"/>
                    <a:pt x="3037" y="38"/>
                  </a:cubicBezTo>
                  <a:cubicBezTo>
                    <a:pt x="3044" y="38"/>
                    <a:pt x="3049" y="44"/>
                    <a:pt x="3049" y="51"/>
                  </a:cubicBezTo>
                  <a:lnTo>
                    <a:pt x="3049" y="77"/>
                  </a:lnTo>
                  <a:cubicBezTo>
                    <a:pt x="3049" y="84"/>
                    <a:pt x="3044" y="90"/>
                    <a:pt x="3037" y="90"/>
                  </a:cubicBezTo>
                  <a:cubicBezTo>
                    <a:pt x="3029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6" y="6"/>
                    <a:pt x="3036" y="13"/>
                  </a:cubicBezTo>
                  <a:cubicBezTo>
                    <a:pt x="3036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8" y="20"/>
                    <a:pt x="2908" y="13"/>
                  </a:cubicBezTo>
                  <a:cubicBezTo>
                    <a:pt x="2908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4" y="26"/>
                  </a:lnTo>
                  <a:cubicBezTo>
                    <a:pt x="2837" y="26"/>
                    <a:pt x="2832" y="20"/>
                    <a:pt x="2832" y="13"/>
                  </a:cubicBezTo>
                  <a:cubicBezTo>
                    <a:pt x="2832" y="6"/>
                    <a:pt x="2837" y="0"/>
                    <a:pt x="2844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3" y="0"/>
                  </a:lnTo>
                  <a:cubicBezTo>
                    <a:pt x="2800" y="0"/>
                    <a:pt x="2806" y="6"/>
                    <a:pt x="2806" y="13"/>
                  </a:cubicBezTo>
                  <a:cubicBezTo>
                    <a:pt x="2806" y="20"/>
                    <a:pt x="2800" y="26"/>
                    <a:pt x="2793" y="26"/>
                  </a:cubicBezTo>
                  <a:close/>
                  <a:moveTo>
                    <a:pt x="2716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6" y="0"/>
                  </a:lnTo>
                  <a:cubicBezTo>
                    <a:pt x="2723" y="0"/>
                    <a:pt x="2729" y="6"/>
                    <a:pt x="2729" y="13"/>
                  </a:cubicBezTo>
                  <a:cubicBezTo>
                    <a:pt x="2729" y="20"/>
                    <a:pt x="2723" y="26"/>
                    <a:pt x="2716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2" y="6"/>
                    <a:pt x="2652" y="13"/>
                  </a:cubicBezTo>
                  <a:cubicBezTo>
                    <a:pt x="2652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4" y="20"/>
                    <a:pt x="2524" y="13"/>
                  </a:cubicBezTo>
                  <a:cubicBezTo>
                    <a:pt x="2524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0" y="26"/>
                  </a:lnTo>
                  <a:cubicBezTo>
                    <a:pt x="2453" y="26"/>
                    <a:pt x="2448" y="20"/>
                    <a:pt x="2448" y="13"/>
                  </a:cubicBezTo>
                  <a:cubicBezTo>
                    <a:pt x="2448" y="6"/>
                    <a:pt x="2453" y="0"/>
                    <a:pt x="2460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09" y="0"/>
                  </a:lnTo>
                  <a:cubicBezTo>
                    <a:pt x="2416" y="0"/>
                    <a:pt x="2422" y="6"/>
                    <a:pt x="2422" y="13"/>
                  </a:cubicBezTo>
                  <a:cubicBezTo>
                    <a:pt x="2422" y="20"/>
                    <a:pt x="2416" y="26"/>
                    <a:pt x="2409" y="26"/>
                  </a:cubicBezTo>
                  <a:close/>
                  <a:moveTo>
                    <a:pt x="2332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2" y="0"/>
                  </a:lnTo>
                  <a:cubicBezTo>
                    <a:pt x="2339" y="0"/>
                    <a:pt x="2345" y="6"/>
                    <a:pt x="2345" y="13"/>
                  </a:cubicBezTo>
                  <a:cubicBezTo>
                    <a:pt x="2345" y="20"/>
                    <a:pt x="2339" y="26"/>
                    <a:pt x="2332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8" y="6"/>
                    <a:pt x="2268" y="13"/>
                  </a:cubicBezTo>
                  <a:cubicBezTo>
                    <a:pt x="2268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0" y="20"/>
                    <a:pt x="2140" y="13"/>
                  </a:cubicBezTo>
                  <a:cubicBezTo>
                    <a:pt x="2140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6" y="26"/>
                  </a:lnTo>
                  <a:cubicBezTo>
                    <a:pt x="2069" y="26"/>
                    <a:pt x="2064" y="20"/>
                    <a:pt x="2064" y="13"/>
                  </a:cubicBezTo>
                  <a:cubicBezTo>
                    <a:pt x="2064" y="6"/>
                    <a:pt x="2069" y="0"/>
                    <a:pt x="2076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5" y="0"/>
                  </a:lnTo>
                  <a:cubicBezTo>
                    <a:pt x="2032" y="0"/>
                    <a:pt x="2038" y="6"/>
                    <a:pt x="2038" y="13"/>
                  </a:cubicBezTo>
                  <a:cubicBezTo>
                    <a:pt x="2038" y="20"/>
                    <a:pt x="2032" y="26"/>
                    <a:pt x="2025" y="26"/>
                  </a:cubicBezTo>
                  <a:close/>
                  <a:moveTo>
                    <a:pt x="1948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8" y="0"/>
                  </a:lnTo>
                  <a:cubicBezTo>
                    <a:pt x="1955" y="0"/>
                    <a:pt x="1961" y="6"/>
                    <a:pt x="1961" y="13"/>
                  </a:cubicBezTo>
                  <a:cubicBezTo>
                    <a:pt x="1961" y="20"/>
                    <a:pt x="1955" y="26"/>
                    <a:pt x="1948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4" y="6"/>
                    <a:pt x="1884" y="13"/>
                  </a:cubicBezTo>
                  <a:cubicBezTo>
                    <a:pt x="1884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6" y="20"/>
                    <a:pt x="1756" y="13"/>
                  </a:cubicBezTo>
                  <a:cubicBezTo>
                    <a:pt x="1756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2" y="26"/>
                  </a:lnTo>
                  <a:cubicBezTo>
                    <a:pt x="1685" y="26"/>
                    <a:pt x="1680" y="20"/>
                    <a:pt x="1680" y="13"/>
                  </a:cubicBezTo>
                  <a:cubicBezTo>
                    <a:pt x="1680" y="6"/>
                    <a:pt x="1685" y="0"/>
                    <a:pt x="1692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1" y="0"/>
                  </a:lnTo>
                  <a:cubicBezTo>
                    <a:pt x="1648" y="0"/>
                    <a:pt x="1654" y="6"/>
                    <a:pt x="1654" y="13"/>
                  </a:cubicBezTo>
                  <a:cubicBezTo>
                    <a:pt x="1654" y="20"/>
                    <a:pt x="1648" y="26"/>
                    <a:pt x="1641" y="26"/>
                  </a:cubicBezTo>
                  <a:close/>
                  <a:moveTo>
                    <a:pt x="1564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4" y="0"/>
                  </a:lnTo>
                  <a:cubicBezTo>
                    <a:pt x="1571" y="0"/>
                    <a:pt x="1577" y="6"/>
                    <a:pt x="1577" y="13"/>
                  </a:cubicBezTo>
                  <a:cubicBezTo>
                    <a:pt x="1577" y="20"/>
                    <a:pt x="1571" y="26"/>
                    <a:pt x="1564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0" y="6"/>
                    <a:pt x="1500" y="13"/>
                  </a:cubicBezTo>
                  <a:cubicBezTo>
                    <a:pt x="1500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2" y="20"/>
                    <a:pt x="1372" y="13"/>
                  </a:cubicBezTo>
                  <a:cubicBezTo>
                    <a:pt x="1372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8" y="26"/>
                  </a:lnTo>
                  <a:cubicBezTo>
                    <a:pt x="1301" y="26"/>
                    <a:pt x="1296" y="20"/>
                    <a:pt x="1296" y="13"/>
                  </a:cubicBezTo>
                  <a:cubicBezTo>
                    <a:pt x="1296" y="6"/>
                    <a:pt x="1301" y="0"/>
                    <a:pt x="1308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7" y="0"/>
                  </a:lnTo>
                  <a:cubicBezTo>
                    <a:pt x="1264" y="0"/>
                    <a:pt x="1270" y="6"/>
                    <a:pt x="1270" y="13"/>
                  </a:cubicBezTo>
                  <a:cubicBezTo>
                    <a:pt x="1270" y="20"/>
                    <a:pt x="1264" y="26"/>
                    <a:pt x="1257" y="26"/>
                  </a:cubicBezTo>
                  <a:close/>
                  <a:moveTo>
                    <a:pt x="1180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0" y="0"/>
                  </a:lnTo>
                  <a:cubicBezTo>
                    <a:pt x="1187" y="0"/>
                    <a:pt x="1193" y="6"/>
                    <a:pt x="1193" y="13"/>
                  </a:cubicBezTo>
                  <a:cubicBezTo>
                    <a:pt x="1193" y="20"/>
                    <a:pt x="1187" y="26"/>
                    <a:pt x="1180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6" y="6"/>
                    <a:pt x="1116" y="13"/>
                  </a:cubicBezTo>
                  <a:cubicBezTo>
                    <a:pt x="1116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8" y="20"/>
                    <a:pt x="988" y="13"/>
                  </a:cubicBezTo>
                  <a:cubicBezTo>
                    <a:pt x="988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4" y="26"/>
                  </a:lnTo>
                  <a:cubicBezTo>
                    <a:pt x="917" y="26"/>
                    <a:pt x="912" y="20"/>
                    <a:pt x="912" y="13"/>
                  </a:cubicBezTo>
                  <a:cubicBezTo>
                    <a:pt x="912" y="6"/>
                    <a:pt x="917" y="0"/>
                    <a:pt x="924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3" y="0"/>
                  </a:lnTo>
                  <a:cubicBezTo>
                    <a:pt x="880" y="0"/>
                    <a:pt x="886" y="6"/>
                    <a:pt x="886" y="13"/>
                  </a:cubicBezTo>
                  <a:cubicBezTo>
                    <a:pt x="886" y="20"/>
                    <a:pt x="880" y="26"/>
                    <a:pt x="873" y="26"/>
                  </a:cubicBezTo>
                  <a:close/>
                  <a:moveTo>
                    <a:pt x="796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6" y="0"/>
                  </a:lnTo>
                  <a:cubicBezTo>
                    <a:pt x="803" y="0"/>
                    <a:pt x="809" y="6"/>
                    <a:pt x="809" y="13"/>
                  </a:cubicBezTo>
                  <a:cubicBezTo>
                    <a:pt x="809" y="20"/>
                    <a:pt x="803" y="26"/>
                    <a:pt x="796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2" y="6"/>
                    <a:pt x="732" y="13"/>
                  </a:cubicBezTo>
                  <a:cubicBezTo>
                    <a:pt x="732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4" y="20"/>
                    <a:pt x="604" y="13"/>
                  </a:cubicBezTo>
                  <a:cubicBezTo>
                    <a:pt x="604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0" y="26"/>
                  </a:lnTo>
                  <a:cubicBezTo>
                    <a:pt x="533" y="26"/>
                    <a:pt x="528" y="20"/>
                    <a:pt x="528" y="13"/>
                  </a:cubicBezTo>
                  <a:cubicBezTo>
                    <a:pt x="528" y="6"/>
                    <a:pt x="533" y="0"/>
                    <a:pt x="540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89" y="0"/>
                  </a:lnTo>
                  <a:cubicBezTo>
                    <a:pt x="496" y="0"/>
                    <a:pt x="502" y="6"/>
                    <a:pt x="502" y="13"/>
                  </a:cubicBezTo>
                  <a:cubicBezTo>
                    <a:pt x="502" y="20"/>
                    <a:pt x="496" y="26"/>
                    <a:pt x="489" y="26"/>
                  </a:cubicBezTo>
                  <a:close/>
                  <a:moveTo>
                    <a:pt x="412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2" y="0"/>
                  </a:lnTo>
                  <a:cubicBezTo>
                    <a:pt x="419" y="0"/>
                    <a:pt x="425" y="6"/>
                    <a:pt x="425" y="13"/>
                  </a:cubicBezTo>
                  <a:cubicBezTo>
                    <a:pt x="425" y="20"/>
                    <a:pt x="419" y="26"/>
                    <a:pt x="412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8" y="6"/>
                    <a:pt x="348" y="13"/>
                  </a:cubicBezTo>
                  <a:cubicBezTo>
                    <a:pt x="348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0" y="20"/>
                    <a:pt x="220" y="13"/>
                  </a:cubicBezTo>
                  <a:cubicBezTo>
                    <a:pt x="220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6" y="26"/>
                  </a:lnTo>
                  <a:cubicBezTo>
                    <a:pt x="149" y="26"/>
                    <a:pt x="144" y="20"/>
                    <a:pt x="144" y="13"/>
                  </a:cubicBezTo>
                  <a:cubicBezTo>
                    <a:pt x="144" y="6"/>
                    <a:pt x="149" y="0"/>
                    <a:pt x="156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5" y="0"/>
                  </a:lnTo>
                  <a:cubicBezTo>
                    <a:pt x="112" y="0"/>
                    <a:pt x="118" y="6"/>
                    <a:pt x="118" y="13"/>
                  </a:cubicBezTo>
                  <a:cubicBezTo>
                    <a:pt x="118" y="20"/>
                    <a:pt x="112" y="26"/>
                    <a:pt x="105" y="26"/>
                  </a:cubicBezTo>
                  <a:close/>
                  <a:moveTo>
                    <a:pt x="28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8" y="0"/>
                  </a:lnTo>
                  <a:cubicBezTo>
                    <a:pt x="35" y="0"/>
                    <a:pt x="41" y="6"/>
                    <a:pt x="41" y="13"/>
                  </a:cubicBezTo>
                  <a:cubicBezTo>
                    <a:pt x="41" y="20"/>
                    <a:pt x="35" y="26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0" name="Line 118"/>
            <p:cNvSpPr>
              <a:spLocks noChangeShapeType="1"/>
            </p:cNvSpPr>
            <p:nvPr/>
          </p:nvSpPr>
          <p:spPr bwMode="auto">
            <a:xfrm>
              <a:off x="5217998" y="4467137"/>
              <a:ext cx="534863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1" name="Freeform 119"/>
            <p:cNvSpPr>
              <a:spLocks/>
            </p:cNvSpPr>
            <p:nvPr/>
          </p:nvSpPr>
          <p:spPr bwMode="auto">
            <a:xfrm>
              <a:off x="5743338" y="4430623"/>
              <a:ext cx="68247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2" name="Line 121"/>
            <p:cNvSpPr>
              <a:spLocks noChangeShapeType="1"/>
            </p:cNvSpPr>
            <p:nvPr/>
          </p:nvSpPr>
          <p:spPr bwMode="auto">
            <a:xfrm>
              <a:off x="5940142" y="4255989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3" name="Line 122"/>
            <p:cNvSpPr>
              <a:spLocks noChangeShapeType="1"/>
            </p:cNvSpPr>
            <p:nvPr/>
          </p:nvSpPr>
          <p:spPr bwMode="auto">
            <a:xfrm>
              <a:off x="6430566" y="425598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4" name="Freeform 123"/>
            <p:cNvSpPr>
              <a:spLocks/>
            </p:cNvSpPr>
            <p:nvPr/>
          </p:nvSpPr>
          <p:spPr bwMode="auto">
            <a:xfrm>
              <a:off x="6517858" y="4219475"/>
              <a:ext cx="66660" cy="74617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3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5" name="Line 124"/>
            <p:cNvSpPr>
              <a:spLocks noChangeShapeType="1"/>
            </p:cNvSpPr>
            <p:nvPr/>
          </p:nvSpPr>
          <p:spPr bwMode="auto">
            <a:xfrm>
              <a:off x="5940142" y="4681461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6" name="Line 125"/>
            <p:cNvSpPr>
              <a:spLocks noChangeShapeType="1"/>
            </p:cNvSpPr>
            <p:nvPr/>
          </p:nvSpPr>
          <p:spPr bwMode="auto">
            <a:xfrm>
              <a:off x="6430566" y="4681461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7" name="Freeform 126"/>
            <p:cNvSpPr>
              <a:spLocks/>
            </p:cNvSpPr>
            <p:nvPr/>
          </p:nvSpPr>
          <p:spPr bwMode="auto">
            <a:xfrm>
              <a:off x="6517858" y="4644946"/>
              <a:ext cx="66660" cy="74617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3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8" name="Line 127"/>
            <p:cNvSpPr>
              <a:spLocks noChangeShapeType="1"/>
            </p:cNvSpPr>
            <p:nvPr/>
          </p:nvSpPr>
          <p:spPr bwMode="auto">
            <a:xfrm>
              <a:off x="5943317" y="4467137"/>
              <a:ext cx="76182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9" name="Line 128"/>
            <p:cNvSpPr>
              <a:spLocks noChangeShapeType="1"/>
            </p:cNvSpPr>
            <p:nvPr/>
          </p:nvSpPr>
          <p:spPr bwMode="auto">
            <a:xfrm>
              <a:off x="6432153" y="4467137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0" name="Freeform 129"/>
            <p:cNvSpPr>
              <a:spLocks/>
            </p:cNvSpPr>
            <p:nvPr/>
          </p:nvSpPr>
          <p:spPr bwMode="auto">
            <a:xfrm>
              <a:off x="6519446" y="4430623"/>
              <a:ext cx="68246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1" name="Rectangle 130"/>
            <p:cNvSpPr>
              <a:spLocks noChangeArrowheads="1"/>
            </p:cNvSpPr>
            <p:nvPr/>
          </p:nvSpPr>
          <p:spPr bwMode="auto">
            <a:xfrm>
              <a:off x="6017912" y="4387758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2" name="Rectangle 131"/>
            <p:cNvSpPr>
              <a:spLocks noChangeArrowheads="1"/>
            </p:cNvSpPr>
            <p:nvPr/>
          </p:nvSpPr>
          <p:spPr bwMode="auto">
            <a:xfrm>
              <a:off x="6017912" y="4387758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3" name="Rectangle 134"/>
            <p:cNvSpPr>
              <a:spLocks noChangeArrowheads="1"/>
            </p:cNvSpPr>
            <p:nvPr/>
          </p:nvSpPr>
          <p:spPr bwMode="auto">
            <a:xfrm>
              <a:off x="6017912" y="4603669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4" name="Rectangle 135"/>
            <p:cNvSpPr>
              <a:spLocks noChangeArrowheads="1"/>
            </p:cNvSpPr>
            <p:nvPr/>
          </p:nvSpPr>
          <p:spPr bwMode="auto">
            <a:xfrm>
              <a:off x="6017912" y="4603669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5" name="Freeform 138"/>
            <p:cNvSpPr>
              <a:spLocks/>
            </p:cNvSpPr>
            <p:nvPr/>
          </p:nvSpPr>
          <p:spPr bwMode="auto">
            <a:xfrm>
              <a:off x="5808411" y="4902133"/>
              <a:ext cx="128557" cy="573116"/>
            </a:xfrm>
            <a:custGeom>
              <a:avLst/>
              <a:gdLst>
                <a:gd name="T0" fmla="*/ 0 w 128"/>
                <a:gd name="T1" fmla="*/ 87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6" name="Freeform 139"/>
            <p:cNvSpPr>
              <a:spLocks/>
            </p:cNvSpPr>
            <p:nvPr/>
          </p:nvSpPr>
          <p:spPr bwMode="auto">
            <a:xfrm>
              <a:off x="5808411" y="4902133"/>
              <a:ext cx="128557" cy="573116"/>
            </a:xfrm>
            <a:custGeom>
              <a:avLst/>
              <a:gdLst>
                <a:gd name="T0" fmla="*/ 0 w 128"/>
                <a:gd name="T1" fmla="*/ 87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7" name="Freeform 140"/>
            <p:cNvSpPr>
              <a:spLocks/>
            </p:cNvSpPr>
            <p:nvPr/>
          </p:nvSpPr>
          <p:spPr bwMode="auto">
            <a:xfrm>
              <a:off x="6581343" y="4902133"/>
              <a:ext cx="130145" cy="573116"/>
            </a:xfrm>
            <a:custGeom>
              <a:avLst/>
              <a:gdLst>
                <a:gd name="T0" fmla="*/ 128 w 128"/>
                <a:gd name="T1" fmla="*/ 87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8" name="Freeform 141"/>
            <p:cNvSpPr>
              <a:spLocks/>
            </p:cNvSpPr>
            <p:nvPr/>
          </p:nvSpPr>
          <p:spPr bwMode="auto">
            <a:xfrm>
              <a:off x="6581343" y="4902133"/>
              <a:ext cx="130145" cy="573116"/>
            </a:xfrm>
            <a:custGeom>
              <a:avLst/>
              <a:gdLst>
                <a:gd name="T0" fmla="*/ 128 w 128"/>
                <a:gd name="T1" fmla="*/ 87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9" name="Rectangle 142"/>
            <p:cNvSpPr>
              <a:spLocks noChangeArrowheads="1"/>
            </p:cNvSpPr>
            <p:nvPr/>
          </p:nvSpPr>
          <p:spPr bwMode="auto">
            <a:xfrm>
              <a:off x="6014738" y="4902133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0" name="Rectangle 143"/>
            <p:cNvSpPr>
              <a:spLocks noChangeArrowheads="1"/>
            </p:cNvSpPr>
            <p:nvPr/>
          </p:nvSpPr>
          <p:spPr bwMode="auto">
            <a:xfrm>
              <a:off x="6014738" y="4902133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1" name="Freeform 146"/>
            <p:cNvSpPr>
              <a:spLocks noEditPoints="1"/>
            </p:cNvSpPr>
            <p:nvPr/>
          </p:nvSpPr>
          <p:spPr bwMode="auto">
            <a:xfrm>
              <a:off x="5467177" y="4838630"/>
              <a:ext cx="1299861" cy="687422"/>
            </a:xfrm>
            <a:custGeom>
              <a:avLst/>
              <a:gdLst>
                <a:gd name="T0" fmla="*/ 13 w 3050"/>
                <a:gd name="T1" fmla="*/ 103 h 1477"/>
                <a:gd name="T2" fmla="*/ 0 w 3050"/>
                <a:gd name="T3" fmla="*/ 269 h 1477"/>
                <a:gd name="T4" fmla="*/ 0 w 3050"/>
                <a:gd name="T5" fmla="*/ 448 h 1477"/>
                <a:gd name="T6" fmla="*/ 13 w 3050"/>
                <a:gd name="T7" fmla="*/ 615 h 1477"/>
                <a:gd name="T8" fmla="*/ 26 w 3050"/>
                <a:gd name="T9" fmla="*/ 755 h 1477"/>
                <a:gd name="T10" fmla="*/ 26 w 3050"/>
                <a:gd name="T11" fmla="*/ 883 h 1477"/>
                <a:gd name="T12" fmla="*/ 26 w 3050"/>
                <a:gd name="T13" fmla="*/ 960 h 1477"/>
                <a:gd name="T14" fmla="*/ 13 w 3050"/>
                <a:gd name="T15" fmla="*/ 1101 h 1477"/>
                <a:gd name="T16" fmla="*/ 0 w 3050"/>
                <a:gd name="T17" fmla="*/ 1267 h 1477"/>
                <a:gd name="T18" fmla="*/ 0 w 3050"/>
                <a:gd name="T19" fmla="*/ 1447 h 1477"/>
                <a:gd name="T20" fmla="*/ 162 w 3050"/>
                <a:gd name="T21" fmla="*/ 1464 h 1477"/>
                <a:gd name="T22" fmla="*/ 303 w 3050"/>
                <a:gd name="T23" fmla="*/ 1452 h 1477"/>
                <a:gd name="T24" fmla="*/ 431 w 3050"/>
                <a:gd name="T25" fmla="*/ 1452 h 1477"/>
                <a:gd name="T26" fmla="*/ 507 w 3050"/>
                <a:gd name="T27" fmla="*/ 1452 h 1477"/>
                <a:gd name="T28" fmla="*/ 648 w 3050"/>
                <a:gd name="T29" fmla="*/ 1464 h 1477"/>
                <a:gd name="T30" fmla="*/ 815 w 3050"/>
                <a:gd name="T31" fmla="*/ 1477 h 1477"/>
                <a:gd name="T32" fmla="*/ 994 w 3050"/>
                <a:gd name="T33" fmla="*/ 1477 h 1477"/>
                <a:gd name="T34" fmla="*/ 1160 w 3050"/>
                <a:gd name="T35" fmla="*/ 1464 h 1477"/>
                <a:gd name="T36" fmla="*/ 1301 w 3050"/>
                <a:gd name="T37" fmla="*/ 1452 h 1477"/>
                <a:gd name="T38" fmla="*/ 1429 w 3050"/>
                <a:gd name="T39" fmla="*/ 1452 h 1477"/>
                <a:gd name="T40" fmla="*/ 1506 w 3050"/>
                <a:gd name="T41" fmla="*/ 1452 h 1477"/>
                <a:gd name="T42" fmla="*/ 1647 w 3050"/>
                <a:gd name="T43" fmla="*/ 1464 h 1477"/>
                <a:gd name="T44" fmla="*/ 1813 w 3050"/>
                <a:gd name="T45" fmla="*/ 1477 h 1477"/>
                <a:gd name="T46" fmla="*/ 1992 w 3050"/>
                <a:gd name="T47" fmla="*/ 1477 h 1477"/>
                <a:gd name="T48" fmla="*/ 2159 w 3050"/>
                <a:gd name="T49" fmla="*/ 1464 h 1477"/>
                <a:gd name="T50" fmla="*/ 2299 w 3050"/>
                <a:gd name="T51" fmla="*/ 1452 h 1477"/>
                <a:gd name="T52" fmla="*/ 2427 w 3050"/>
                <a:gd name="T53" fmla="*/ 1452 h 1477"/>
                <a:gd name="T54" fmla="*/ 2504 w 3050"/>
                <a:gd name="T55" fmla="*/ 1452 h 1477"/>
                <a:gd name="T56" fmla="*/ 2645 w 3050"/>
                <a:gd name="T57" fmla="*/ 1464 h 1477"/>
                <a:gd name="T58" fmla="*/ 2811 w 3050"/>
                <a:gd name="T59" fmla="*/ 1477 h 1477"/>
                <a:gd name="T60" fmla="*/ 2991 w 3050"/>
                <a:gd name="T61" fmla="*/ 1477 h 1477"/>
                <a:gd name="T62" fmla="*/ 3037 w 3050"/>
                <a:gd name="T63" fmla="*/ 1344 h 1477"/>
                <a:gd name="T64" fmla="*/ 3024 w 3050"/>
                <a:gd name="T65" fmla="*/ 1203 h 1477"/>
                <a:gd name="T66" fmla="*/ 3024 w 3050"/>
                <a:gd name="T67" fmla="*/ 1075 h 1477"/>
                <a:gd name="T68" fmla="*/ 3024 w 3050"/>
                <a:gd name="T69" fmla="*/ 999 h 1477"/>
                <a:gd name="T70" fmla="*/ 3037 w 3050"/>
                <a:gd name="T71" fmla="*/ 858 h 1477"/>
                <a:gd name="T72" fmla="*/ 3050 w 3050"/>
                <a:gd name="T73" fmla="*/ 691 h 1477"/>
                <a:gd name="T74" fmla="*/ 3050 w 3050"/>
                <a:gd name="T75" fmla="*/ 512 h 1477"/>
                <a:gd name="T76" fmla="*/ 3037 w 3050"/>
                <a:gd name="T77" fmla="*/ 346 h 1477"/>
                <a:gd name="T78" fmla="*/ 3024 w 3050"/>
                <a:gd name="T79" fmla="*/ 205 h 1477"/>
                <a:gd name="T80" fmla="*/ 3024 w 3050"/>
                <a:gd name="T81" fmla="*/ 77 h 1477"/>
                <a:gd name="T82" fmla="*/ 3024 w 3050"/>
                <a:gd name="T83" fmla="*/ 26 h 1477"/>
                <a:gd name="T84" fmla="*/ 2883 w 3050"/>
                <a:gd name="T85" fmla="*/ 13 h 1477"/>
                <a:gd name="T86" fmla="*/ 2717 w 3050"/>
                <a:gd name="T87" fmla="*/ 0 h 1477"/>
                <a:gd name="T88" fmla="*/ 2537 w 3050"/>
                <a:gd name="T89" fmla="*/ 0 h 1477"/>
                <a:gd name="T90" fmla="*/ 2371 w 3050"/>
                <a:gd name="T91" fmla="*/ 13 h 1477"/>
                <a:gd name="T92" fmla="*/ 2230 w 3050"/>
                <a:gd name="T93" fmla="*/ 26 h 1477"/>
                <a:gd name="T94" fmla="*/ 2102 w 3050"/>
                <a:gd name="T95" fmla="*/ 26 h 1477"/>
                <a:gd name="T96" fmla="*/ 2025 w 3050"/>
                <a:gd name="T97" fmla="*/ 26 h 1477"/>
                <a:gd name="T98" fmla="*/ 1885 w 3050"/>
                <a:gd name="T99" fmla="*/ 13 h 1477"/>
                <a:gd name="T100" fmla="*/ 1718 w 3050"/>
                <a:gd name="T101" fmla="*/ 0 h 1477"/>
                <a:gd name="T102" fmla="*/ 1539 w 3050"/>
                <a:gd name="T103" fmla="*/ 0 h 1477"/>
                <a:gd name="T104" fmla="*/ 1373 w 3050"/>
                <a:gd name="T105" fmla="*/ 13 h 1477"/>
                <a:gd name="T106" fmla="*/ 1232 w 3050"/>
                <a:gd name="T107" fmla="*/ 26 h 1477"/>
                <a:gd name="T108" fmla="*/ 1104 w 3050"/>
                <a:gd name="T109" fmla="*/ 26 h 1477"/>
                <a:gd name="T110" fmla="*/ 1027 w 3050"/>
                <a:gd name="T111" fmla="*/ 26 h 1477"/>
                <a:gd name="T112" fmla="*/ 886 w 3050"/>
                <a:gd name="T113" fmla="*/ 13 h 1477"/>
                <a:gd name="T114" fmla="*/ 720 w 3050"/>
                <a:gd name="T115" fmla="*/ 0 h 1477"/>
                <a:gd name="T116" fmla="*/ 541 w 3050"/>
                <a:gd name="T117" fmla="*/ 0 h 1477"/>
                <a:gd name="T118" fmla="*/ 374 w 3050"/>
                <a:gd name="T119" fmla="*/ 13 h 1477"/>
                <a:gd name="T120" fmla="*/ 233 w 3050"/>
                <a:gd name="T121" fmla="*/ 26 h 1477"/>
                <a:gd name="T122" fmla="*/ 105 w 3050"/>
                <a:gd name="T123" fmla="*/ 26 h 1477"/>
                <a:gd name="T124" fmla="*/ 29 w 3050"/>
                <a:gd name="T125" fmla="*/ 26 h 14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50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7" y="1452"/>
                  </a:moveTo>
                  <a:lnTo>
                    <a:pt x="72" y="1452"/>
                  </a:lnTo>
                  <a:cubicBezTo>
                    <a:pt x="79" y="1452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7" y="1477"/>
                  </a:lnTo>
                  <a:cubicBezTo>
                    <a:pt x="40" y="1477"/>
                    <a:pt x="34" y="1471"/>
                    <a:pt x="34" y="1464"/>
                  </a:cubicBezTo>
                  <a:cubicBezTo>
                    <a:pt x="34" y="1457"/>
                    <a:pt x="40" y="1452"/>
                    <a:pt x="47" y="1452"/>
                  </a:cubicBezTo>
                  <a:close/>
                  <a:moveTo>
                    <a:pt x="123" y="1452"/>
                  </a:moveTo>
                  <a:lnTo>
                    <a:pt x="149" y="1452"/>
                  </a:lnTo>
                  <a:cubicBezTo>
                    <a:pt x="156" y="1452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1" y="1471"/>
                    <a:pt x="111" y="1464"/>
                  </a:cubicBezTo>
                  <a:cubicBezTo>
                    <a:pt x="111" y="1457"/>
                    <a:pt x="116" y="1452"/>
                    <a:pt x="123" y="1452"/>
                  </a:cubicBezTo>
                  <a:close/>
                  <a:moveTo>
                    <a:pt x="200" y="1452"/>
                  </a:moveTo>
                  <a:lnTo>
                    <a:pt x="226" y="1452"/>
                  </a:lnTo>
                  <a:cubicBezTo>
                    <a:pt x="233" y="1452"/>
                    <a:pt x="239" y="1457"/>
                    <a:pt x="239" y="1464"/>
                  </a:cubicBezTo>
                  <a:cubicBezTo>
                    <a:pt x="239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7" y="1471"/>
                    <a:pt x="187" y="1464"/>
                  </a:cubicBezTo>
                  <a:cubicBezTo>
                    <a:pt x="187" y="1457"/>
                    <a:pt x="193" y="1452"/>
                    <a:pt x="200" y="1452"/>
                  </a:cubicBezTo>
                  <a:close/>
                  <a:moveTo>
                    <a:pt x="277" y="1452"/>
                  </a:moveTo>
                  <a:lnTo>
                    <a:pt x="303" y="1452"/>
                  </a:lnTo>
                  <a:cubicBezTo>
                    <a:pt x="310" y="1452"/>
                    <a:pt x="315" y="1457"/>
                    <a:pt x="315" y="1464"/>
                  </a:cubicBezTo>
                  <a:cubicBezTo>
                    <a:pt x="315" y="1471"/>
                    <a:pt x="310" y="1477"/>
                    <a:pt x="303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2"/>
                    <a:pt x="277" y="1452"/>
                  </a:cubicBezTo>
                  <a:close/>
                  <a:moveTo>
                    <a:pt x="354" y="1452"/>
                  </a:moveTo>
                  <a:lnTo>
                    <a:pt x="379" y="1452"/>
                  </a:lnTo>
                  <a:cubicBezTo>
                    <a:pt x="386" y="1452"/>
                    <a:pt x="392" y="1457"/>
                    <a:pt x="392" y="1464"/>
                  </a:cubicBezTo>
                  <a:cubicBezTo>
                    <a:pt x="392" y="1471"/>
                    <a:pt x="386" y="1477"/>
                    <a:pt x="379" y="1477"/>
                  </a:cubicBezTo>
                  <a:lnTo>
                    <a:pt x="354" y="1477"/>
                  </a:lnTo>
                  <a:cubicBezTo>
                    <a:pt x="347" y="1477"/>
                    <a:pt x="341" y="1471"/>
                    <a:pt x="341" y="1464"/>
                  </a:cubicBezTo>
                  <a:cubicBezTo>
                    <a:pt x="341" y="1457"/>
                    <a:pt x="347" y="1452"/>
                    <a:pt x="354" y="1452"/>
                  </a:cubicBezTo>
                  <a:close/>
                  <a:moveTo>
                    <a:pt x="431" y="1452"/>
                  </a:moveTo>
                  <a:lnTo>
                    <a:pt x="456" y="1452"/>
                  </a:lnTo>
                  <a:cubicBezTo>
                    <a:pt x="463" y="1452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1" y="1477"/>
                  </a:lnTo>
                  <a:cubicBezTo>
                    <a:pt x="424" y="1477"/>
                    <a:pt x="418" y="1471"/>
                    <a:pt x="418" y="1464"/>
                  </a:cubicBezTo>
                  <a:cubicBezTo>
                    <a:pt x="418" y="1457"/>
                    <a:pt x="424" y="1452"/>
                    <a:pt x="431" y="1452"/>
                  </a:cubicBezTo>
                  <a:close/>
                  <a:moveTo>
                    <a:pt x="507" y="1452"/>
                  </a:moveTo>
                  <a:lnTo>
                    <a:pt x="533" y="1452"/>
                  </a:lnTo>
                  <a:cubicBezTo>
                    <a:pt x="540" y="1452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5" y="1471"/>
                    <a:pt x="495" y="1464"/>
                  </a:cubicBezTo>
                  <a:cubicBezTo>
                    <a:pt x="495" y="1457"/>
                    <a:pt x="500" y="1452"/>
                    <a:pt x="507" y="1452"/>
                  </a:cubicBezTo>
                  <a:close/>
                  <a:moveTo>
                    <a:pt x="584" y="1452"/>
                  </a:moveTo>
                  <a:lnTo>
                    <a:pt x="610" y="1452"/>
                  </a:lnTo>
                  <a:cubicBezTo>
                    <a:pt x="617" y="1452"/>
                    <a:pt x="623" y="1457"/>
                    <a:pt x="623" y="1464"/>
                  </a:cubicBezTo>
                  <a:cubicBezTo>
                    <a:pt x="623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1" y="1471"/>
                    <a:pt x="571" y="1464"/>
                  </a:cubicBezTo>
                  <a:cubicBezTo>
                    <a:pt x="571" y="1457"/>
                    <a:pt x="577" y="1452"/>
                    <a:pt x="584" y="1452"/>
                  </a:cubicBezTo>
                  <a:close/>
                  <a:moveTo>
                    <a:pt x="661" y="1452"/>
                  </a:moveTo>
                  <a:lnTo>
                    <a:pt x="687" y="1452"/>
                  </a:lnTo>
                  <a:cubicBezTo>
                    <a:pt x="694" y="1452"/>
                    <a:pt x="699" y="1457"/>
                    <a:pt x="699" y="1464"/>
                  </a:cubicBezTo>
                  <a:cubicBezTo>
                    <a:pt x="699" y="1471"/>
                    <a:pt x="694" y="1477"/>
                    <a:pt x="687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2"/>
                    <a:pt x="661" y="1452"/>
                  </a:cubicBezTo>
                  <a:close/>
                  <a:moveTo>
                    <a:pt x="738" y="1452"/>
                  </a:moveTo>
                  <a:lnTo>
                    <a:pt x="763" y="1452"/>
                  </a:lnTo>
                  <a:cubicBezTo>
                    <a:pt x="770" y="1452"/>
                    <a:pt x="776" y="1457"/>
                    <a:pt x="776" y="1464"/>
                  </a:cubicBezTo>
                  <a:cubicBezTo>
                    <a:pt x="776" y="1471"/>
                    <a:pt x="770" y="1477"/>
                    <a:pt x="763" y="1477"/>
                  </a:cubicBezTo>
                  <a:lnTo>
                    <a:pt x="738" y="1477"/>
                  </a:lnTo>
                  <a:cubicBezTo>
                    <a:pt x="731" y="1477"/>
                    <a:pt x="725" y="1471"/>
                    <a:pt x="725" y="1464"/>
                  </a:cubicBezTo>
                  <a:cubicBezTo>
                    <a:pt x="725" y="1457"/>
                    <a:pt x="731" y="1452"/>
                    <a:pt x="738" y="1452"/>
                  </a:cubicBezTo>
                  <a:close/>
                  <a:moveTo>
                    <a:pt x="815" y="1452"/>
                  </a:moveTo>
                  <a:lnTo>
                    <a:pt x="840" y="1452"/>
                  </a:lnTo>
                  <a:cubicBezTo>
                    <a:pt x="847" y="1452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5" y="1477"/>
                  </a:lnTo>
                  <a:cubicBezTo>
                    <a:pt x="808" y="1477"/>
                    <a:pt x="802" y="1471"/>
                    <a:pt x="802" y="1464"/>
                  </a:cubicBezTo>
                  <a:cubicBezTo>
                    <a:pt x="802" y="1457"/>
                    <a:pt x="808" y="1452"/>
                    <a:pt x="815" y="1452"/>
                  </a:cubicBezTo>
                  <a:close/>
                  <a:moveTo>
                    <a:pt x="891" y="1452"/>
                  </a:moveTo>
                  <a:lnTo>
                    <a:pt x="917" y="1452"/>
                  </a:lnTo>
                  <a:cubicBezTo>
                    <a:pt x="924" y="1452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9" y="1471"/>
                    <a:pt x="879" y="1464"/>
                  </a:cubicBezTo>
                  <a:cubicBezTo>
                    <a:pt x="879" y="1457"/>
                    <a:pt x="884" y="1452"/>
                    <a:pt x="891" y="1452"/>
                  </a:cubicBezTo>
                  <a:close/>
                  <a:moveTo>
                    <a:pt x="968" y="1452"/>
                  </a:moveTo>
                  <a:lnTo>
                    <a:pt x="994" y="1452"/>
                  </a:lnTo>
                  <a:cubicBezTo>
                    <a:pt x="1001" y="1452"/>
                    <a:pt x="1007" y="1457"/>
                    <a:pt x="1007" y="1464"/>
                  </a:cubicBezTo>
                  <a:cubicBezTo>
                    <a:pt x="1007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5" y="1471"/>
                    <a:pt x="955" y="1464"/>
                  </a:cubicBezTo>
                  <a:cubicBezTo>
                    <a:pt x="955" y="1457"/>
                    <a:pt x="961" y="1452"/>
                    <a:pt x="968" y="1452"/>
                  </a:cubicBezTo>
                  <a:close/>
                  <a:moveTo>
                    <a:pt x="1045" y="1452"/>
                  </a:moveTo>
                  <a:lnTo>
                    <a:pt x="1071" y="1452"/>
                  </a:lnTo>
                  <a:cubicBezTo>
                    <a:pt x="1078" y="1452"/>
                    <a:pt x="1083" y="1457"/>
                    <a:pt x="1083" y="1464"/>
                  </a:cubicBezTo>
                  <a:cubicBezTo>
                    <a:pt x="1083" y="1471"/>
                    <a:pt x="1078" y="1477"/>
                    <a:pt x="1071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2"/>
                    <a:pt x="1045" y="1452"/>
                  </a:cubicBezTo>
                  <a:close/>
                  <a:moveTo>
                    <a:pt x="1122" y="1452"/>
                  </a:moveTo>
                  <a:lnTo>
                    <a:pt x="1147" y="1452"/>
                  </a:lnTo>
                  <a:cubicBezTo>
                    <a:pt x="1154" y="1452"/>
                    <a:pt x="1160" y="1457"/>
                    <a:pt x="1160" y="1464"/>
                  </a:cubicBezTo>
                  <a:cubicBezTo>
                    <a:pt x="1160" y="1471"/>
                    <a:pt x="1154" y="1477"/>
                    <a:pt x="1147" y="1477"/>
                  </a:cubicBezTo>
                  <a:lnTo>
                    <a:pt x="1122" y="1477"/>
                  </a:lnTo>
                  <a:cubicBezTo>
                    <a:pt x="1115" y="1477"/>
                    <a:pt x="1109" y="1471"/>
                    <a:pt x="1109" y="1464"/>
                  </a:cubicBezTo>
                  <a:cubicBezTo>
                    <a:pt x="1109" y="1457"/>
                    <a:pt x="1115" y="1452"/>
                    <a:pt x="1122" y="1452"/>
                  </a:cubicBezTo>
                  <a:close/>
                  <a:moveTo>
                    <a:pt x="1199" y="1452"/>
                  </a:moveTo>
                  <a:lnTo>
                    <a:pt x="1224" y="1452"/>
                  </a:lnTo>
                  <a:cubicBezTo>
                    <a:pt x="1231" y="1452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9" y="1477"/>
                  </a:lnTo>
                  <a:cubicBezTo>
                    <a:pt x="1192" y="1477"/>
                    <a:pt x="1186" y="1471"/>
                    <a:pt x="1186" y="1464"/>
                  </a:cubicBezTo>
                  <a:cubicBezTo>
                    <a:pt x="1186" y="1457"/>
                    <a:pt x="1192" y="1452"/>
                    <a:pt x="1199" y="1452"/>
                  </a:cubicBezTo>
                  <a:close/>
                  <a:moveTo>
                    <a:pt x="1275" y="1452"/>
                  </a:moveTo>
                  <a:lnTo>
                    <a:pt x="1301" y="1452"/>
                  </a:lnTo>
                  <a:cubicBezTo>
                    <a:pt x="1308" y="1452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3" y="1471"/>
                    <a:pt x="1263" y="1464"/>
                  </a:cubicBezTo>
                  <a:cubicBezTo>
                    <a:pt x="1263" y="1457"/>
                    <a:pt x="1268" y="1452"/>
                    <a:pt x="1275" y="1452"/>
                  </a:cubicBezTo>
                  <a:close/>
                  <a:moveTo>
                    <a:pt x="1352" y="1452"/>
                  </a:moveTo>
                  <a:lnTo>
                    <a:pt x="1378" y="1452"/>
                  </a:lnTo>
                  <a:cubicBezTo>
                    <a:pt x="1385" y="1452"/>
                    <a:pt x="1391" y="1457"/>
                    <a:pt x="1391" y="1464"/>
                  </a:cubicBezTo>
                  <a:cubicBezTo>
                    <a:pt x="1391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39" y="1471"/>
                    <a:pt x="1339" y="1464"/>
                  </a:cubicBezTo>
                  <a:cubicBezTo>
                    <a:pt x="1339" y="1457"/>
                    <a:pt x="1345" y="1452"/>
                    <a:pt x="1352" y="1452"/>
                  </a:cubicBezTo>
                  <a:close/>
                  <a:moveTo>
                    <a:pt x="1429" y="1452"/>
                  </a:moveTo>
                  <a:lnTo>
                    <a:pt x="1455" y="1452"/>
                  </a:lnTo>
                  <a:cubicBezTo>
                    <a:pt x="1462" y="1452"/>
                    <a:pt x="1467" y="1457"/>
                    <a:pt x="1467" y="1464"/>
                  </a:cubicBezTo>
                  <a:cubicBezTo>
                    <a:pt x="1467" y="1471"/>
                    <a:pt x="1462" y="1477"/>
                    <a:pt x="1455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2"/>
                    <a:pt x="1429" y="1452"/>
                  </a:cubicBezTo>
                  <a:close/>
                  <a:moveTo>
                    <a:pt x="1506" y="1452"/>
                  </a:moveTo>
                  <a:lnTo>
                    <a:pt x="1531" y="1452"/>
                  </a:lnTo>
                  <a:cubicBezTo>
                    <a:pt x="1538" y="1452"/>
                    <a:pt x="1544" y="1457"/>
                    <a:pt x="1544" y="1464"/>
                  </a:cubicBezTo>
                  <a:cubicBezTo>
                    <a:pt x="1544" y="1471"/>
                    <a:pt x="1538" y="1477"/>
                    <a:pt x="1531" y="1477"/>
                  </a:cubicBezTo>
                  <a:lnTo>
                    <a:pt x="1506" y="1477"/>
                  </a:lnTo>
                  <a:cubicBezTo>
                    <a:pt x="1499" y="1477"/>
                    <a:pt x="1493" y="1471"/>
                    <a:pt x="1493" y="1464"/>
                  </a:cubicBezTo>
                  <a:cubicBezTo>
                    <a:pt x="1493" y="1457"/>
                    <a:pt x="1499" y="1452"/>
                    <a:pt x="1506" y="1452"/>
                  </a:cubicBezTo>
                  <a:close/>
                  <a:moveTo>
                    <a:pt x="1583" y="1452"/>
                  </a:moveTo>
                  <a:lnTo>
                    <a:pt x="1608" y="1452"/>
                  </a:lnTo>
                  <a:cubicBezTo>
                    <a:pt x="1615" y="1452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3" y="1477"/>
                  </a:lnTo>
                  <a:cubicBezTo>
                    <a:pt x="1576" y="1477"/>
                    <a:pt x="1570" y="1471"/>
                    <a:pt x="1570" y="1464"/>
                  </a:cubicBezTo>
                  <a:cubicBezTo>
                    <a:pt x="1570" y="1457"/>
                    <a:pt x="1576" y="1452"/>
                    <a:pt x="1583" y="1452"/>
                  </a:cubicBezTo>
                  <a:close/>
                  <a:moveTo>
                    <a:pt x="1659" y="1452"/>
                  </a:moveTo>
                  <a:lnTo>
                    <a:pt x="1685" y="1452"/>
                  </a:lnTo>
                  <a:cubicBezTo>
                    <a:pt x="1692" y="1452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7" y="1471"/>
                    <a:pt x="1647" y="1464"/>
                  </a:cubicBezTo>
                  <a:cubicBezTo>
                    <a:pt x="1647" y="1457"/>
                    <a:pt x="1652" y="1452"/>
                    <a:pt x="1659" y="1452"/>
                  </a:cubicBezTo>
                  <a:close/>
                  <a:moveTo>
                    <a:pt x="1736" y="1452"/>
                  </a:moveTo>
                  <a:lnTo>
                    <a:pt x="1762" y="1452"/>
                  </a:lnTo>
                  <a:cubicBezTo>
                    <a:pt x="1769" y="1452"/>
                    <a:pt x="1775" y="1457"/>
                    <a:pt x="1775" y="1464"/>
                  </a:cubicBezTo>
                  <a:cubicBezTo>
                    <a:pt x="1775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3" y="1471"/>
                    <a:pt x="1723" y="1464"/>
                  </a:cubicBezTo>
                  <a:cubicBezTo>
                    <a:pt x="1723" y="1457"/>
                    <a:pt x="1729" y="1452"/>
                    <a:pt x="1736" y="1452"/>
                  </a:cubicBezTo>
                  <a:close/>
                  <a:moveTo>
                    <a:pt x="1813" y="1452"/>
                  </a:moveTo>
                  <a:lnTo>
                    <a:pt x="1839" y="1452"/>
                  </a:lnTo>
                  <a:cubicBezTo>
                    <a:pt x="1846" y="1452"/>
                    <a:pt x="1851" y="1457"/>
                    <a:pt x="1851" y="1464"/>
                  </a:cubicBezTo>
                  <a:cubicBezTo>
                    <a:pt x="1851" y="1471"/>
                    <a:pt x="1846" y="1477"/>
                    <a:pt x="1839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2"/>
                    <a:pt x="1813" y="1452"/>
                  </a:cubicBezTo>
                  <a:close/>
                  <a:moveTo>
                    <a:pt x="1890" y="1452"/>
                  </a:moveTo>
                  <a:lnTo>
                    <a:pt x="1915" y="1452"/>
                  </a:lnTo>
                  <a:cubicBezTo>
                    <a:pt x="1922" y="1452"/>
                    <a:pt x="1928" y="1457"/>
                    <a:pt x="1928" y="1464"/>
                  </a:cubicBezTo>
                  <a:cubicBezTo>
                    <a:pt x="1928" y="1471"/>
                    <a:pt x="1922" y="1477"/>
                    <a:pt x="1915" y="1477"/>
                  </a:cubicBezTo>
                  <a:lnTo>
                    <a:pt x="1890" y="1477"/>
                  </a:lnTo>
                  <a:cubicBezTo>
                    <a:pt x="1883" y="1477"/>
                    <a:pt x="1877" y="1471"/>
                    <a:pt x="1877" y="1464"/>
                  </a:cubicBezTo>
                  <a:cubicBezTo>
                    <a:pt x="1877" y="1457"/>
                    <a:pt x="1883" y="1452"/>
                    <a:pt x="1890" y="1452"/>
                  </a:cubicBezTo>
                  <a:close/>
                  <a:moveTo>
                    <a:pt x="1967" y="1452"/>
                  </a:moveTo>
                  <a:lnTo>
                    <a:pt x="1992" y="1452"/>
                  </a:lnTo>
                  <a:cubicBezTo>
                    <a:pt x="1999" y="1452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7" y="1477"/>
                  </a:lnTo>
                  <a:cubicBezTo>
                    <a:pt x="1960" y="1477"/>
                    <a:pt x="1954" y="1471"/>
                    <a:pt x="1954" y="1464"/>
                  </a:cubicBezTo>
                  <a:cubicBezTo>
                    <a:pt x="1954" y="1457"/>
                    <a:pt x="1960" y="1452"/>
                    <a:pt x="1967" y="1452"/>
                  </a:cubicBezTo>
                  <a:close/>
                  <a:moveTo>
                    <a:pt x="2043" y="1452"/>
                  </a:moveTo>
                  <a:lnTo>
                    <a:pt x="2069" y="1452"/>
                  </a:lnTo>
                  <a:cubicBezTo>
                    <a:pt x="2076" y="1452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1" y="1471"/>
                    <a:pt x="2031" y="1464"/>
                  </a:cubicBezTo>
                  <a:cubicBezTo>
                    <a:pt x="2031" y="1457"/>
                    <a:pt x="2036" y="1452"/>
                    <a:pt x="2043" y="1452"/>
                  </a:cubicBezTo>
                  <a:close/>
                  <a:moveTo>
                    <a:pt x="2120" y="1452"/>
                  </a:moveTo>
                  <a:lnTo>
                    <a:pt x="2146" y="1452"/>
                  </a:lnTo>
                  <a:cubicBezTo>
                    <a:pt x="2153" y="1452"/>
                    <a:pt x="2159" y="1457"/>
                    <a:pt x="2159" y="1464"/>
                  </a:cubicBezTo>
                  <a:cubicBezTo>
                    <a:pt x="2159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7" y="1471"/>
                    <a:pt x="2107" y="1464"/>
                  </a:cubicBezTo>
                  <a:cubicBezTo>
                    <a:pt x="2107" y="1457"/>
                    <a:pt x="2113" y="1452"/>
                    <a:pt x="2120" y="1452"/>
                  </a:cubicBezTo>
                  <a:close/>
                  <a:moveTo>
                    <a:pt x="2197" y="1452"/>
                  </a:moveTo>
                  <a:lnTo>
                    <a:pt x="2223" y="1452"/>
                  </a:lnTo>
                  <a:cubicBezTo>
                    <a:pt x="2230" y="1452"/>
                    <a:pt x="2235" y="1457"/>
                    <a:pt x="2235" y="1464"/>
                  </a:cubicBezTo>
                  <a:cubicBezTo>
                    <a:pt x="2235" y="1471"/>
                    <a:pt x="2230" y="1477"/>
                    <a:pt x="2223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2"/>
                    <a:pt x="2197" y="1452"/>
                  </a:cubicBezTo>
                  <a:close/>
                  <a:moveTo>
                    <a:pt x="2274" y="1452"/>
                  </a:moveTo>
                  <a:lnTo>
                    <a:pt x="2299" y="1452"/>
                  </a:lnTo>
                  <a:cubicBezTo>
                    <a:pt x="2306" y="1452"/>
                    <a:pt x="2312" y="1457"/>
                    <a:pt x="2312" y="1464"/>
                  </a:cubicBezTo>
                  <a:cubicBezTo>
                    <a:pt x="2312" y="1471"/>
                    <a:pt x="2306" y="1477"/>
                    <a:pt x="2299" y="1477"/>
                  </a:cubicBezTo>
                  <a:lnTo>
                    <a:pt x="2274" y="1477"/>
                  </a:lnTo>
                  <a:cubicBezTo>
                    <a:pt x="2267" y="1477"/>
                    <a:pt x="2261" y="1471"/>
                    <a:pt x="2261" y="1464"/>
                  </a:cubicBezTo>
                  <a:cubicBezTo>
                    <a:pt x="2261" y="1457"/>
                    <a:pt x="2267" y="1452"/>
                    <a:pt x="2274" y="1452"/>
                  </a:cubicBezTo>
                  <a:close/>
                  <a:moveTo>
                    <a:pt x="2351" y="1452"/>
                  </a:moveTo>
                  <a:lnTo>
                    <a:pt x="2376" y="1452"/>
                  </a:lnTo>
                  <a:cubicBezTo>
                    <a:pt x="2383" y="1452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1" y="1477"/>
                  </a:lnTo>
                  <a:cubicBezTo>
                    <a:pt x="2344" y="1477"/>
                    <a:pt x="2338" y="1471"/>
                    <a:pt x="2338" y="1464"/>
                  </a:cubicBezTo>
                  <a:cubicBezTo>
                    <a:pt x="2338" y="1457"/>
                    <a:pt x="2344" y="1452"/>
                    <a:pt x="2351" y="1452"/>
                  </a:cubicBezTo>
                  <a:close/>
                  <a:moveTo>
                    <a:pt x="2427" y="1452"/>
                  </a:moveTo>
                  <a:lnTo>
                    <a:pt x="2453" y="1452"/>
                  </a:lnTo>
                  <a:cubicBezTo>
                    <a:pt x="2460" y="1452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5" y="1471"/>
                    <a:pt x="2415" y="1464"/>
                  </a:cubicBezTo>
                  <a:cubicBezTo>
                    <a:pt x="2415" y="1457"/>
                    <a:pt x="2420" y="1452"/>
                    <a:pt x="2427" y="1452"/>
                  </a:cubicBezTo>
                  <a:close/>
                  <a:moveTo>
                    <a:pt x="2504" y="1452"/>
                  </a:moveTo>
                  <a:lnTo>
                    <a:pt x="2530" y="1452"/>
                  </a:lnTo>
                  <a:cubicBezTo>
                    <a:pt x="2537" y="1452"/>
                    <a:pt x="2543" y="1457"/>
                    <a:pt x="2543" y="1464"/>
                  </a:cubicBezTo>
                  <a:cubicBezTo>
                    <a:pt x="2543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1" y="1471"/>
                    <a:pt x="2491" y="1464"/>
                  </a:cubicBezTo>
                  <a:cubicBezTo>
                    <a:pt x="2491" y="1457"/>
                    <a:pt x="2497" y="1452"/>
                    <a:pt x="2504" y="1452"/>
                  </a:cubicBezTo>
                  <a:close/>
                  <a:moveTo>
                    <a:pt x="2581" y="1452"/>
                  </a:moveTo>
                  <a:lnTo>
                    <a:pt x="2607" y="1452"/>
                  </a:lnTo>
                  <a:cubicBezTo>
                    <a:pt x="2614" y="1452"/>
                    <a:pt x="2619" y="1457"/>
                    <a:pt x="2619" y="1464"/>
                  </a:cubicBezTo>
                  <a:cubicBezTo>
                    <a:pt x="2619" y="1471"/>
                    <a:pt x="2614" y="1477"/>
                    <a:pt x="2607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2"/>
                    <a:pt x="2581" y="1452"/>
                  </a:cubicBezTo>
                  <a:close/>
                  <a:moveTo>
                    <a:pt x="2658" y="1452"/>
                  </a:moveTo>
                  <a:lnTo>
                    <a:pt x="2683" y="1452"/>
                  </a:lnTo>
                  <a:cubicBezTo>
                    <a:pt x="2690" y="1452"/>
                    <a:pt x="2696" y="1457"/>
                    <a:pt x="2696" y="1464"/>
                  </a:cubicBezTo>
                  <a:cubicBezTo>
                    <a:pt x="2696" y="1471"/>
                    <a:pt x="2690" y="1477"/>
                    <a:pt x="2683" y="1477"/>
                  </a:cubicBezTo>
                  <a:lnTo>
                    <a:pt x="2658" y="1477"/>
                  </a:lnTo>
                  <a:cubicBezTo>
                    <a:pt x="2651" y="1477"/>
                    <a:pt x="2645" y="1471"/>
                    <a:pt x="2645" y="1464"/>
                  </a:cubicBezTo>
                  <a:cubicBezTo>
                    <a:pt x="2645" y="1457"/>
                    <a:pt x="2651" y="1452"/>
                    <a:pt x="2658" y="1452"/>
                  </a:cubicBezTo>
                  <a:close/>
                  <a:moveTo>
                    <a:pt x="2735" y="1452"/>
                  </a:moveTo>
                  <a:lnTo>
                    <a:pt x="2760" y="1452"/>
                  </a:lnTo>
                  <a:cubicBezTo>
                    <a:pt x="2767" y="1452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5" y="1477"/>
                  </a:lnTo>
                  <a:cubicBezTo>
                    <a:pt x="2728" y="1477"/>
                    <a:pt x="2722" y="1471"/>
                    <a:pt x="2722" y="1464"/>
                  </a:cubicBezTo>
                  <a:cubicBezTo>
                    <a:pt x="2722" y="1457"/>
                    <a:pt x="2728" y="1452"/>
                    <a:pt x="2735" y="1452"/>
                  </a:cubicBezTo>
                  <a:close/>
                  <a:moveTo>
                    <a:pt x="2811" y="1452"/>
                  </a:moveTo>
                  <a:lnTo>
                    <a:pt x="2837" y="1452"/>
                  </a:lnTo>
                  <a:cubicBezTo>
                    <a:pt x="2844" y="1452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9" y="1471"/>
                    <a:pt x="2799" y="1464"/>
                  </a:cubicBezTo>
                  <a:cubicBezTo>
                    <a:pt x="2799" y="1457"/>
                    <a:pt x="2804" y="1452"/>
                    <a:pt x="2811" y="1452"/>
                  </a:cubicBezTo>
                  <a:close/>
                  <a:moveTo>
                    <a:pt x="2888" y="1452"/>
                  </a:moveTo>
                  <a:lnTo>
                    <a:pt x="2914" y="1452"/>
                  </a:lnTo>
                  <a:cubicBezTo>
                    <a:pt x="2921" y="1452"/>
                    <a:pt x="2927" y="1457"/>
                    <a:pt x="2927" y="1464"/>
                  </a:cubicBezTo>
                  <a:cubicBezTo>
                    <a:pt x="2927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5" y="1471"/>
                    <a:pt x="2875" y="1464"/>
                  </a:cubicBezTo>
                  <a:cubicBezTo>
                    <a:pt x="2875" y="1457"/>
                    <a:pt x="2881" y="1452"/>
                    <a:pt x="2888" y="1452"/>
                  </a:cubicBezTo>
                  <a:close/>
                  <a:moveTo>
                    <a:pt x="2965" y="1452"/>
                  </a:moveTo>
                  <a:lnTo>
                    <a:pt x="2991" y="1452"/>
                  </a:lnTo>
                  <a:cubicBezTo>
                    <a:pt x="2998" y="1452"/>
                    <a:pt x="3003" y="1457"/>
                    <a:pt x="3003" y="1464"/>
                  </a:cubicBezTo>
                  <a:cubicBezTo>
                    <a:pt x="3003" y="1471"/>
                    <a:pt x="2998" y="1477"/>
                    <a:pt x="2991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2"/>
                    <a:pt x="2965" y="1452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30" y="1421"/>
                    <a:pt x="3037" y="1421"/>
                  </a:cubicBezTo>
                  <a:cubicBezTo>
                    <a:pt x="3044" y="1421"/>
                    <a:pt x="3050" y="1427"/>
                    <a:pt x="3050" y="1434"/>
                  </a:cubicBezTo>
                  <a:lnTo>
                    <a:pt x="3050" y="1459"/>
                  </a:lnTo>
                  <a:cubicBezTo>
                    <a:pt x="3050" y="1466"/>
                    <a:pt x="3044" y="1472"/>
                    <a:pt x="3037" y="1472"/>
                  </a:cubicBezTo>
                  <a:cubicBezTo>
                    <a:pt x="3030" y="1472"/>
                    <a:pt x="3024" y="1466"/>
                    <a:pt x="3024" y="1459"/>
                  </a:cubicBezTo>
                  <a:close/>
                  <a:moveTo>
                    <a:pt x="3024" y="1383"/>
                  </a:moveTo>
                  <a:lnTo>
                    <a:pt x="3024" y="1357"/>
                  </a:lnTo>
                  <a:cubicBezTo>
                    <a:pt x="3024" y="1350"/>
                    <a:pt x="3030" y="1344"/>
                    <a:pt x="3037" y="1344"/>
                  </a:cubicBezTo>
                  <a:cubicBezTo>
                    <a:pt x="3044" y="1344"/>
                    <a:pt x="3050" y="1350"/>
                    <a:pt x="3050" y="1357"/>
                  </a:cubicBezTo>
                  <a:lnTo>
                    <a:pt x="3050" y="1383"/>
                  </a:lnTo>
                  <a:cubicBezTo>
                    <a:pt x="3050" y="1390"/>
                    <a:pt x="3044" y="1395"/>
                    <a:pt x="3037" y="1395"/>
                  </a:cubicBezTo>
                  <a:cubicBezTo>
                    <a:pt x="3030" y="1395"/>
                    <a:pt x="3024" y="1390"/>
                    <a:pt x="3024" y="1383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30" y="1267"/>
                    <a:pt x="3037" y="1267"/>
                  </a:cubicBezTo>
                  <a:cubicBezTo>
                    <a:pt x="3044" y="1267"/>
                    <a:pt x="3050" y="1273"/>
                    <a:pt x="3050" y="1280"/>
                  </a:cubicBezTo>
                  <a:lnTo>
                    <a:pt x="3050" y="1306"/>
                  </a:lnTo>
                  <a:cubicBezTo>
                    <a:pt x="3050" y="1313"/>
                    <a:pt x="3044" y="1319"/>
                    <a:pt x="3037" y="1319"/>
                  </a:cubicBezTo>
                  <a:cubicBezTo>
                    <a:pt x="3030" y="1319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30" y="1191"/>
                    <a:pt x="3037" y="1191"/>
                  </a:cubicBezTo>
                  <a:cubicBezTo>
                    <a:pt x="3044" y="1191"/>
                    <a:pt x="3050" y="1196"/>
                    <a:pt x="3050" y="1203"/>
                  </a:cubicBezTo>
                  <a:lnTo>
                    <a:pt x="3050" y="1229"/>
                  </a:lnTo>
                  <a:cubicBezTo>
                    <a:pt x="3050" y="1236"/>
                    <a:pt x="3044" y="1242"/>
                    <a:pt x="3037" y="1242"/>
                  </a:cubicBezTo>
                  <a:cubicBezTo>
                    <a:pt x="3030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7"/>
                  </a:lnTo>
                  <a:cubicBezTo>
                    <a:pt x="3024" y="1119"/>
                    <a:pt x="3030" y="1114"/>
                    <a:pt x="3037" y="1114"/>
                  </a:cubicBezTo>
                  <a:cubicBezTo>
                    <a:pt x="3044" y="1114"/>
                    <a:pt x="3050" y="1119"/>
                    <a:pt x="3050" y="1127"/>
                  </a:cubicBezTo>
                  <a:lnTo>
                    <a:pt x="3050" y="1152"/>
                  </a:lnTo>
                  <a:cubicBezTo>
                    <a:pt x="3050" y="1159"/>
                    <a:pt x="3044" y="1165"/>
                    <a:pt x="3037" y="1165"/>
                  </a:cubicBezTo>
                  <a:cubicBezTo>
                    <a:pt x="3030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30" y="1037"/>
                    <a:pt x="3037" y="1037"/>
                  </a:cubicBezTo>
                  <a:cubicBezTo>
                    <a:pt x="3044" y="1037"/>
                    <a:pt x="3050" y="1043"/>
                    <a:pt x="3050" y="1050"/>
                  </a:cubicBezTo>
                  <a:lnTo>
                    <a:pt x="3050" y="1075"/>
                  </a:lnTo>
                  <a:cubicBezTo>
                    <a:pt x="3050" y="1082"/>
                    <a:pt x="3044" y="1088"/>
                    <a:pt x="3037" y="1088"/>
                  </a:cubicBezTo>
                  <a:cubicBezTo>
                    <a:pt x="3030" y="1088"/>
                    <a:pt x="3024" y="1082"/>
                    <a:pt x="3024" y="1075"/>
                  </a:cubicBezTo>
                  <a:close/>
                  <a:moveTo>
                    <a:pt x="3024" y="999"/>
                  </a:moveTo>
                  <a:lnTo>
                    <a:pt x="3024" y="973"/>
                  </a:lnTo>
                  <a:cubicBezTo>
                    <a:pt x="3024" y="966"/>
                    <a:pt x="3030" y="960"/>
                    <a:pt x="3037" y="960"/>
                  </a:cubicBezTo>
                  <a:cubicBezTo>
                    <a:pt x="3044" y="960"/>
                    <a:pt x="3050" y="966"/>
                    <a:pt x="3050" y="973"/>
                  </a:cubicBezTo>
                  <a:lnTo>
                    <a:pt x="3050" y="999"/>
                  </a:lnTo>
                  <a:cubicBezTo>
                    <a:pt x="3050" y="1006"/>
                    <a:pt x="3044" y="1011"/>
                    <a:pt x="3037" y="1011"/>
                  </a:cubicBezTo>
                  <a:cubicBezTo>
                    <a:pt x="3030" y="1011"/>
                    <a:pt x="3024" y="1006"/>
                    <a:pt x="3024" y="999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30" y="883"/>
                    <a:pt x="3037" y="883"/>
                  </a:cubicBezTo>
                  <a:cubicBezTo>
                    <a:pt x="3044" y="883"/>
                    <a:pt x="3050" y="889"/>
                    <a:pt x="3050" y="896"/>
                  </a:cubicBezTo>
                  <a:lnTo>
                    <a:pt x="3050" y="922"/>
                  </a:lnTo>
                  <a:cubicBezTo>
                    <a:pt x="3050" y="929"/>
                    <a:pt x="3044" y="935"/>
                    <a:pt x="3037" y="935"/>
                  </a:cubicBezTo>
                  <a:cubicBezTo>
                    <a:pt x="3030" y="935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30" y="807"/>
                    <a:pt x="3037" y="807"/>
                  </a:cubicBezTo>
                  <a:cubicBezTo>
                    <a:pt x="3044" y="807"/>
                    <a:pt x="3050" y="812"/>
                    <a:pt x="3050" y="819"/>
                  </a:cubicBezTo>
                  <a:lnTo>
                    <a:pt x="3050" y="845"/>
                  </a:lnTo>
                  <a:cubicBezTo>
                    <a:pt x="3050" y="852"/>
                    <a:pt x="3044" y="858"/>
                    <a:pt x="3037" y="858"/>
                  </a:cubicBezTo>
                  <a:cubicBezTo>
                    <a:pt x="3030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3"/>
                  </a:lnTo>
                  <a:cubicBezTo>
                    <a:pt x="3024" y="735"/>
                    <a:pt x="3030" y="730"/>
                    <a:pt x="3037" y="730"/>
                  </a:cubicBezTo>
                  <a:cubicBezTo>
                    <a:pt x="3044" y="730"/>
                    <a:pt x="3050" y="735"/>
                    <a:pt x="3050" y="743"/>
                  </a:cubicBezTo>
                  <a:lnTo>
                    <a:pt x="3050" y="768"/>
                  </a:lnTo>
                  <a:cubicBezTo>
                    <a:pt x="3050" y="775"/>
                    <a:pt x="3044" y="781"/>
                    <a:pt x="3037" y="781"/>
                  </a:cubicBezTo>
                  <a:cubicBezTo>
                    <a:pt x="3030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30" y="653"/>
                    <a:pt x="3037" y="653"/>
                  </a:cubicBezTo>
                  <a:cubicBezTo>
                    <a:pt x="3044" y="653"/>
                    <a:pt x="3050" y="659"/>
                    <a:pt x="3050" y="666"/>
                  </a:cubicBezTo>
                  <a:lnTo>
                    <a:pt x="3050" y="691"/>
                  </a:lnTo>
                  <a:cubicBezTo>
                    <a:pt x="3050" y="698"/>
                    <a:pt x="3044" y="704"/>
                    <a:pt x="3037" y="704"/>
                  </a:cubicBezTo>
                  <a:cubicBezTo>
                    <a:pt x="3030" y="704"/>
                    <a:pt x="3024" y="698"/>
                    <a:pt x="3024" y="691"/>
                  </a:cubicBezTo>
                  <a:close/>
                  <a:moveTo>
                    <a:pt x="3024" y="615"/>
                  </a:moveTo>
                  <a:lnTo>
                    <a:pt x="3024" y="589"/>
                  </a:lnTo>
                  <a:cubicBezTo>
                    <a:pt x="3024" y="582"/>
                    <a:pt x="3030" y="576"/>
                    <a:pt x="3037" y="576"/>
                  </a:cubicBezTo>
                  <a:cubicBezTo>
                    <a:pt x="3044" y="576"/>
                    <a:pt x="3050" y="582"/>
                    <a:pt x="3050" y="589"/>
                  </a:cubicBezTo>
                  <a:lnTo>
                    <a:pt x="3050" y="615"/>
                  </a:lnTo>
                  <a:cubicBezTo>
                    <a:pt x="3050" y="622"/>
                    <a:pt x="3044" y="627"/>
                    <a:pt x="3037" y="627"/>
                  </a:cubicBezTo>
                  <a:cubicBezTo>
                    <a:pt x="3030" y="627"/>
                    <a:pt x="3024" y="622"/>
                    <a:pt x="3024" y="615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30" y="499"/>
                    <a:pt x="3037" y="499"/>
                  </a:cubicBezTo>
                  <a:cubicBezTo>
                    <a:pt x="3044" y="499"/>
                    <a:pt x="3050" y="505"/>
                    <a:pt x="3050" y="512"/>
                  </a:cubicBezTo>
                  <a:lnTo>
                    <a:pt x="3050" y="538"/>
                  </a:lnTo>
                  <a:cubicBezTo>
                    <a:pt x="3050" y="545"/>
                    <a:pt x="3044" y="551"/>
                    <a:pt x="3037" y="551"/>
                  </a:cubicBezTo>
                  <a:cubicBezTo>
                    <a:pt x="3030" y="551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30" y="423"/>
                    <a:pt x="3037" y="423"/>
                  </a:cubicBezTo>
                  <a:cubicBezTo>
                    <a:pt x="3044" y="423"/>
                    <a:pt x="3050" y="428"/>
                    <a:pt x="3050" y="435"/>
                  </a:cubicBezTo>
                  <a:lnTo>
                    <a:pt x="3050" y="461"/>
                  </a:lnTo>
                  <a:cubicBezTo>
                    <a:pt x="3050" y="468"/>
                    <a:pt x="3044" y="474"/>
                    <a:pt x="3037" y="474"/>
                  </a:cubicBezTo>
                  <a:cubicBezTo>
                    <a:pt x="3030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9"/>
                  </a:lnTo>
                  <a:cubicBezTo>
                    <a:pt x="3024" y="351"/>
                    <a:pt x="3030" y="346"/>
                    <a:pt x="3037" y="346"/>
                  </a:cubicBezTo>
                  <a:cubicBezTo>
                    <a:pt x="3044" y="346"/>
                    <a:pt x="3050" y="351"/>
                    <a:pt x="3050" y="359"/>
                  </a:cubicBezTo>
                  <a:lnTo>
                    <a:pt x="3050" y="384"/>
                  </a:lnTo>
                  <a:cubicBezTo>
                    <a:pt x="3050" y="391"/>
                    <a:pt x="3044" y="397"/>
                    <a:pt x="3037" y="397"/>
                  </a:cubicBezTo>
                  <a:cubicBezTo>
                    <a:pt x="3030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30" y="269"/>
                    <a:pt x="3037" y="269"/>
                  </a:cubicBezTo>
                  <a:cubicBezTo>
                    <a:pt x="3044" y="269"/>
                    <a:pt x="3050" y="275"/>
                    <a:pt x="3050" y="282"/>
                  </a:cubicBezTo>
                  <a:lnTo>
                    <a:pt x="3050" y="307"/>
                  </a:lnTo>
                  <a:cubicBezTo>
                    <a:pt x="3050" y="314"/>
                    <a:pt x="3044" y="320"/>
                    <a:pt x="3037" y="320"/>
                  </a:cubicBezTo>
                  <a:cubicBezTo>
                    <a:pt x="3030" y="320"/>
                    <a:pt x="3024" y="314"/>
                    <a:pt x="3024" y="307"/>
                  </a:cubicBezTo>
                  <a:close/>
                  <a:moveTo>
                    <a:pt x="3024" y="231"/>
                  </a:moveTo>
                  <a:lnTo>
                    <a:pt x="3024" y="205"/>
                  </a:lnTo>
                  <a:cubicBezTo>
                    <a:pt x="3024" y="198"/>
                    <a:pt x="3030" y="192"/>
                    <a:pt x="3037" y="192"/>
                  </a:cubicBezTo>
                  <a:cubicBezTo>
                    <a:pt x="3044" y="192"/>
                    <a:pt x="3050" y="198"/>
                    <a:pt x="3050" y="205"/>
                  </a:cubicBezTo>
                  <a:lnTo>
                    <a:pt x="3050" y="231"/>
                  </a:lnTo>
                  <a:cubicBezTo>
                    <a:pt x="3050" y="238"/>
                    <a:pt x="3044" y="243"/>
                    <a:pt x="3037" y="243"/>
                  </a:cubicBezTo>
                  <a:cubicBezTo>
                    <a:pt x="3030" y="243"/>
                    <a:pt x="3024" y="238"/>
                    <a:pt x="3024" y="231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30" y="115"/>
                    <a:pt x="3037" y="115"/>
                  </a:cubicBezTo>
                  <a:cubicBezTo>
                    <a:pt x="3044" y="115"/>
                    <a:pt x="3050" y="121"/>
                    <a:pt x="3050" y="128"/>
                  </a:cubicBezTo>
                  <a:lnTo>
                    <a:pt x="3050" y="154"/>
                  </a:lnTo>
                  <a:cubicBezTo>
                    <a:pt x="3050" y="161"/>
                    <a:pt x="3044" y="167"/>
                    <a:pt x="3037" y="167"/>
                  </a:cubicBezTo>
                  <a:cubicBezTo>
                    <a:pt x="3030" y="167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30" y="39"/>
                    <a:pt x="3037" y="39"/>
                  </a:cubicBezTo>
                  <a:cubicBezTo>
                    <a:pt x="3044" y="39"/>
                    <a:pt x="3050" y="44"/>
                    <a:pt x="3050" y="51"/>
                  </a:cubicBezTo>
                  <a:lnTo>
                    <a:pt x="3050" y="77"/>
                  </a:lnTo>
                  <a:cubicBezTo>
                    <a:pt x="3050" y="84"/>
                    <a:pt x="3044" y="90"/>
                    <a:pt x="3037" y="90"/>
                  </a:cubicBezTo>
                  <a:cubicBezTo>
                    <a:pt x="3030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7" y="6"/>
                    <a:pt x="3037" y="13"/>
                  </a:cubicBezTo>
                  <a:cubicBezTo>
                    <a:pt x="3037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9" y="20"/>
                    <a:pt x="2909" y="13"/>
                  </a:cubicBezTo>
                  <a:cubicBezTo>
                    <a:pt x="2909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5" y="26"/>
                  </a:lnTo>
                  <a:cubicBezTo>
                    <a:pt x="2838" y="26"/>
                    <a:pt x="2832" y="20"/>
                    <a:pt x="2832" y="13"/>
                  </a:cubicBezTo>
                  <a:cubicBezTo>
                    <a:pt x="2832" y="6"/>
                    <a:pt x="2838" y="0"/>
                    <a:pt x="2845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3" y="0"/>
                  </a:lnTo>
                  <a:cubicBezTo>
                    <a:pt x="2801" y="0"/>
                    <a:pt x="2806" y="6"/>
                    <a:pt x="2806" y="13"/>
                  </a:cubicBezTo>
                  <a:cubicBezTo>
                    <a:pt x="2806" y="20"/>
                    <a:pt x="2801" y="26"/>
                    <a:pt x="2793" y="26"/>
                  </a:cubicBezTo>
                  <a:close/>
                  <a:moveTo>
                    <a:pt x="2717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7" y="0"/>
                  </a:lnTo>
                  <a:cubicBezTo>
                    <a:pt x="2724" y="0"/>
                    <a:pt x="2729" y="6"/>
                    <a:pt x="2729" y="13"/>
                  </a:cubicBezTo>
                  <a:cubicBezTo>
                    <a:pt x="2729" y="20"/>
                    <a:pt x="2724" y="26"/>
                    <a:pt x="2717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3" y="6"/>
                    <a:pt x="2653" y="13"/>
                  </a:cubicBezTo>
                  <a:cubicBezTo>
                    <a:pt x="2653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5" y="20"/>
                    <a:pt x="2525" y="13"/>
                  </a:cubicBezTo>
                  <a:cubicBezTo>
                    <a:pt x="2525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1" y="26"/>
                  </a:lnTo>
                  <a:cubicBezTo>
                    <a:pt x="2454" y="26"/>
                    <a:pt x="2448" y="20"/>
                    <a:pt x="2448" y="13"/>
                  </a:cubicBezTo>
                  <a:cubicBezTo>
                    <a:pt x="2448" y="6"/>
                    <a:pt x="2454" y="0"/>
                    <a:pt x="2461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09" y="0"/>
                  </a:lnTo>
                  <a:cubicBezTo>
                    <a:pt x="2417" y="0"/>
                    <a:pt x="2422" y="6"/>
                    <a:pt x="2422" y="13"/>
                  </a:cubicBezTo>
                  <a:cubicBezTo>
                    <a:pt x="2422" y="20"/>
                    <a:pt x="2417" y="26"/>
                    <a:pt x="2409" y="26"/>
                  </a:cubicBezTo>
                  <a:close/>
                  <a:moveTo>
                    <a:pt x="2333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3" y="0"/>
                  </a:lnTo>
                  <a:cubicBezTo>
                    <a:pt x="2340" y="0"/>
                    <a:pt x="2345" y="6"/>
                    <a:pt x="2345" y="13"/>
                  </a:cubicBezTo>
                  <a:cubicBezTo>
                    <a:pt x="2345" y="20"/>
                    <a:pt x="2340" y="26"/>
                    <a:pt x="2333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9" y="6"/>
                    <a:pt x="2269" y="13"/>
                  </a:cubicBezTo>
                  <a:cubicBezTo>
                    <a:pt x="2269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1" y="20"/>
                    <a:pt x="2141" y="13"/>
                  </a:cubicBezTo>
                  <a:cubicBezTo>
                    <a:pt x="2141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7" y="26"/>
                  </a:lnTo>
                  <a:cubicBezTo>
                    <a:pt x="2070" y="26"/>
                    <a:pt x="2064" y="20"/>
                    <a:pt x="2064" y="13"/>
                  </a:cubicBezTo>
                  <a:cubicBezTo>
                    <a:pt x="2064" y="6"/>
                    <a:pt x="2070" y="0"/>
                    <a:pt x="2077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5" y="0"/>
                  </a:lnTo>
                  <a:cubicBezTo>
                    <a:pt x="2033" y="0"/>
                    <a:pt x="2038" y="6"/>
                    <a:pt x="2038" y="13"/>
                  </a:cubicBezTo>
                  <a:cubicBezTo>
                    <a:pt x="2038" y="20"/>
                    <a:pt x="2033" y="26"/>
                    <a:pt x="2025" y="26"/>
                  </a:cubicBezTo>
                  <a:close/>
                  <a:moveTo>
                    <a:pt x="1949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9" y="0"/>
                  </a:lnTo>
                  <a:cubicBezTo>
                    <a:pt x="1956" y="0"/>
                    <a:pt x="1961" y="6"/>
                    <a:pt x="1961" y="13"/>
                  </a:cubicBezTo>
                  <a:cubicBezTo>
                    <a:pt x="1961" y="20"/>
                    <a:pt x="1956" y="26"/>
                    <a:pt x="1949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5" y="6"/>
                    <a:pt x="1885" y="13"/>
                  </a:cubicBezTo>
                  <a:cubicBezTo>
                    <a:pt x="1885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7" y="20"/>
                    <a:pt x="1757" y="13"/>
                  </a:cubicBezTo>
                  <a:cubicBezTo>
                    <a:pt x="1757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3" y="26"/>
                  </a:lnTo>
                  <a:cubicBezTo>
                    <a:pt x="1686" y="26"/>
                    <a:pt x="1680" y="20"/>
                    <a:pt x="1680" y="13"/>
                  </a:cubicBezTo>
                  <a:cubicBezTo>
                    <a:pt x="1680" y="6"/>
                    <a:pt x="1686" y="0"/>
                    <a:pt x="1693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1" y="0"/>
                  </a:lnTo>
                  <a:cubicBezTo>
                    <a:pt x="1649" y="0"/>
                    <a:pt x="1654" y="6"/>
                    <a:pt x="1654" y="13"/>
                  </a:cubicBezTo>
                  <a:cubicBezTo>
                    <a:pt x="1654" y="20"/>
                    <a:pt x="1649" y="26"/>
                    <a:pt x="1641" y="26"/>
                  </a:cubicBezTo>
                  <a:close/>
                  <a:moveTo>
                    <a:pt x="1565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5" y="0"/>
                  </a:lnTo>
                  <a:cubicBezTo>
                    <a:pt x="1572" y="0"/>
                    <a:pt x="1577" y="6"/>
                    <a:pt x="1577" y="13"/>
                  </a:cubicBezTo>
                  <a:cubicBezTo>
                    <a:pt x="1577" y="20"/>
                    <a:pt x="1572" y="26"/>
                    <a:pt x="1565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1" y="6"/>
                    <a:pt x="1501" y="13"/>
                  </a:cubicBezTo>
                  <a:cubicBezTo>
                    <a:pt x="1501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3" y="20"/>
                    <a:pt x="1373" y="13"/>
                  </a:cubicBezTo>
                  <a:cubicBezTo>
                    <a:pt x="1373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9" y="26"/>
                  </a:lnTo>
                  <a:cubicBezTo>
                    <a:pt x="1302" y="26"/>
                    <a:pt x="1296" y="20"/>
                    <a:pt x="1296" y="13"/>
                  </a:cubicBezTo>
                  <a:cubicBezTo>
                    <a:pt x="1296" y="6"/>
                    <a:pt x="1302" y="0"/>
                    <a:pt x="1309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7" y="0"/>
                  </a:lnTo>
                  <a:cubicBezTo>
                    <a:pt x="1265" y="0"/>
                    <a:pt x="1270" y="6"/>
                    <a:pt x="1270" y="13"/>
                  </a:cubicBezTo>
                  <a:cubicBezTo>
                    <a:pt x="1270" y="20"/>
                    <a:pt x="1265" y="26"/>
                    <a:pt x="1257" y="26"/>
                  </a:cubicBezTo>
                  <a:close/>
                  <a:moveTo>
                    <a:pt x="1181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1" y="0"/>
                  </a:lnTo>
                  <a:cubicBezTo>
                    <a:pt x="1188" y="0"/>
                    <a:pt x="1193" y="6"/>
                    <a:pt x="1193" y="13"/>
                  </a:cubicBezTo>
                  <a:cubicBezTo>
                    <a:pt x="1193" y="20"/>
                    <a:pt x="1188" y="26"/>
                    <a:pt x="1181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7" y="6"/>
                    <a:pt x="1117" y="13"/>
                  </a:cubicBezTo>
                  <a:cubicBezTo>
                    <a:pt x="1117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9" y="20"/>
                    <a:pt x="989" y="13"/>
                  </a:cubicBezTo>
                  <a:cubicBezTo>
                    <a:pt x="989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5" y="26"/>
                  </a:lnTo>
                  <a:cubicBezTo>
                    <a:pt x="918" y="26"/>
                    <a:pt x="912" y="20"/>
                    <a:pt x="912" y="13"/>
                  </a:cubicBezTo>
                  <a:cubicBezTo>
                    <a:pt x="912" y="6"/>
                    <a:pt x="918" y="0"/>
                    <a:pt x="925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3" y="0"/>
                  </a:lnTo>
                  <a:cubicBezTo>
                    <a:pt x="881" y="0"/>
                    <a:pt x="886" y="6"/>
                    <a:pt x="886" y="13"/>
                  </a:cubicBezTo>
                  <a:cubicBezTo>
                    <a:pt x="886" y="20"/>
                    <a:pt x="881" y="26"/>
                    <a:pt x="873" y="26"/>
                  </a:cubicBezTo>
                  <a:close/>
                  <a:moveTo>
                    <a:pt x="797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7" y="0"/>
                  </a:lnTo>
                  <a:cubicBezTo>
                    <a:pt x="804" y="0"/>
                    <a:pt x="809" y="6"/>
                    <a:pt x="809" y="13"/>
                  </a:cubicBezTo>
                  <a:cubicBezTo>
                    <a:pt x="809" y="20"/>
                    <a:pt x="804" y="26"/>
                    <a:pt x="797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3" y="6"/>
                    <a:pt x="733" y="13"/>
                  </a:cubicBezTo>
                  <a:cubicBezTo>
                    <a:pt x="733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5" y="20"/>
                    <a:pt x="605" y="13"/>
                  </a:cubicBezTo>
                  <a:cubicBezTo>
                    <a:pt x="605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1" y="26"/>
                  </a:lnTo>
                  <a:cubicBezTo>
                    <a:pt x="534" y="26"/>
                    <a:pt x="528" y="20"/>
                    <a:pt x="528" y="13"/>
                  </a:cubicBezTo>
                  <a:cubicBezTo>
                    <a:pt x="528" y="6"/>
                    <a:pt x="534" y="0"/>
                    <a:pt x="541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89" y="0"/>
                  </a:lnTo>
                  <a:cubicBezTo>
                    <a:pt x="497" y="0"/>
                    <a:pt x="502" y="6"/>
                    <a:pt x="502" y="13"/>
                  </a:cubicBezTo>
                  <a:cubicBezTo>
                    <a:pt x="502" y="20"/>
                    <a:pt x="497" y="26"/>
                    <a:pt x="489" y="26"/>
                  </a:cubicBezTo>
                  <a:close/>
                  <a:moveTo>
                    <a:pt x="413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3" y="0"/>
                  </a:lnTo>
                  <a:cubicBezTo>
                    <a:pt x="420" y="0"/>
                    <a:pt x="425" y="6"/>
                    <a:pt x="425" y="13"/>
                  </a:cubicBezTo>
                  <a:cubicBezTo>
                    <a:pt x="425" y="20"/>
                    <a:pt x="420" y="26"/>
                    <a:pt x="413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9" y="6"/>
                    <a:pt x="349" y="13"/>
                  </a:cubicBezTo>
                  <a:cubicBezTo>
                    <a:pt x="349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1" y="20"/>
                    <a:pt x="221" y="13"/>
                  </a:cubicBezTo>
                  <a:cubicBezTo>
                    <a:pt x="221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7" y="26"/>
                  </a:lnTo>
                  <a:cubicBezTo>
                    <a:pt x="150" y="26"/>
                    <a:pt x="144" y="20"/>
                    <a:pt x="144" y="13"/>
                  </a:cubicBezTo>
                  <a:cubicBezTo>
                    <a:pt x="144" y="6"/>
                    <a:pt x="150" y="0"/>
                    <a:pt x="157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5" y="0"/>
                  </a:lnTo>
                  <a:cubicBezTo>
                    <a:pt x="113" y="0"/>
                    <a:pt x="118" y="6"/>
                    <a:pt x="118" y="13"/>
                  </a:cubicBezTo>
                  <a:cubicBezTo>
                    <a:pt x="118" y="20"/>
                    <a:pt x="113" y="26"/>
                    <a:pt x="105" y="26"/>
                  </a:cubicBezTo>
                  <a:close/>
                  <a:moveTo>
                    <a:pt x="29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9" y="0"/>
                  </a:lnTo>
                  <a:cubicBezTo>
                    <a:pt x="36" y="0"/>
                    <a:pt x="41" y="6"/>
                    <a:pt x="41" y="13"/>
                  </a:cubicBezTo>
                  <a:cubicBezTo>
                    <a:pt x="41" y="20"/>
                    <a:pt x="36" y="2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2" name="Line 147"/>
            <p:cNvSpPr>
              <a:spLocks noChangeShapeType="1"/>
            </p:cNvSpPr>
            <p:nvPr/>
          </p:nvSpPr>
          <p:spPr bwMode="auto">
            <a:xfrm>
              <a:off x="5214824" y="5189486"/>
              <a:ext cx="534863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3" name="Freeform 148"/>
            <p:cNvSpPr>
              <a:spLocks/>
            </p:cNvSpPr>
            <p:nvPr/>
          </p:nvSpPr>
          <p:spPr bwMode="auto">
            <a:xfrm>
              <a:off x="5740164" y="5151384"/>
              <a:ext cx="68247" cy="74616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4" name="Line 150"/>
            <p:cNvSpPr>
              <a:spLocks noChangeShapeType="1"/>
            </p:cNvSpPr>
            <p:nvPr/>
          </p:nvSpPr>
          <p:spPr bwMode="auto">
            <a:xfrm>
              <a:off x="5936968" y="4978337"/>
              <a:ext cx="77770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5" name="Line 151"/>
            <p:cNvSpPr>
              <a:spLocks noChangeShapeType="1"/>
            </p:cNvSpPr>
            <p:nvPr/>
          </p:nvSpPr>
          <p:spPr bwMode="auto">
            <a:xfrm>
              <a:off x="6427392" y="4978337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6" name="Freeform 152"/>
            <p:cNvSpPr>
              <a:spLocks/>
            </p:cNvSpPr>
            <p:nvPr/>
          </p:nvSpPr>
          <p:spPr bwMode="auto">
            <a:xfrm>
              <a:off x="6514684" y="4940235"/>
              <a:ext cx="66660" cy="74617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7" name="Line 153"/>
            <p:cNvSpPr>
              <a:spLocks noChangeShapeType="1"/>
            </p:cNvSpPr>
            <p:nvPr/>
          </p:nvSpPr>
          <p:spPr bwMode="auto">
            <a:xfrm>
              <a:off x="5936968" y="5403808"/>
              <a:ext cx="77770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8" name="Line 154"/>
            <p:cNvSpPr>
              <a:spLocks noChangeShapeType="1"/>
            </p:cNvSpPr>
            <p:nvPr/>
          </p:nvSpPr>
          <p:spPr bwMode="auto">
            <a:xfrm>
              <a:off x="6427392" y="5403808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9" name="Freeform 155"/>
            <p:cNvSpPr>
              <a:spLocks/>
            </p:cNvSpPr>
            <p:nvPr/>
          </p:nvSpPr>
          <p:spPr bwMode="auto">
            <a:xfrm>
              <a:off x="6514684" y="5365706"/>
              <a:ext cx="66660" cy="74617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0" name="Line 156"/>
            <p:cNvSpPr>
              <a:spLocks noChangeShapeType="1"/>
            </p:cNvSpPr>
            <p:nvPr/>
          </p:nvSpPr>
          <p:spPr bwMode="auto">
            <a:xfrm>
              <a:off x="5938556" y="5189486"/>
              <a:ext cx="77769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1" name="Line 157"/>
            <p:cNvSpPr>
              <a:spLocks noChangeShapeType="1"/>
            </p:cNvSpPr>
            <p:nvPr/>
          </p:nvSpPr>
          <p:spPr bwMode="auto">
            <a:xfrm>
              <a:off x="6428979" y="5189486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2" name="Freeform 158"/>
            <p:cNvSpPr>
              <a:spLocks/>
            </p:cNvSpPr>
            <p:nvPr/>
          </p:nvSpPr>
          <p:spPr bwMode="auto">
            <a:xfrm>
              <a:off x="6514684" y="5151384"/>
              <a:ext cx="69834" cy="74616"/>
            </a:xfrm>
            <a:custGeom>
              <a:avLst/>
              <a:gdLst>
                <a:gd name="T0" fmla="*/ 0 w 68"/>
                <a:gd name="T1" fmla="*/ 0 h 67"/>
                <a:gd name="T2" fmla="*/ 68 w 68"/>
                <a:gd name="T3" fmla="*/ 34 h 67"/>
                <a:gd name="T4" fmla="*/ 0 w 68"/>
                <a:gd name="T5" fmla="*/ 67 h 67"/>
                <a:gd name="T6" fmla="*/ 0 w 68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" h="67">
                  <a:moveTo>
                    <a:pt x="0" y="0"/>
                  </a:moveTo>
                  <a:lnTo>
                    <a:pt x="68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3" name="Rectangle 159"/>
            <p:cNvSpPr>
              <a:spLocks noChangeArrowheads="1"/>
            </p:cNvSpPr>
            <p:nvPr/>
          </p:nvSpPr>
          <p:spPr bwMode="auto">
            <a:xfrm>
              <a:off x="6014738" y="5110107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4" name="Rectangle 160"/>
            <p:cNvSpPr>
              <a:spLocks noChangeArrowheads="1"/>
            </p:cNvSpPr>
            <p:nvPr/>
          </p:nvSpPr>
          <p:spPr bwMode="auto">
            <a:xfrm>
              <a:off x="6014738" y="5110107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5" name="Rectangle 163"/>
            <p:cNvSpPr>
              <a:spLocks noChangeArrowheads="1"/>
            </p:cNvSpPr>
            <p:nvPr/>
          </p:nvSpPr>
          <p:spPr bwMode="auto">
            <a:xfrm>
              <a:off x="6014738" y="5324429"/>
              <a:ext cx="412654" cy="150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6" name="Rectangle 164"/>
            <p:cNvSpPr>
              <a:spLocks noChangeArrowheads="1"/>
            </p:cNvSpPr>
            <p:nvPr/>
          </p:nvSpPr>
          <p:spPr bwMode="auto">
            <a:xfrm>
              <a:off x="6014738" y="5324429"/>
              <a:ext cx="412654" cy="150820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7" name="Freeform 165"/>
            <p:cNvSpPr>
              <a:spLocks/>
            </p:cNvSpPr>
            <p:nvPr/>
          </p:nvSpPr>
          <p:spPr bwMode="auto">
            <a:xfrm>
              <a:off x="5806823" y="5622894"/>
              <a:ext cx="128558" cy="574703"/>
            </a:xfrm>
            <a:custGeom>
              <a:avLst/>
              <a:gdLst>
                <a:gd name="T0" fmla="*/ 0 w 128"/>
                <a:gd name="T1" fmla="*/ 86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8" name="Freeform 166"/>
            <p:cNvSpPr>
              <a:spLocks/>
            </p:cNvSpPr>
            <p:nvPr/>
          </p:nvSpPr>
          <p:spPr bwMode="auto">
            <a:xfrm>
              <a:off x="5806823" y="5622894"/>
              <a:ext cx="128558" cy="574703"/>
            </a:xfrm>
            <a:custGeom>
              <a:avLst/>
              <a:gdLst>
                <a:gd name="T0" fmla="*/ 0 w 128"/>
                <a:gd name="T1" fmla="*/ 86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9" name="Freeform 167"/>
            <p:cNvSpPr>
              <a:spLocks/>
            </p:cNvSpPr>
            <p:nvPr/>
          </p:nvSpPr>
          <p:spPr bwMode="auto">
            <a:xfrm>
              <a:off x="6579757" y="5622894"/>
              <a:ext cx="128557" cy="574703"/>
            </a:xfrm>
            <a:custGeom>
              <a:avLst/>
              <a:gdLst>
                <a:gd name="T0" fmla="*/ 128 w 128"/>
                <a:gd name="T1" fmla="*/ 86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0" name="Freeform 168"/>
            <p:cNvSpPr>
              <a:spLocks/>
            </p:cNvSpPr>
            <p:nvPr/>
          </p:nvSpPr>
          <p:spPr bwMode="auto">
            <a:xfrm>
              <a:off x="6579757" y="5622894"/>
              <a:ext cx="128557" cy="574703"/>
            </a:xfrm>
            <a:custGeom>
              <a:avLst/>
              <a:gdLst>
                <a:gd name="T0" fmla="*/ 128 w 128"/>
                <a:gd name="T1" fmla="*/ 86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1" name="Rectangle 169"/>
            <p:cNvSpPr>
              <a:spLocks noChangeArrowheads="1"/>
            </p:cNvSpPr>
            <p:nvPr/>
          </p:nvSpPr>
          <p:spPr bwMode="auto">
            <a:xfrm>
              <a:off x="6013150" y="5622894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2" name="Rectangle 170"/>
            <p:cNvSpPr>
              <a:spLocks noChangeArrowheads="1"/>
            </p:cNvSpPr>
            <p:nvPr/>
          </p:nvSpPr>
          <p:spPr bwMode="auto">
            <a:xfrm>
              <a:off x="6013150" y="5622894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3" name="Freeform 173"/>
            <p:cNvSpPr>
              <a:spLocks noEditPoints="1"/>
            </p:cNvSpPr>
            <p:nvPr/>
          </p:nvSpPr>
          <p:spPr bwMode="auto">
            <a:xfrm>
              <a:off x="5467177" y="5559391"/>
              <a:ext cx="1299861" cy="689009"/>
            </a:xfrm>
            <a:custGeom>
              <a:avLst/>
              <a:gdLst>
                <a:gd name="T0" fmla="*/ 13 w 3049"/>
                <a:gd name="T1" fmla="*/ 103 h 1477"/>
                <a:gd name="T2" fmla="*/ 0 w 3049"/>
                <a:gd name="T3" fmla="*/ 269 h 1477"/>
                <a:gd name="T4" fmla="*/ 0 w 3049"/>
                <a:gd name="T5" fmla="*/ 448 h 1477"/>
                <a:gd name="T6" fmla="*/ 13 w 3049"/>
                <a:gd name="T7" fmla="*/ 615 h 1477"/>
                <a:gd name="T8" fmla="*/ 26 w 3049"/>
                <a:gd name="T9" fmla="*/ 756 h 1477"/>
                <a:gd name="T10" fmla="*/ 26 w 3049"/>
                <a:gd name="T11" fmla="*/ 884 h 1477"/>
                <a:gd name="T12" fmla="*/ 26 w 3049"/>
                <a:gd name="T13" fmla="*/ 960 h 1477"/>
                <a:gd name="T14" fmla="*/ 13 w 3049"/>
                <a:gd name="T15" fmla="*/ 1101 h 1477"/>
                <a:gd name="T16" fmla="*/ 0 w 3049"/>
                <a:gd name="T17" fmla="*/ 1268 h 1477"/>
                <a:gd name="T18" fmla="*/ 0 w 3049"/>
                <a:gd name="T19" fmla="*/ 1447 h 1477"/>
                <a:gd name="T20" fmla="*/ 161 w 3049"/>
                <a:gd name="T21" fmla="*/ 1464 h 1477"/>
                <a:gd name="T22" fmla="*/ 302 w 3049"/>
                <a:gd name="T23" fmla="*/ 1452 h 1477"/>
                <a:gd name="T24" fmla="*/ 430 w 3049"/>
                <a:gd name="T25" fmla="*/ 1452 h 1477"/>
                <a:gd name="T26" fmla="*/ 507 w 3049"/>
                <a:gd name="T27" fmla="*/ 1452 h 1477"/>
                <a:gd name="T28" fmla="*/ 648 w 3049"/>
                <a:gd name="T29" fmla="*/ 1464 h 1477"/>
                <a:gd name="T30" fmla="*/ 814 w 3049"/>
                <a:gd name="T31" fmla="*/ 1477 h 1477"/>
                <a:gd name="T32" fmla="*/ 993 w 3049"/>
                <a:gd name="T33" fmla="*/ 1477 h 1477"/>
                <a:gd name="T34" fmla="*/ 1160 w 3049"/>
                <a:gd name="T35" fmla="*/ 1464 h 1477"/>
                <a:gd name="T36" fmla="*/ 1301 w 3049"/>
                <a:gd name="T37" fmla="*/ 1452 h 1477"/>
                <a:gd name="T38" fmla="*/ 1429 w 3049"/>
                <a:gd name="T39" fmla="*/ 1452 h 1477"/>
                <a:gd name="T40" fmla="*/ 1505 w 3049"/>
                <a:gd name="T41" fmla="*/ 1452 h 1477"/>
                <a:gd name="T42" fmla="*/ 1646 w 3049"/>
                <a:gd name="T43" fmla="*/ 1464 h 1477"/>
                <a:gd name="T44" fmla="*/ 1813 w 3049"/>
                <a:gd name="T45" fmla="*/ 1477 h 1477"/>
                <a:gd name="T46" fmla="*/ 1992 w 3049"/>
                <a:gd name="T47" fmla="*/ 1477 h 1477"/>
                <a:gd name="T48" fmla="*/ 2158 w 3049"/>
                <a:gd name="T49" fmla="*/ 1464 h 1477"/>
                <a:gd name="T50" fmla="*/ 2299 w 3049"/>
                <a:gd name="T51" fmla="*/ 1452 h 1477"/>
                <a:gd name="T52" fmla="*/ 2427 w 3049"/>
                <a:gd name="T53" fmla="*/ 1452 h 1477"/>
                <a:gd name="T54" fmla="*/ 2504 w 3049"/>
                <a:gd name="T55" fmla="*/ 1452 h 1477"/>
                <a:gd name="T56" fmla="*/ 2645 w 3049"/>
                <a:gd name="T57" fmla="*/ 1464 h 1477"/>
                <a:gd name="T58" fmla="*/ 2811 w 3049"/>
                <a:gd name="T59" fmla="*/ 1477 h 1477"/>
                <a:gd name="T60" fmla="*/ 2990 w 3049"/>
                <a:gd name="T61" fmla="*/ 1477 h 1477"/>
                <a:gd name="T62" fmla="*/ 3036 w 3049"/>
                <a:gd name="T63" fmla="*/ 1344 h 1477"/>
                <a:gd name="T64" fmla="*/ 3024 w 3049"/>
                <a:gd name="T65" fmla="*/ 1203 h 1477"/>
                <a:gd name="T66" fmla="*/ 3024 w 3049"/>
                <a:gd name="T67" fmla="*/ 1075 h 1477"/>
                <a:gd name="T68" fmla="*/ 3024 w 3049"/>
                <a:gd name="T69" fmla="*/ 999 h 1477"/>
                <a:gd name="T70" fmla="*/ 3036 w 3049"/>
                <a:gd name="T71" fmla="*/ 858 h 1477"/>
                <a:gd name="T72" fmla="*/ 3049 w 3049"/>
                <a:gd name="T73" fmla="*/ 691 h 1477"/>
                <a:gd name="T74" fmla="*/ 3049 w 3049"/>
                <a:gd name="T75" fmla="*/ 512 h 1477"/>
                <a:gd name="T76" fmla="*/ 3036 w 3049"/>
                <a:gd name="T77" fmla="*/ 346 h 1477"/>
                <a:gd name="T78" fmla="*/ 3024 w 3049"/>
                <a:gd name="T79" fmla="*/ 205 h 1477"/>
                <a:gd name="T80" fmla="*/ 3024 w 3049"/>
                <a:gd name="T81" fmla="*/ 77 h 1477"/>
                <a:gd name="T82" fmla="*/ 3024 w 3049"/>
                <a:gd name="T83" fmla="*/ 26 h 1477"/>
                <a:gd name="T84" fmla="*/ 2883 w 3049"/>
                <a:gd name="T85" fmla="*/ 13 h 1477"/>
                <a:gd name="T86" fmla="*/ 2716 w 3049"/>
                <a:gd name="T87" fmla="*/ 0 h 1477"/>
                <a:gd name="T88" fmla="*/ 2537 w 3049"/>
                <a:gd name="T89" fmla="*/ 0 h 1477"/>
                <a:gd name="T90" fmla="*/ 2371 w 3049"/>
                <a:gd name="T91" fmla="*/ 13 h 1477"/>
                <a:gd name="T92" fmla="*/ 2230 w 3049"/>
                <a:gd name="T93" fmla="*/ 26 h 1477"/>
                <a:gd name="T94" fmla="*/ 2102 w 3049"/>
                <a:gd name="T95" fmla="*/ 26 h 1477"/>
                <a:gd name="T96" fmla="*/ 2025 w 3049"/>
                <a:gd name="T97" fmla="*/ 26 h 1477"/>
                <a:gd name="T98" fmla="*/ 1884 w 3049"/>
                <a:gd name="T99" fmla="*/ 13 h 1477"/>
                <a:gd name="T100" fmla="*/ 1718 w 3049"/>
                <a:gd name="T101" fmla="*/ 0 h 1477"/>
                <a:gd name="T102" fmla="*/ 1539 w 3049"/>
                <a:gd name="T103" fmla="*/ 0 h 1477"/>
                <a:gd name="T104" fmla="*/ 1372 w 3049"/>
                <a:gd name="T105" fmla="*/ 13 h 1477"/>
                <a:gd name="T106" fmla="*/ 1232 w 3049"/>
                <a:gd name="T107" fmla="*/ 26 h 1477"/>
                <a:gd name="T108" fmla="*/ 1104 w 3049"/>
                <a:gd name="T109" fmla="*/ 26 h 1477"/>
                <a:gd name="T110" fmla="*/ 1027 w 3049"/>
                <a:gd name="T111" fmla="*/ 26 h 1477"/>
                <a:gd name="T112" fmla="*/ 886 w 3049"/>
                <a:gd name="T113" fmla="*/ 13 h 1477"/>
                <a:gd name="T114" fmla="*/ 720 w 3049"/>
                <a:gd name="T115" fmla="*/ 0 h 1477"/>
                <a:gd name="T116" fmla="*/ 540 w 3049"/>
                <a:gd name="T117" fmla="*/ 0 h 1477"/>
                <a:gd name="T118" fmla="*/ 374 w 3049"/>
                <a:gd name="T119" fmla="*/ 13 h 1477"/>
                <a:gd name="T120" fmla="*/ 233 w 3049"/>
                <a:gd name="T121" fmla="*/ 26 h 1477"/>
                <a:gd name="T122" fmla="*/ 105 w 3049"/>
                <a:gd name="T123" fmla="*/ 26 h 1477"/>
                <a:gd name="T124" fmla="*/ 28 w 3049"/>
                <a:gd name="T125" fmla="*/ 26 h 14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49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6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6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6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80"/>
                    <a:pt x="13" y="180"/>
                  </a:cubicBezTo>
                  <a:cubicBezTo>
                    <a:pt x="20" y="180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8"/>
                    <a:pt x="13" y="308"/>
                  </a:cubicBezTo>
                  <a:cubicBezTo>
                    <a:pt x="6" y="308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2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2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500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500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500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4"/>
                    <a:pt x="13" y="564"/>
                  </a:cubicBezTo>
                  <a:cubicBezTo>
                    <a:pt x="20" y="564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2"/>
                    <a:pt x="13" y="692"/>
                  </a:cubicBezTo>
                  <a:cubicBezTo>
                    <a:pt x="6" y="692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6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6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4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4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4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8"/>
                    <a:pt x="13" y="948"/>
                  </a:cubicBezTo>
                  <a:cubicBezTo>
                    <a:pt x="20" y="948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6"/>
                    <a:pt x="13" y="1076"/>
                  </a:cubicBezTo>
                  <a:cubicBezTo>
                    <a:pt x="6" y="1076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40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40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8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8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8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2"/>
                    <a:pt x="13" y="1332"/>
                  </a:cubicBezTo>
                  <a:cubicBezTo>
                    <a:pt x="20" y="1332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60"/>
                    <a:pt x="13" y="1460"/>
                  </a:cubicBezTo>
                  <a:cubicBezTo>
                    <a:pt x="6" y="1460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6" y="1452"/>
                  </a:moveTo>
                  <a:lnTo>
                    <a:pt x="72" y="1452"/>
                  </a:lnTo>
                  <a:cubicBezTo>
                    <a:pt x="79" y="1452"/>
                    <a:pt x="85" y="1457"/>
                    <a:pt x="85" y="1464"/>
                  </a:cubicBezTo>
                  <a:cubicBezTo>
                    <a:pt x="85" y="1472"/>
                    <a:pt x="79" y="1477"/>
                    <a:pt x="72" y="1477"/>
                  </a:cubicBezTo>
                  <a:lnTo>
                    <a:pt x="46" y="1477"/>
                  </a:lnTo>
                  <a:cubicBezTo>
                    <a:pt x="39" y="1477"/>
                    <a:pt x="33" y="1472"/>
                    <a:pt x="33" y="1464"/>
                  </a:cubicBezTo>
                  <a:cubicBezTo>
                    <a:pt x="33" y="1457"/>
                    <a:pt x="39" y="1452"/>
                    <a:pt x="46" y="1452"/>
                  </a:cubicBezTo>
                  <a:close/>
                  <a:moveTo>
                    <a:pt x="123" y="1452"/>
                  </a:moveTo>
                  <a:lnTo>
                    <a:pt x="149" y="1452"/>
                  </a:lnTo>
                  <a:cubicBezTo>
                    <a:pt x="156" y="1452"/>
                    <a:pt x="161" y="1457"/>
                    <a:pt x="161" y="1464"/>
                  </a:cubicBezTo>
                  <a:cubicBezTo>
                    <a:pt x="161" y="1472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0" y="1472"/>
                    <a:pt x="110" y="1464"/>
                  </a:cubicBezTo>
                  <a:cubicBezTo>
                    <a:pt x="110" y="1457"/>
                    <a:pt x="116" y="1452"/>
                    <a:pt x="123" y="1452"/>
                  </a:cubicBezTo>
                  <a:close/>
                  <a:moveTo>
                    <a:pt x="200" y="1452"/>
                  </a:moveTo>
                  <a:lnTo>
                    <a:pt x="225" y="1452"/>
                  </a:lnTo>
                  <a:cubicBezTo>
                    <a:pt x="233" y="1452"/>
                    <a:pt x="238" y="1457"/>
                    <a:pt x="238" y="1464"/>
                  </a:cubicBezTo>
                  <a:cubicBezTo>
                    <a:pt x="238" y="1472"/>
                    <a:pt x="233" y="1477"/>
                    <a:pt x="225" y="1477"/>
                  </a:cubicBezTo>
                  <a:lnTo>
                    <a:pt x="200" y="1477"/>
                  </a:lnTo>
                  <a:cubicBezTo>
                    <a:pt x="193" y="1477"/>
                    <a:pt x="187" y="1472"/>
                    <a:pt x="187" y="1464"/>
                  </a:cubicBezTo>
                  <a:cubicBezTo>
                    <a:pt x="187" y="1457"/>
                    <a:pt x="193" y="1452"/>
                    <a:pt x="200" y="1452"/>
                  </a:cubicBezTo>
                  <a:close/>
                  <a:moveTo>
                    <a:pt x="277" y="1452"/>
                  </a:moveTo>
                  <a:lnTo>
                    <a:pt x="302" y="1452"/>
                  </a:lnTo>
                  <a:cubicBezTo>
                    <a:pt x="309" y="1452"/>
                    <a:pt x="315" y="1457"/>
                    <a:pt x="315" y="1464"/>
                  </a:cubicBezTo>
                  <a:cubicBezTo>
                    <a:pt x="315" y="1472"/>
                    <a:pt x="309" y="1477"/>
                    <a:pt x="302" y="1477"/>
                  </a:cubicBezTo>
                  <a:lnTo>
                    <a:pt x="277" y="1477"/>
                  </a:lnTo>
                  <a:cubicBezTo>
                    <a:pt x="270" y="1477"/>
                    <a:pt x="264" y="1472"/>
                    <a:pt x="264" y="1464"/>
                  </a:cubicBezTo>
                  <a:cubicBezTo>
                    <a:pt x="264" y="1457"/>
                    <a:pt x="270" y="1452"/>
                    <a:pt x="277" y="1452"/>
                  </a:cubicBezTo>
                  <a:close/>
                  <a:moveTo>
                    <a:pt x="353" y="1452"/>
                  </a:moveTo>
                  <a:lnTo>
                    <a:pt x="379" y="1452"/>
                  </a:lnTo>
                  <a:cubicBezTo>
                    <a:pt x="386" y="1452"/>
                    <a:pt x="392" y="1457"/>
                    <a:pt x="392" y="1464"/>
                  </a:cubicBezTo>
                  <a:cubicBezTo>
                    <a:pt x="392" y="1472"/>
                    <a:pt x="386" y="1477"/>
                    <a:pt x="379" y="1477"/>
                  </a:cubicBezTo>
                  <a:lnTo>
                    <a:pt x="353" y="1477"/>
                  </a:lnTo>
                  <a:cubicBezTo>
                    <a:pt x="346" y="1477"/>
                    <a:pt x="341" y="1472"/>
                    <a:pt x="341" y="1464"/>
                  </a:cubicBezTo>
                  <a:cubicBezTo>
                    <a:pt x="341" y="1457"/>
                    <a:pt x="346" y="1452"/>
                    <a:pt x="353" y="1452"/>
                  </a:cubicBezTo>
                  <a:close/>
                  <a:moveTo>
                    <a:pt x="430" y="1452"/>
                  </a:moveTo>
                  <a:lnTo>
                    <a:pt x="456" y="1452"/>
                  </a:lnTo>
                  <a:cubicBezTo>
                    <a:pt x="463" y="1452"/>
                    <a:pt x="469" y="1457"/>
                    <a:pt x="469" y="1464"/>
                  </a:cubicBezTo>
                  <a:cubicBezTo>
                    <a:pt x="469" y="1472"/>
                    <a:pt x="463" y="1477"/>
                    <a:pt x="456" y="1477"/>
                  </a:cubicBezTo>
                  <a:lnTo>
                    <a:pt x="430" y="1477"/>
                  </a:lnTo>
                  <a:cubicBezTo>
                    <a:pt x="423" y="1477"/>
                    <a:pt x="417" y="1472"/>
                    <a:pt x="417" y="1464"/>
                  </a:cubicBezTo>
                  <a:cubicBezTo>
                    <a:pt x="417" y="1457"/>
                    <a:pt x="423" y="1452"/>
                    <a:pt x="430" y="1452"/>
                  </a:cubicBezTo>
                  <a:close/>
                  <a:moveTo>
                    <a:pt x="507" y="1452"/>
                  </a:moveTo>
                  <a:lnTo>
                    <a:pt x="533" y="1452"/>
                  </a:lnTo>
                  <a:cubicBezTo>
                    <a:pt x="540" y="1452"/>
                    <a:pt x="545" y="1457"/>
                    <a:pt x="545" y="1464"/>
                  </a:cubicBezTo>
                  <a:cubicBezTo>
                    <a:pt x="545" y="1472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4" y="1472"/>
                    <a:pt x="494" y="1464"/>
                  </a:cubicBezTo>
                  <a:cubicBezTo>
                    <a:pt x="494" y="1457"/>
                    <a:pt x="500" y="1452"/>
                    <a:pt x="507" y="1452"/>
                  </a:cubicBezTo>
                  <a:close/>
                  <a:moveTo>
                    <a:pt x="584" y="1452"/>
                  </a:moveTo>
                  <a:lnTo>
                    <a:pt x="609" y="1452"/>
                  </a:lnTo>
                  <a:cubicBezTo>
                    <a:pt x="617" y="1452"/>
                    <a:pt x="622" y="1457"/>
                    <a:pt x="622" y="1464"/>
                  </a:cubicBezTo>
                  <a:cubicBezTo>
                    <a:pt x="622" y="1472"/>
                    <a:pt x="617" y="1477"/>
                    <a:pt x="609" y="1477"/>
                  </a:cubicBezTo>
                  <a:lnTo>
                    <a:pt x="584" y="1477"/>
                  </a:lnTo>
                  <a:cubicBezTo>
                    <a:pt x="577" y="1477"/>
                    <a:pt x="571" y="1472"/>
                    <a:pt x="571" y="1464"/>
                  </a:cubicBezTo>
                  <a:cubicBezTo>
                    <a:pt x="571" y="1457"/>
                    <a:pt x="577" y="1452"/>
                    <a:pt x="584" y="1452"/>
                  </a:cubicBezTo>
                  <a:close/>
                  <a:moveTo>
                    <a:pt x="661" y="1452"/>
                  </a:moveTo>
                  <a:lnTo>
                    <a:pt x="686" y="1452"/>
                  </a:lnTo>
                  <a:cubicBezTo>
                    <a:pt x="693" y="1452"/>
                    <a:pt x="699" y="1457"/>
                    <a:pt x="699" y="1464"/>
                  </a:cubicBezTo>
                  <a:cubicBezTo>
                    <a:pt x="699" y="1472"/>
                    <a:pt x="693" y="1477"/>
                    <a:pt x="686" y="1477"/>
                  </a:cubicBezTo>
                  <a:lnTo>
                    <a:pt x="661" y="1477"/>
                  </a:lnTo>
                  <a:cubicBezTo>
                    <a:pt x="654" y="1477"/>
                    <a:pt x="648" y="1472"/>
                    <a:pt x="648" y="1464"/>
                  </a:cubicBezTo>
                  <a:cubicBezTo>
                    <a:pt x="648" y="1457"/>
                    <a:pt x="654" y="1452"/>
                    <a:pt x="661" y="1452"/>
                  </a:cubicBezTo>
                  <a:close/>
                  <a:moveTo>
                    <a:pt x="737" y="1452"/>
                  </a:moveTo>
                  <a:lnTo>
                    <a:pt x="763" y="1452"/>
                  </a:lnTo>
                  <a:cubicBezTo>
                    <a:pt x="770" y="1452"/>
                    <a:pt x="776" y="1457"/>
                    <a:pt x="776" y="1464"/>
                  </a:cubicBezTo>
                  <a:cubicBezTo>
                    <a:pt x="776" y="1472"/>
                    <a:pt x="770" y="1477"/>
                    <a:pt x="763" y="1477"/>
                  </a:cubicBezTo>
                  <a:lnTo>
                    <a:pt x="737" y="1477"/>
                  </a:lnTo>
                  <a:cubicBezTo>
                    <a:pt x="730" y="1477"/>
                    <a:pt x="725" y="1472"/>
                    <a:pt x="725" y="1464"/>
                  </a:cubicBezTo>
                  <a:cubicBezTo>
                    <a:pt x="725" y="1457"/>
                    <a:pt x="730" y="1452"/>
                    <a:pt x="737" y="1452"/>
                  </a:cubicBezTo>
                  <a:close/>
                  <a:moveTo>
                    <a:pt x="814" y="1452"/>
                  </a:moveTo>
                  <a:lnTo>
                    <a:pt x="840" y="1452"/>
                  </a:lnTo>
                  <a:cubicBezTo>
                    <a:pt x="847" y="1452"/>
                    <a:pt x="853" y="1457"/>
                    <a:pt x="853" y="1464"/>
                  </a:cubicBezTo>
                  <a:cubicBezTo>
                    <a:pt x="853" y="1472"/>
                    <a:pt x="847" y="1477"/>
                    <a:pt x="840" y="1477"/>
                  </a:cubicBezTo>
                  <a:lnTo>
                    <a:pt x="814" y="1477"/>
                  </a:lnTo>
                  <a:cubicBezTo>
                    <a:pt x="807" y="1477"/>
                    <a:pt x="801" y="1472"/>
                    <a:pt x="801" y="1464"/>
                  </a:cubicBezTo>
                  <a:cubicBezTo>
                    <a:pt x="801" y="1457"/>
                    <a:pt x="807" y="1452"/>
                    <a:pt x="814" y="1452"/>
                  </a:cubicBezTo>
                  <a:close/>
                  <a:moveTo>
                    <a:pt x="891" y="1452"/>
                  </a:moveTo>
                  <a:lnTo>
                    <a:pt x="917" y="1452"/>
                  </a:lnTo>
                  <a:cubicBezTo>
                    <a:pt x="924" y="1452"/>
                    <a:pt x="929" y="1457"/>
                    <a:pt x="929" y="1464"/>
                  </a:cubicBezTo>
                  <a:cubicBezTo>
                    <a:pt x="929" y="1472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8" y="1472"/>
                    <a:pt x="878" y="1464"/>
                  </a:cubicBezTo>
                  <a:cubicBezTo>
                    <a:pt x="878" y="1457"/>
                    <a:pt x="884" y="1452"/>
                    <a:pt x="891" y="1452"/>
                  </a:cubicBezTo>
                  <a:close/>
                  <a:moveTo>
                    <a:pt x="968" y="1452"/>
                  </a:moveTo>
                  <a:lnTo>
                    <a:pt x="993" y="1452"/>
                  </a:lnTo>
                  <a:cubicBezTo>
                    <a:pt x="1001" y="1452"/>
                    <a:pt x="1006" y="1457"/>
                    <a:pt x="1006" y="1464"/>
                  </a:cubicBezTo>
                  <a:cubicBezTo>
                    <a:pt x="1006" y="1472"/>
                    <a:pt x="1001" y="1477"/>
                    <a:pt x="993" y="1477"/>
                  </a:cubicBezTo>
                  <a:lnTo>
                    <a:pt x="968" y="1477"/>
                  </a:lnTo>
                  <a:cubicBezTo>
                    <a:pt x="961" y="1477"/>
                    <a:pt x="955" y="1472"/>
                    <a:pt x="955" y="1464"/>
                  </a:cubicBezTo>
                  <a:cubicBezTo>
                    <a:pt x="955" y="1457"/>
                    <a:pt x="961" y="1452"/>
                    <a:pt x="968" y="1452"/>
                  </a:cubicBezTo>
                  <a:close/>
                  <a:moveTo>
                    <a:pt x="1045" y="1452"/>
                  </a:moveTo>
                  <a:lnTo>
                    <a:pt x="1070" y="1452"/>
                  </a:lnTo>
                  <a:cubicBezTo>
                    <a:pt x="1077" y="1452"/>
                    <a:pt x="1083" y="1457"/>
                    <a:pt x="1083" y="1464"/>
                  </a:cubicBezTo>
                  <a:cubicBezTo>
                    <a:pt x="1083" y="1472"/>
                    <a:pt x="1077" y="1477"/>
                    <a:pt x="1070" y="1477"/>
                  </a:cubicBezTo>
                  <a:lnTo>
                    <a:pt x="1045" y="1477"/>
                  </a:lnTo>
                  <a:cubicBezTo>
                    <a:pt x="1038" y="1477"/>
                    <a:pt x="1032" y="1472"/>
                    <a:pt x="1032" y="1464"/>
                  </a:cubicBezTo>
                  <a:cubicBezTo>
                    <a:pt x="1032" y="1457"/>
                    <a:pt x="1038" y="1452"/>
                    <a:pt x="1045" y="1452"/>
                  </a:cubicBezTo>
                  <a:close/>
                  <a:moveTo>
                    <a:pt x="1121" y="1452"/>
                  </a:moveTo>
                  <a:lnTo>
                    <a:pt x="1147" y="1452"/>
                  </a:lnTo>
                  <a:cubicBezTo>
                    <a:pt x="1154" y="1452"/>
                    <a:pt x="1160" y="1457"/>
                    <a:pt x="1160" y="1464"/>
                  </a:cubicBezTo>
                  <a:cubicBezTo>
                    <a:pt x="1160" y="1472"/>
                    <a:pt x="1154" y="1477"/>
                    <a:pt x="1147" y="1477"/>
                  </a:cubicBezTo>
                  <a:lnTo>
                    <a:pt x="1121" y="1477"/>
                  </a:lnTo>
                  <a:cubicBezTo>
                    <a:pt x="1114" y="1477"/>
                    <a:pt x="1109" y="1472"/>
                    <a:pt x="1109" y="1464"/>
                  </a:cubicBezTo>
                  <a:cubicBezTo>
                    <a:pt x="1109" y="1457"/>
                    <a:pt x="1114" y="1452"/>
                    <a:pt x="1121" y="1452"/>
                  </a:cubicBezTo>
                  <a:close/>
                  <a:moveTo>
                    <a:pt x="1198" y="1452"/>
                  </a:moveTo>
                  <a:lnTo>
                    <a:pt x="1224" y="1452"/>
                  </a:lnTo>
                  <a:cubicBezTo>
                    <a:pt x="1231" y="1452"/>
                    <a:pt x="1237" y="1457"/>
                    <a:pt x="1237" y="1464"/>
                  </a:cubicBezTo>
                  <a:cubicBezTo>
                    <a:pt x="1237" y="1472"/>
                    <a:pt x="1231" y="1477"/>
                    <a:pt x="1224" y="1477"/>
                  </a:cubicBezTo>
                  <a:lnTo>
                    <a:pt x="1198" y="1477"/>
                  </a:lnTo>
                  <a:cubicBezTo>
                    <a:pt x="1191" y="1477"/>
                    <a:pt x="1185" y="1472"/>
                    <a:pt x="1185" y="1464"/>
                  </a:cubicBezTo>
                  <a:cubicBezTo>
                    <a:pt x="1185" y="1457"/>
                    <a:pt x="1191" y="1452"/>
                    <a:pt x="1198" y="1452"/>
                  </a:cubicBezTo>
                  <a:close/>
                  <a:moveTo>
                    <a:pt x="1275" y="1452"/>
                  </a:moveTo>
                  <a:lnTo>
                    <a:pt x="1301" y="1452"/>
                  </a:lnTo>
                  <a:cubicBezTo>
                    <a:pt x="1308" y="1452"/>
                    <a:pt x="1313" y="1457"/>
                    <a:pt x="1313" y="1464"/>
                  </a:cubicBezTo>
                  <a:cubicBezTo>
                    <a:pt x="1313" y="1472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2" y="1472"/>
                    <a:pt x="1262" y="1464"/>
                  </a:cubicBezTo>
                  <a:cubicBezTo>
                    <a:pt x="1262" y="1457"/>
                    <a:pt x="1268" y="1452"/>
                    <a:pt x="1275" y="1452"/>
                  </a:cubicBezTo>
                  <a:close/>
                  <a:moveTo>
                    <a:pt x="1352" y="1452"/>
                  </a:moveTo>
                  <a:lnTo>
                    <a:pt x="1377" y="1452"/>
                  </a:lnTo>
                  <a:cubicBezTo>
                    <a:pt x="1385" y="1452"/>
                    <a:pt x="1390" y="1457"/>
                    <a:pt x="1390" y="1464"/>
                  </a:cubicBezTo>
                  <a:cubicBezTo>
                    <a:pt x="1390" y="1472"/>
                    <a:pt x="1385" y="1477"/>
                    <a:pt x="1377" y="1477"/>
                  </a:cubicBezTo>
                  <a:lnTo>
                    <a:pt x="1352" y="1477"/>
                  </a:lnTo>
                  <a:cubicBezTo>
                    <a:pt x="1345" y="1477"/>
                    <a:pt x="1339" y="1472"/>
                    <a:pt x="1339" y="1464"/>
                  </a:cubicBezTo>
                  <a:cubicBezTo>
                    <a:pt x="1339" y="1457"/>
                    <a:pt x="1345" y="1452"/>
                    <a:pt x="1352" y="1452"/>
                  </a:cubicBezTo>
                  <a:close/>
                  <a:moveTo>
                    <a:pt x="1429" y="1452"/>
                  </a:moveTo>
                  <a:lnTo>
                    <a:pt x="1454" y="1452"/>
                  </a:lnTo>
                  <a:cubicBezTo>
                    <a:pt x="1461" y="1452"/>
                    <a:pt x="1467" y="1457"/>
                    <a:pt x="1467" y="1464"/>
                  </a:cubicBezTo>
                  <a:cubicBezTo>
                    <a:pt x="1467" y="1472"/>
                    <a:pt x="1461" y="1477"/>
                    <a:pt x="1454" y="1477"/>
                  </a:cubicBezTo>
                  <a:lnTo>
                    <a:pt x="1429" y="1477"/>
                  </a:lnTo>
                  <a:cubicBezTo>
                    <a:pt x="1422" y="1477"/>
                    <a:pt x="1416" y="1472"/>
                    <a:pt x="1416" y="1464"/>
                  </a:cubicBezTo>
                  <a:cubicBezTo>
                    <a:pt x="1416" y="1457"/>
                    <a:pt x="1422" y="1452"/>
                    <a:pt x="1429" y="1452"/>
                  </a:cubicBezTo>
                  <a:close/>
                  <a:moveTo>
                    <a:pt x="1505" y="1452"/>
                  </a:moveTo>
                  <a:lnTo>
                    <a:pt x="1531" y="1452"/>
                  </a:lnTo>
                  <a:cubicBezTo>
                    <a:pt x="1538" y="1452"/>
                    <a:pt x="1544" y="1457"/>
                    <a:pt x="1544" y="1464"/>
                  </a:cubicBezTo>
                  <a:cubicBezTo>
                    <a:pt x="1544" y="1472"/>
                    <a:pt x="1538" y="1477"/>
                    <a:pt x="1531" y="1477"/>
                  </a:cubicBezTo>
                  <a:lnTo>
                    <a:pt x="1505" y="1477"/>
                  </a:lnTo>
                  <a:cubicBezTo>
                    <a:pt x="1498" y="1477"/>
                    <a:pt x="1493" y="1472"/>
                    <a:pt x="1493" y="1464"/>
                  </a:cubicBezTo>
                  <a:cubicBezTo>
                    <a:pt x="1493" y="1457"/>
                    <a:pt x="1498" y="1452"/>
                    <a:pt x="1505" y="1452"/>
                  </a:cubicBezTo>
                  <a:close/>
                  <a:moveTo>
                    <a:pt x="1582" y="1452"/>
                  </a:moveTo>
                  <a:lnTo>
                    <a:pt x="1608" y="1452"/>
                  </a:lnTo>
                  <a:cubicBezTo>
                    <a:pt x="1615" y="1452"/>
                    <a:pt x="1621" y="1457"/>
                    <a:pt x="1621" y="1464"/>
                  </a:cubicBezTo>
                  <a:cubicBezTo>
                    <a:pt x="1621" y="1472"/>
                    <a:pt x="1615" y="1477"/>
                    <a:pt x="1608" y="1477"/>
                  </a:cubicBezTo>
                  <a:lnTo>
                    <a:pt x="1582" y="1477"/>
                  </a:lnTo>
                  <a:cubicBezTo>
                    <a:pt x="1575" y="1477"/>
                    <a:pt x="1569" y="1472"/>
                    <a:pt x="1569" y="1464"/>
                  </a:cubicBezTo>
                  <a:cubicBezTo>
                    <a:pt x="1569" y="1457"/>
                    <a:pt x="1575" y="1452"/>
                    <a:pt x="1582" y="1452"/>
                  </a:cubicBezTo>
                  <a:close/>
                  <a:moveTo>
                    <a:pt x="1659" y="1452"/>
                  </a:moveTo>
                  <a:lnTo>
                    <a:pt x="1685" y="1452"/>
                  </a:lnTo>
                  <a:cubicBezTo>
                    <a:pt x="1692" y="1452"/>
                    <a:pt x="1697" y="1457"/>
                    <a:pt x="1697" y="1464"/>
                  </a:cubicBezTo>
                  <a:cubicBezTo>
                    <a:pt x="1697" y="1472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6" y="1472"/>
                    <a:pt x="1646" y="1464"/>
                  </a:cubicBezTo>
                  <a:cubicBezTo>
                    <a:pt x="1646" y="1457"/>
                    <a:pt x="1652" y="1452"/>
                    <a:pt x="1659" y="1452"/>
                  </a:cubicBezTo>
                  <a:close/>
                  <a:moveTo>
                    <a:pt x="1736" y="1452"/>
                  </a:moveTo>
                  <a:lnTo>
                    <a:pt x="1761" y="1452"/>
                  </a:lnTo>
                  <a:cubicBezTo>
                    <a:pt x="1769" y="1452"/>
                    <a:pt x="1774" y="1457"/>
                    <a:pt x="1774" y="1464"/>
                  </a:cubicBezTo>
                  <a:cubicBezTo>
                    <a:pt x="1774" y="1472"/>
                    <a:pt x="1769" y="1477"/>
                    <a:pt x="1761" y="1477"/>
                  </a:cubicBezTo>
                  <a:lnTo>
                    <a:pt x="1736" y="1477"/>
                  </a:lnTo>
                  <a:cubicBezTo>
                    <a:pt x="1729" y="1477"/>
                    <a:pt x="1723" y="1472"/>
                    <a:pt x="1723" y="1464"/>
                  </a:cubicBezTo>
                  <a:cubicBezTo>
                    <a:pt x="1723" y="1457"/>
                    <a:pt x="1729" y="1452"/>
                    <a:pt x="1736" y="1452"/>
                  </a:cubicBezTo>
                  <a:close/>
                  <a:moveTo>
                    <a:pt x="1813" y="1452"/>
                  </a:moveTo>
                  <a:lnTo>
                    <a:pt x="1838" y="1452"/>
                  </a:lnTo>
                  <a:cubicBezTo>
                    <a:pt x="1845" y="1452"/>
                    <a:pt x="1851" y="1457"/>
                    <a:pt x="1851" y="1464"/>
                  </a:cubicBezTo>
                  <a:cubicBezTo>
                    <a:pt x="1851" y="1472"/>
                    <a:pt x="1845" y="1477"/>
                    <a:pt x="1838" y="1477"/>
                  </a:cubicBezTo>
                  <a:lnTo>
                    <a:pt x="1813" y="1477"/>
                  </a:lnTo>
                  <a:cubicBezTo>
                    <a:pt x="1806" y="1477"/>
                    <a:pt x="1800" y="1472"/>
                    <a:pt x="1800" y="1464"/>
                  </a:cubicBezTo>
                  <a:cubicBezTo>
                    <a:pt x="1800" y="1457"/>
                    <a:pt x="1806" y="1452"/>
                    <a:pt x="1813" y="1452"/>
                  </a:cubicBezTo>
                  <a:close/>
                  <a:moveTo>
                    <a:pt x="1889" y="1452"/>
                  </a:moveTo>
                  <a:lnTo>
                    <a:pt x="1915" y="1452"/>
                  </a:lnTo>
                  <a:cubicBezTo>
                    <a:pt x="1922" y="1452"/>
                    <a:pt x="1928" y="1457"/>
                    <a:pt x="1928" y="1464"/>
                  </a:cubicBezTo>
                  <a:cubicBezTo>
                    <a:pt x="1928" y="1472"/>
                    <a:pt x="1922" y="1477"/>
                    <a:pt x="1915" y="1477"/>
                  </a:cubicBezTo>
                  <a:lnTo>
                    <a:pt x="1889" y="1477"/>
                  </a:lnTo>
                  <a:cubicBezTo>
                    <a:pt x="1882" y="1477"/>
                    <a:pt x="1877" y="1472"/>
                    <a:pt x="1877" y="1464"/>
                  </a:cubicBezTo>
                  <a:cubicBezTo>
                    <a:pt x="1877" y="1457"/>
                    <a:pt x="1882" y="1452"/>
                    <a:pt x="1889" y="1452"/>
                  </a:cubicBezTo>
                  <a:close/>
                  <a:moveTo>
                    <a:pt x="1966" y="1452"/>
                  </a:moveTo>
                  <a:lnTo>
                    <a:pt x="1992" y="1452"/>
                  </a:lnTo>
                  <a:cubicBezTo>
                    <a:pt x="1999" y="1452"/>
                    <a:pt x="2005" y="1457"/>
                    <a:pt x="2005" y="1464"/>
                  </a:cubicBezTo>
                  <a:cubicBezTo>
                    <a:pt x="2005" y="1472"/>
                    <a:pt x="1999" y="1477"/>
                    <a:pt x="1992" y="1477"/>
                  </a:cubicBezTo>
                  <a:lnTo>
                    <a:pt x="1966" y="1477"/>
                  </a:lnTo>
                  <a:cubicBezTo>
                    <a:pt x="1959" y="1477"/>
                    <a:pt x="1953" y="1472"/>
                    <a:pt x="1953" y="1464"/>
                  </a:cubicBezTo>
                  <a:cubicBezTo>
                    <a:pt x="1953" y="1457"/>
                    <a:pt x="1959" y="1452"/>
                    <a:pt x="1966" y="1452"/>
                  </a:cubicBezTo>
                  <a:close/>
                  <a:moveTo>
                    <a:pt x="2043" y="1452"/>
                  </a:moveTo>
                  <a:lnTo>
                    <a:pt x="2069" y="1452"/>
                  </a:lnTo>
                  <a:cubicBezTo>
                    <a:pt x="2076" y="1452"/>
                    <a:pt x="2081" y="1457"/>
                    <a:pt x="2081" y="1464"/>
                  </a:cubicBezTo>
                  <a:cubicBezTo>
                    <a:pt x="2081" y="1472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0" y="1472"/>
                    <a:pt x="2030" y="1464"/>
                  </a:cubicBezTo>
                  <a:cubicBezTo>
                    <a:pt x="2030" y="1457"/>
                    <a:pt x="2036" y="1452"/>
                    <a:pt x="2043" y="1452"/>
                  </a:cubicBezTo>
                  <a:close/>
                  <a:moveTo>
                    <a:pt x="2120" y="1452"/>
                  </a:moveTo>
                  <a:lnTo>
                    <a:pt x="2145" y="1452"/>
                  </a:lnTo>
                  <a:cubicBezTo>
                    <a:pt x="2153" y="1452"/>
                    <a:pt x="2158" y="1457"/>
                    <a:pt x="2158" y="1464"/>
                  </a:cubicBezTo>
                  <a:cubicBezTo>
                    <a:pt x="2158" y="1472"/>
                    <a:pt x="2153" y="1477"/>
                    <a:pt x="2145" y="1477"/>
                  </a:cubicBezTo>
                  <a:lnTo>
                    <a:pt x="2120" y="1477"/>
                  </a:lnTo>
                  <a:cubicBezTo>
                    <a:pt x="2113" y="1477"/>
                    <a:pt x="2107" y="1472"/>
                    <a:pt x="2107" y="1464"/>
                  </a:cubicBezTo>
                  <a:cubicBezTo>
                    <a:pt x="2107" y="1457"/>
                    <a:pt x="2113" y="1452"/>
                    <a:pt x="2120" y="1452"/>
                  </a:cubicBezTo>
                  <a:close/>
                  <a:moveTo>
                    <a:pt x="2197" y="1452"/>
                  </a:moveTo>
                  <a:lnTo>
                    <a:pt x="2222" y="1452"/>
                  </a:lnTo>
                  <a:cubicBezTo>
                    <a:pt x="2229" y="1452"/>
                    <a:pt x="2235" y="1457"/>
                    <a:pt x="2235" y="1464"/>
                  </a:cubicBezTo>
                  <a:cubicBezTo>
                    <a:pt x="2235" y="1472"/>
                    <a:pt x="2229" y="1477"/>
                    <a:pt x="2222" y="1477"/>
                  </a:cubicBezTo>
                  <a:lnTo>
                    <a:pt x="2197" y="1477"/>
                  </a:lnTo>
                  <a:cubicBezTo>
                    <a:pt x="2190" y="1477"/>
                    <a:pt x="2184" y="1472"/>
                    <a:pt x="2184" y="1464"/>
                  </a:cubicBezTo>
                  <a:cubicBezTo>
                    <a:pt x="2184" y="1457"/>
                    <a:pt x="2190" y="1452"/>
                    <a:pt x="2197" y="1452"/>
                  </a:cubicBezTo>
                  <a:close/>
                  <a:moveTo>
                    <a:pt x="2273" y="1452"/>
                  </a:moveTo>
                  <a:lnTo>
                    <a:pt x="2299" y="1452"/>
                  </a:lnTo>
                  <a:cubicBezTo>
                    <a:pt x="2306" y="1452"/>
                    <a:pt x="2312" y="1457"/>
                    <a:pt x="2312" y="1464"/>
                  </a:cubicBezTo>
                  <a:cubicBezTo>
                    <a:pt x="2312" y="1472"/>
                    <a:pt x="2306" y="1477"/>
                    <a:pt x="2299" y="1477"/>
                  </a:cubicBezTo>
                  <a:lnTo>
                    <a:pt x="2273" y="1477"/>
                  </a:lnTo>
                  <a:cubicBezTo>
                    <a:pt x="2266" y="1477"/>
                    <a:pt x="2261" y="1472"/>
                    <a:pt x="2261" y="1464"/>
                  </a:cubicBezTo>
                  <a:cubicBezTo>
                    <a:pt x="2261" y="1457"/>
                    <a:pt x="2266" y="1452"/>
                    <a:pt x="2273" y="1452"/>
                  </a:cubicBezTo>
                  <a:close/>
                  <a:moveTo>
                    <a:pt x="2350" y="1452"/>
                  </a:moveTo>
                  <a:lnTo>
                    <a:pt x="2376" y="1452"/>
                  </a:lnTo>
                  <a:cubicBezTo>
                    <a:pt x="2383" y="1452"/>
                    <a:pt x="2389" y="1457"/>
                    <a:pt x="2389" y="1464"/>
                  </a:cubicBezTo>
                  <a:cubicBezTo>
                    <a:pt x="2389" y="1472"/>
                    <a:pt x="2383" y="1477"/>
                    <a:pt x="2376" y="1477"/>
                  </a:cubicBezTo>
                  <a:lnTo>
                    <a:pt x="2350" y="1477"/>
                  </a:lnTo>
                  <a:cubicBezTo>
                    <a:pt x="2343" y="1477"/>
                    <a:pt x="2337" y="1472"/>
                    <a:pt x="2337" y="1464"/>
                  </a:cubicBezTo>
                  <a:cubicBezTo>
                    <a:pt x="2337" y="1457"/>
                    <a:pt x="2343" y="1452"/>
                    <a:pt x="2350" y="1452"/>
                  </a:cubicBezTo>
                  <a:close/>
                  <a:moveTo>
                    <a:pt x="2427" y="1452"/>
                  </a:moveTo>
                  <a:lnTo>
                    <a:pt x="2453" y="1452"/>
                  </a:lnTo>
                  <a:cubicBezTo>
                    <a:pt x="2460" y="1452"/>
                    <a:pt x="2465" y="1457"/>
                    <a:pt x="2465" y="1464"/>
                  </a:cubicBezTo>
                  <a:cubicBezTo>
                    <a:pt x="2465" y="1472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4" y="1472"/>
                    <a:pt x="2414" y="1464"/>
                  </a:cubicBezTo>
                  <a:cubicBezTo>
                    <a:pt x="2414" y="1457"/>
                    <a:pt x="2420" y="1452"/>
                    <a:pt x="2427" y="1452"/>
                  </a:cubicBezTo>
                  <a:close/>
                  <a:moveTo>
                    <a:pt x="2504" y="1452"/>
                  </a:moveTo>
                  <a:lnTo>
                    <a:pt x="2529" y="1452"/>
                  </a:lnTo>
                  <a:cubicBezTo>
                    <a:pt x="2537" y="1452"/>
                    <a:pt x="2542" y="1457"/>
                    <a:pt x="2542" y="1464"/>
                  </a:cubicBezTo>
                  <a:cubicBezTo>
                    <a:pt x="2542" y="1472"/>
                    <a:pt x="2537" y="1477"/>
                    <a:pt x="2529" y="1477"/>
                  </a:cubicBezTo>
                  <a:lnTo>
                    <a:pt x="2504" y="1477"/>
                  </a:lnTo>
                  <a:cubicBezTo>
                    <a:pt x="2497" y="1477"/>
                    <a:pt x="2491" y="1472"/>
                    <a:pt x="2491" y="1464"/>
                  </a:cubicBezTo>
                  <a:cubicBezTo>
                    <a:pt x="2491" y="1457"/>
                    <a:pt x="2497" y="1452"/>
                    <a:pt x="2504" y="1452"/>
                  </a:cubicBezTo>
                  <a:close/>
                  <a:moveTo>
                    <a:pt x="2581" y="1452"/>
                  </a:moveTo>
                  <a:lnTo>
                    <a:pt x="2606" y="1452"/>
                  </a:lnTo>
                  <a:cubicBezTo>
                    <a:pt x="2613" y="1452"/>
                    <a:pt x="2619" y="1457"/>
                    <a:pt x="2619" y="1464"/>
                  </a:cubicBezTo>
                  <a:cubicBezTo>
                    <a:pt x="2619" y="1472"/>
                    <a:pt x="2613" y="1477"/>
                    <a:pt x="2606" y="1477"/>
                  </a:cubicBezTo>
                  <a:lnTo>
                    <a:pt x="2581" y="1477"/>
                  </a:lnTo>
                  <a:cubicBezTo>
                    <a:pt x="2574" y="1477"/>
                    <a:pt x="2568" y="1472"/>
                    <a:pt x="2568" y="1464"/>
                  </a:cubicBezTo>
                  <a:cubicBezTo>
                    <a:pt x="2568" y="1457"/>
                    <a:pt x="2574" y="1452"/>
                    <a:pt x="2581" y="1452"/>
                  </a:cubicBezTo>
                  <a:close/>
                  <a:moveTo>
                    <a:pt x="2657" y="1452"/>
                  </a:moveTo>
                  <a:lnTo>
                    <a:pt x="2683" y="1452"/>
                  </a:lnTo>
                  <a:cubicBezTo>
                    <a:pt x="2690" y="1452"/>
                    <a:pt x="2696" y="1457"/>
                    <a:pt x="2696" y="1464"/>
                  </a:cubicBezTo>
                  <a:cubicBezTo>
                    <a:pt x="2696" y="1472"/>
                    <a:pt x="2690" y="1477"/>
                    <a:pt x="2683" y="1477"/>
                  </a:cubicBezTo>
                  <a:lnTo>
                    <a:pt x="2657" y="1477"/>
                  </a:lnTo>
                  <a:cubicBezTo>
                    <a:pt x="2650" y="1477"/>
                    <a:pt x="2645" y="1472"/>
                    <a:pt x="2645" y="1464"/>
                  </a:cubicBezTo>
                  <a:cubicBezTo>
                    <a:pt x="2645" y="1457"/>
                    <a:pt x="2650" y="1452"/>
                    <a:pt x="2657" y="1452"/>
                  </a:cubicBezTo>
                  <a:close/>
                  <a:moveTo>
                    <a:pt x="2734" y="1452"/>
                  </a:moveTo>
                  <a:lnTo>
                    <a:pt x="2760" y="1452"/>
                  </a:lnTo>
                  <a:cubicBezTo>
                    <a:pt x="2767" y="1452"/>
                    <a:pt x="2773" y="1457"/>
                    <a:pt x="2773" y="1464"/>
                  </a:cubicBezTo>
                  <a:cubicBezTo>
                    <a:pt x="2773" y="1472"/>
                    <a:pt x="2767" y="1477"/>
                    <a:pt x="2760" y="1477"/>
                  </a:cubicBezTo>
                  <a:lnTo>
                    <a:pt x="2734" y="1477"/>
                  </a:lnTo>
                  <a:cubicBezTo>
                    <a:pt x="2727" y="1477"/>
                    <a:pt x="2721" y="1472"/>
                    <a:pt x="2721" y="1464"/>
                  </a:cubicBezTo>
                  <a:cubicBezTo>
                    <a:pt x="2721" y="1457"/>
                    <a:pt x="2727" y="1452"/>
                    <a:pt x="2734" y="1452"/>
                  </a:cubicBezTo>
                  <a:close/>
                  <a:moveTo>
                    <a:pt x="2811" y="1452"/>
                  </a:moveTo>
                  <a:lnTo>
                    <a:pt x="2837" y="1452"/>
                  </a:lnTo>
                  <a:cubicBezTo>
                    <a:pt x="2844" y="1452"/>
                    <a:pt x="2849" y="1457"/>
                    <a:pt x="2849" y="1464"/>
                  </a:cubicBezTo>
                  <a:cubicBezTo>
                    <a:pt x="2849" y="1472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8" y="1472"/>
                    <a:pt x="2798" y="1464"/>
                  </a:cubicBezTo>
                  <a:cubicBezTo>
                    <a:pt x="2798" y="1457"/>
                    <a:pt x="2804" y="1452"/>
                    <a:pt x="2811" y="1452"/>
                  </a:cubicBezTo>
                  <a:close/>
                  <a:moveTo>
                    <a:pt x="2888" y="1452"/>
                  </a:moveTo>
                  <a:lnTo>
                    <a:pt x="2913" y="1452"/>
                  </a:lnTo>
                  <a:cubicBezTo>
                    <a:pt x="2921" y="1452"/>
                    <a:pt x="2926" y="1457"/>
                    <a:pt x="2926" y="1464"/>
                  </a:cubicBezTo>
                  <a:cubicBezTo>
                    <a:pt x="2926" y="1472"/>
                    <a:pt x="2921" y="1477"/>
                    <a:pt x="2913" y="1477"/>
                  </a:cubicBezTo>
                  <a:lnTo>
                    <a:pt x="2888" y="1477"/>
                  </a:lnTo>
                  <a:cubicBezTo>
                    <a:pt x="2881" y="1477"/>
                    <a:pt x="2875" y="1472"/>
                    <a:pt x="2875" y="1464"/>
                  </a:cubicBezTo>
                  <a:cubicBezTo>
                    <a:pt x="2875" y="1457"/>
                    <a:pt x="2881" y="1452"/>
                    <a:pt x="2888" y="1452"/>
                  </a:cubicBezTo>
                  <a:close/>
                  <a:moveTo>
                    <a:pt x="2965" y="1452"/>
                  </a:moveTo>
                  <a:lnTo>
                    <a:pt x="2990" y="1452"/>
                  </a:lnTo>
                  <a:cubicBezTo>
                    <a:pt x="2997" y="1452"/>
                    <a:pt x="3003" y="1457"/>
                    <a:pt x="3003" y="1464"/>
                  </a:cubicBezTo>
                  <a:cubicBezTo>
                    <a:pt x="3003" y="1472"/>
                    <a:pt x="2997" y="1477"/>
                    <a:pt x="2990" y="1477"/>
                  </a:cubicBezTo>
                  <a:lnTo>
                    <a:pt x="2965" y="1477"/>
                  </a:lnTo>
                  <a:cubicBezTo>
                    <a:pt x="2958" y="1477"/>
                    <a:pt x="2952" y="1472"/>
                    <a:pt x="2952" y="1464"/>
                  </a:cubicBezTo>
                  <a:cubicBezTo>
                    <a:pt x="2952" y="1457"/>
                    <a:pt x="2958" y="1452"/>
                    <a:pt x="2965" y="1452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29" y="1421"/>
                    <a:pt x="3036" y="1421"/>
                  </a:cubicBezTo>
                  <a:cubicBezTo>
                    <a:pt x="3043" y="1421"/>
                    <a:pt x="3049" y="1427"/>
                    <a:pt x="3049" y="1434"/>
                  </a:cubicBezTo>
                  <a:lnTo>
                    <a:pt x="3049" y="1459"/>
                  </a:lnTo>
                  <a:cubicBezTo>
                    <a:pt x="3049" y="1467"/>
                    <a:pt x="3043" y="1472"/>
                    <a:pt x="3036" y="1472"/>
                  </a:cubicBezTo>
                  <a:cubicBezTo>
                    <a:pt x="3029" y="1472"/>
                    <a:pt x="3024" y="1467"/>
                    <a:pt x="3024" y="1459"/>
                  </a:cubicBezTo>
                  <a:close/>
                  <a:moveTo>
                    <a:pt x="3024" y="1383"/>
                  </a:moveTo>
                  <a:lnTo>
                    <a:pt x="3024" y="1357"/>
                  </a:lnTo>
                  <a:cubicBezTo>
                    <a:pt x="3024" y="1350"/>
                    <a:pt x="3029" y="1344"/>
                    <a:pt x="3036" y="1344"/>
                  </a:cubicBezTo>
                  <a:cubicBezTo>
                    <a:pt x="3043" y="1344"/>
                    <a:pt x="3049" y="1350"/>
                    <a:pt x="3049" y="1357"/>
                  </a:cubicBezTo>
                  <a:lnTo>
                    <a:pt x="3049" y="1383"/>
                  </a:lnTo>
                  <a:cubicBezTo>
                    <a:pt x="3049" y="1390"/>
                    <a:pt x="3043" y="1395"/>
                    <a:pt x="3036" y="1395"/>
                  </a:cubicBezTo>
                  <a:cubicBezTo>
                    <a:pt x="3029" y="1395"/>
                    <a:pt x="3024" y="1390"/>
                    <a:pt x="3024" y="1383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29" y="1267"/>
                    <a:pt x="3036" y="1267"/>
                  </a:cubicBezTo>
                  <a:cubicBezTo>
                    <a:pt x="3043" y="1267"/>
                    <a:pt x="3049" y="1273"/>
                    <a:pt x="3049" y="1280"/>
                  </a:cubicBezTo>
                  <a:lnTo>
                    <a:pt x="3049" y="1306"/>
                  </a:lnTo>
                  <a:cubicBezTo>
                    <a:pt x="3049" y="1313"/>
                    <a:pt x="3043" y="1319"/>
                    <a:pt x="3036" y="1319"/>
                  </a:cubicBezTo>
                  <a:cubicBezTo>
                    <a:pt x="3029" y="1319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29" y="1191"/>
                    <a:pt x="3036" y="1191"/>
                  </a:cubicBezTo>
                  <a:cubicBezTo>
                    <a:pt x="3043" y="1191"/>
                    <a:pt x="3049" y="1196"/>
                    <a:pt x="3049" y="1203"/>
                  </a:cubicBezTo>
                  <a:lnTo>
                    <a:pt x="3049" y="1229"/>
                  </a:lnTo>
                  <a:cubicBezTo>
                    <a:pt x="3049" y="1236"/>
                    <a:pt x="3043" y="1242"/>
                    <a:pt x="3036" y="1242"/>
                  </a:cubicBezTo>
                  <a:cubicBezTo>
                    <a:pt x="3029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7"/>
                  </a:lnTo>
                  <a:cubicBezTo>
                    <a:pt x="3024" y="1120"/>
                    <a:pt x="3029" y="1114"/>
                    <a:pt x="3036" y="1114"/>
                  </a:cubicBezTo>
                  <a:cubicBezTo>
                    <a:pt x="3043" y="1114"/>
                    <a:pt x="3049" y="1120"/>
                    <a:pt x="3049" y="1127"/>
                  </a:cubicBezTo>
                  <a:lnTo>
                    <a:pt x="3049" y="1152"/>
                  </a:lnTo>
                  <a:cubicBezTo>
                    <a:pt x="3049" y="1159"/>
                    <a:pt x="3043" y="1165"/>
                    <a:pt x="3036" y="1165"/>
                  </a:cubicBezTo>
                  <a:cubicBezTo>
                    <a:pt x="3029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29" y="1037"/>
                    <a:pt x="3036" y="1037"/>
                  </a:cubicBezTo>
                  <a:cubicBezTo>
                    <a:pt x="3043" y="1037"/>
                    <a:pt x="3049" y="1043"/>
                    <a:pt x="3049" y="1050"/>
                  </a:cubicBezTo>
                  <a:lnTo>
                    <a:pt x="3049" y="1075"/>
                  </a:lnTo>
                  <a:cubicBezTo>
                    <a:pt x="3049" y="1083"/>
                    <a:pt x="3043" y="1088"/>
                    <a:pt x="3036" y="1088"/>
                  </a:cubicBezTo>
                  <a:cubicBezTo>
                    <a:pt x="3029" y="1088"/>
                    <a:pt x="3024" y="1083"/>
                    <a:pt x="3024" y="1075"/>
                  </a:cubicBezTo>
                  <a:close/>
                  <a:moveTo>
                    <a:pt x="3024" y="999"/>
                  </a:moveTo>
                  <a:lnTo>
                    <a:pt x="3024" y="973"/>
                  </a:lnTo>
                  <a:cubicBezTo>
                    <a:pt x="3024" y="966"/>
                    <a:pt x="3029" y="960"/>
                    <a:pt x="3036" y="960"/>
                  </a:cubicBezTo>
                  <a:cubicBezTo>
                    <a:pt x="3043" y="960"/>
                    <a:pt x="3049" y="966"/>
                    <a:pt x="3049" y="973"/>
                  </a:cubicBezTo>
                  <a:lnTo>
                    <a:pt x="3049" y="999"/>
                  </a:lnTo>
                  <a:cubicBezTo>
                    <a:pt x="3049" y="1006"/>
                    <a:pt x="3043" y="1011"/>
                    <a:pt x="3036" y="1011"/>
                  </a:cubicBezTo>
                  <a:cubicBezTo>
                    <a:pt x="3029" y="1011"/>
                    <a:pt x="3024" y="1006"/>
                    <a:pt x="3024" y="999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29" y="883"/>
                    <a:pt x="3036" y="883"/>
                  </a:cubicBezTo>
                  <a:cubicBezTo>
                    <a:pt x="3043" y="883"/>
                    <a:pt x="3049" y="889"/>
                    <a:pt x="3049" y="896"/>
                  </a:cubicBezTo>
                  <a:lnTo>
                    <a:pt x="3049" y="922"/>
                  </a:lnTo>
                  <a:cubicBezTo>
                    <a:pt x="3049" y="929"/>
                    <a:pt x="3043" y="935"/>
                    <a:pt x="3036" y="935"/>
                  </a:cubicBezTo>
                  <a:cubicBezTo>
                    <a:pt x="3029" y="935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29" y="807"/>
                    <a:pt x="3036" y="807"/>
                  </a:cubicBezTo>
                  <a:cubicBezTo>
                    <a:pt x="3043" y="807"/>
                    <a:pt x="3049" y="812"/>
                    <a:pt x="3049" y="819"/>
                  </a:cubicBezTo>
                  <a:lnTo>
                    <a:pt x="3049" y="845"/>
                  </a:lnTo>
                  <a:cubicBezTo>
                    <a:pt x="3049" y="852"/>
                    <a:pt x="3043" y="858"/>
                    <a:pt x="3036" y="858"/>
                  </a:cubicBezTo>
                  <a:cubicBezTo>
                    <a:pt x="3029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3"/>
                  </a:lnTo>
                  <a:cubicBezTo>
                    <a:pt x="3024" y="736"/>
                    <a:pt x="3029" y="730"/>
                    <a:pt x="3036" y="730"/>
                  </a:cubicBezTo>
                  <a:cubicBezTo>
                    <a:pt x="3043" y="730"/>
                    <a:pt x="3049" y="736"/>
                    <a:pt x="3049" y="743"/>
                  </a:cubicBezTo>
                  <a:lnTo>
                    <a:pt x="3049" y="768"/>
                  </a:lnTo>
                  <a:cubicBezTo>
                    <a:pt x="3049" y="775"/>
                    <a:pt x="3043" y="781"/>
                    <a:pt x="3036" y="781"/>
                  </a:cubicBezTo>
                  <a:cubicBezTo>
                    <a:pt x="3029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29" y="653"/>
                    <a:pt x="3036" y="653"/>
                  </a:cubicBezTo>
                  <a:cubicBezTo>
                    <a:pt x="3043" y="653"/>
                    <a:pt x="3049" y="659"/>
                    <a:pt x="3049" y="666"/>
                  </a:cubicBezTo>
                  <a:lnTo>
                    <a:pt x="3049" y="691"/>
                  </a:lnTo>
                  <a:cubicBezTo>
                    <a:pt x="3049" y="699"/>
                    <a:pt x="3043" y="704"/>
                    <a:pt x="3036" y="704"/>
                  </a:cubicBezTo>
                  <a:cubicBezTo>
                    <a:pt x="3029" y="704"/>
                    <a:pt x="3024" y="699"/>
                    <a:pt x="3024" y="691"/>
                  </a:cubicBezTo>
                  <a:close/>
                  <a:moveTo>
                    <a:pt x="3024" y="615"/>
                  </a:moveTo>
                  <a:lnTo>
                    <a:pt x="3024" y="589"/>
                  </a:lnTo>
                  <a:cubicBezTo>
                    <a:pt x="3024" y="582"/>
                    <a:pt x="3029" y="576"/>
                    <a:pt x="3036" y="576"/>
                  </a:cubicBezTo>
                  <a:cubicBezTo>
                    <a:pt x="3043" y="576"/>
                    <a:pt x="3049" y="582"/>
                    <a:pt x="3049" y="589"/>
                  </a:cubicBezTo>
                  <a:lnTo>
                    <a:pt x="3049" y="615"/>
                  </a:lnTo>
                  <a:cubicBezTo>
                    <a:pt x="3049" y="622"/>
                    <a:pt x="3043" y="627"/>
                    <a:pt x="3036" y="627"/>
                  </a:cubicBezTo>
                  <a:cubicBezTo>
                    <a:pt x="3029" y="627"/>
                    <a:pt x="3024" y="622"/>
                    <a:pt x="3024" y="615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29" y="499"/>
                    <a:pt x="3036" y="499"/>
                  </a:cubicBezTo>
                  <a:cubicBezTo>
                    <a:pt x="3043" y="499"/>
                    <a:pt x="3049" y="505"/>
                    <a:pt x="3049" y="512"/>
                  </a:cubicBezTo>
                  <a:lnTo>
                    <a:pt x="3049" y="538"/>
                  </a:lnTo>
                  <a:cubicBezTo>
                    <a:pt x="3049" y="545"/>
                    <a:pt x="3043" y="551"/>
                    <a:pt x="3036" y="551"/>
                  </a:cubicBezTo>
                  <a:cubicBezTo>
                    <a:pt x="3029" y="551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29" y="423"/>
                    <a:pt x="3036" y="423"/>
                  </a:cubicBezTo>
                  <a:cubicBezTo>
                    <a:pt x="3043" y="423"/>
                    <a:pt x="3049" y="428"/>
                    <a:pt x="3049" y="435"/>
                  </a:cubicBezTo>
                  <a:lnTo>
                    <a:pt x="3049" y="461"/>
                  </a:lnTo>
                  <a:cubicBezTo>
                    <a:pt x="3049" y="468"/>
                    <a:pt x="3043" y="474"/>
                    <a:pt x="3036" y="474"/>
                  </a:cubicBezTo>
                  <a:cubicBezTo>
                    <a:pt x="3029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9"/>
                  </a:lnTo>
                  <a:cubicBezTo>
                    <a:pt x="3024" y="352"/>
                    <a:pt x="3029" y="346"/>
                    <a:pt x="3036" y="346"/>
                  </a:cubicBezTo>
                  <a:cubicBezTo>
                    <a:pt x="3043" y="346"/>
                    <a:pt x="3049" y="352"/>
                    <a:pt x="3049" y="359"/>
                  </a:cubicBezTo>
                  <a:lnTo>
                    <a:pt x="3049" y="384"/>
                  </a:lnTo>
                  <a:cubicBezTo>
                    <a:pt x="3049" y="391"/>
                    <a:pt x="3043" y="397"/>
                    <a:pt x="3036" y="397"/>
                  </a:cubicBezTo>
                  <a:cubicBezTo>
                    <a:pt x="3029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29" y="269"/>
                    <a:pt x="3036" y="269"/>
                  </a:cubicBezTo>
                  <a:cubicBezTo>
                    <a:pt x="3043" y="269"/>
                    <a:pt x="3049" y="275"/>
                    <a:pt x="3049" y="282"/>
                  </a:cubicBezTo>
                  <a:lnTo>
                    <a:pt x="3049" y="307"/>
                  </a:lnTo>
                  <a:cubicBezTo>
                    <a:pt x="3049" y="314"/>
                    <a:pt x="3043" y="320"/>
                    <a:pt x="3036" y="320"/>
                  </a:cubicBezTo>
                  <a:cubicBezTo>
                    <a:pt x="3029" y="320"/>
                    <a:pt x="3024" y="314"/>
                    <a:pt x="3024" y="307"/>
                  </a:cubicBezTo>
                  <a:close/>
                  <a:moveTo>
                    <a:pt x="3024" y="231"/>
                  </a:moveTo>
                  <a:lnTo>
                    <a:pt x="3024" y="205"/>
                  </a:lnTo>
                  <a:cubicBezTo>
                    <a:pt x="3024" y="198"/>
                    <a:pt x="3029" y="192"/>
                    <a:pt x="3036" y="192"/>
                  </a:cubicBezTo>
                  <a:cubicBezTo>
                    <a:pt x="3043" y="192"/>
                    <a:pt x="3049" y="198"/>
                    <a:pt x="3049" y="205"/>
                  </a:cubicBezTo>
                  <a:lnTo>
                    <a:pt x="3049" y="231"/>
                  </a:lnTo>
                  <a:cubicBezTo>
                    <a:pt x="3049" y="238"/>
                    <a:pt x="3043" y="243"/>
                    <a:pt x="3036" y="243"/>
                  </a:cubicBezTo>
                  <a:cubicBezTo>
                    <a:pt x="3029" y="243"/>
                    <a:pt x="3024" y="238"/>
                    <a:pt x="3024" y="231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29" y="115"/>
                    <a:pt x="3036" y="115"/>
                  </a:cubicBezTo>
                  <a:cubicBezTo>
                    <a:pt x="3043" y="115"/>
                    <a:pt x="3049" y="121"/>
                    <a:pt x="3049" y="128"/>
                  </a:cubicBezTo>
                  <a:lnTo>
                    <a:pt x="3049" y="154"/>
                  </a:lnTo>
                  <a:cubicBezTo>
                    <a:pt x="3049" y="161"/>
                    <a:pt x="3043" y="167"/>
                    <a:pt x="3036" y="167"/>
                  </a:cubicBezTo>
                  <a:cubicBezTo>
                    <a:pt x="3029" y="167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29" y="39"/>
                    <a:pt x="3036" y="39"/>
                  </a:cubicBezTo>
                  <a:cubicBezTo>
                    <a:pt x="3043" y="39"/>
                    <a:pt x="3049" y="44"/>
                    <a:pt x="3049" y="51"/>
                  </a:cubicBezTo>
                  <a:lnTo>
                    <a:pt x="3049" y="77"/>
                  </a:lnTo>
                  <a:cubicBezTo>
                    <a:pt x="3049" y="84"/>
                    <a:pt x="3043" y="90"/>
                    <a:pt x="3036" y="90"/>
                  </a:cubicBezTo>
                  <a:cubicBezTo>
                    <a:pt x="3029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6" y="6"/>
                    <a:pt x="3036" y="13"/>
                  </a:cubicBezTo>
                  <a:cubicBezTo>
                    <a:pt x="3036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8" y="20"/>
                    <a:pt x="2908" y="13"/>
                  </a:cubicBezTo>
                  <a:cubicBezTo>
                    <a:pt x="2908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4" y="26"/>
                  </a:lnTo>
                  <a:cubicBezTo>
                    <a:pt x="2837" y="26"/>
                    <a:pt x="2832" y="20"/>
                    <a:pt x="2832" y="13"/>
                  </a:cubicBezTo>
                  <a:cubicBezTo>
                    <a:pt x="2832" y="6"/>
                    <a:pt x="2837" y="0"/>
                    <a:pt x="2844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0" y="26"/>
                    <a:pt x="2755" y="20"/>
                    <a:pt x="2755" y="13"/>
                  </a:cubicBezTo>
                  <a:cubicBezTo>
                    <a:pt x="2755" y="6"/>
                    <a:pt x="2760" y="0"/>
                    <a:pt x="2768" y="0"/>
                  </a:cubicBezTo>
                  <a:lnTo>
                    <a:pt x="2793" y="0"/>
                  </a:lnTo>
                  <a:cubicBezTo>
                    <a:pt x="2800" y="0"/>
                    <a:pt x="2806" y="6"/>
                    <a:pt x="2806" y="13"/>
                  </a:cubicBezTo>
                  <a:cubicBezTo>
                    <a:pt x="2806" y="20"/>
                    <a:pt x="2800" y="26"/>
                    <a:pt x="2793" y="26"/>
                  </a:cubicBezTo>
                  <a:close/>
                  <a:moveTo>
                    <a:pt x="2716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6" y="0"/>
                  </a:lnTo>
                  <a:cubicBezTo>
                    <a:pt x="2723" y="0"/>
                    <a:pt x="2729" y="6"/>
                    <a:pt x="2729" y="13"/>
                  </a:cubicBezTo>
                  <a:cubicBezTo>
                    <a:pt x="2729" y="20"/>
                    <a:pt x="2723" y="26"/>
                    <a:pt x="2716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2" y="6"/>
                    <a:pt x="2652" y="13"/>
                  </a:cubicBezTo>
                  <a:cubicBezTo>
                    <a:pt x="2652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4" y="20"/>
                    <a:pt x="2524" y="13"/>
                  </a:cubicBezTo>
                  <a:cubicBezTo>
                    <a:pt x="2524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0" y="26"/>
                  </a:lnTo>
                  <a:cubicBezTo>
                    <a:pt x="2453" y="26"/>
                    <a:pt x="2448" y="20"/>
                    <a:pt x="2448" y="13"/>
                  </a:cubicBezTo>
                  <a:cubicBezTo>
                    <a:pt x="2448" y="6"/>
                    <a:pt x="2453" y="0"/>
                    <a:pt x="2460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6" y="26"/>
                    <a:pt x="2371" y="20"/>
                    <a:pt x="2371" y="13"/>
                  </a:cubicBezTo>
                  <a:cubicBezTo>
                    <a:pt x="2371" y="6"/>
                    <a:pt x="2376" y="0"/>
                    <a:pt x="2384" y="0"/>
                  </a:cubicBezTo>
                  <a:lnTo>
                    <a:pt x="2409" y="0"/>
                  </a:lnTo>
                  <a:cubicBezTo>
                    <a:pt x="2416" y="0"/>
                    <a:pt x="2422" y="6"/>
                    <a:pt x="2422" y="13"/>
                  </a:cubicBezTo>
                  <a:cubicBezTo>
                    <a:pt x="2422" y="20"/>
                    <a:pt x="2416" y="26"/>
                    <a:pt x="2409" y="26"/>
                  </a:cubicBezTo>
                  <a:close/>
                  <a:moveTo>
                    <a:pt x="2332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2" y="0"/>
                  </a:lnTo>
                  <a:cubicBezTo>
                    <a:pt x="2339" y="0"/>
                    <a:pt x="2345" y="6"/>
                    <a:pt x="2345" y="13"/>
                  </a:cubicBezTo>
                  <a:cubicBezTo>
                    <a:pt x="2345" y="20"/>
                    <a:pt x="2339" y="26"/>
                    <a:pt x="2332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8" y="6"/>
                    <a:pt x="2268" y="13"/>
                  </a:cubicBezTo>
                  <a:cubicBezTo>
                    <a:pt x="2268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0" y="20"/>
                    <a:pt x="2140" y="13"/>
                  </a:cubicBezTo>
                  <a:cubicBezTo>
                    <a:pt x="2140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6" y="26"/>
                  </a:lnTo>
                  <a:cubicBezTo>
                    <a:pt x="2069" y="26"/>
                    <a:pt x="2064" y="20"/>
                    <a:pt x="2064" y="13"/>
                  </a:cubicBezTo>
                  <a:cubicBezTo>
                    <a:pt x="2064" y="6"/>
                    <a:pt x="2069" y="0"/>
                    <a:pt x="2076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2" y="26"/>
                    <a:pt x="1987" y="20"/>
                    <a:pt x="1987" y="13"/>
                  </a:cubicBezTo>
                  <a:cubicBezTo>
                    <a:pt x="1987" y="6"/>
                    <a:pt x="1992" y="0"/>
                    <a:pt x="2000" y="0"/>
                  </a:cubicBezTo>
                  <a:lnTo>
                    <a:pt x="2025" y="0"/>
                  </a:lnTo>
                  <a:cubicBezTo>
                    <a:pt x="2032" y="0"/>
                    <a:pt x="2038" y="6"/>
                    <a:pt x="2038" y="13"/>
                  </a:cubicBezTo>
                  <a:cubicBezTo>
                    <a:pt x="2038" y="20"/>
                    <a:pt x="2032" y="26"/>
                    <a:pt x="2025" y="26"/>
                  </a:cubicBezTo>
                  <a:close/>
                  <a:moveTo>
                    <a:pt x="1948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8" y="0"/>
                  </a:lnTo>
                  <a:cubicBezTo>
                    <a:pt x="1955" y="0"/>
                    <a:pt x="1961" y="6"/>
                    <a:pt x="1961" y="13"/>
                  </a:cubicBezTo>
                  <a:cubicBezTo>
                    <a:pt x="1961" y="20"/>
                    <a:pt x="1955" y="26"/>
                    <a:pt x="1948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4" y="6"/>
                    <a:pt x="1884" y="13"/>
                  </a:cubicBezTo>
                  <a:cubicBezTo>
                    <a:pt x="1884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6" y="20"/>
                    <a:pt x="1756" y="13"/>
                  </a:cubicBezTo>
                  <a:cubicBezTo>
                    <a:pt x="1756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2" y="26"/>
                  </a:lnTo>
                  <a:cubicBezTo>
                    <a:pt x="1685" y="26"/>
                    <a:pt x="1680" y="20"/>
                    <a:pt x="1680" y="13"/>
                  </a:cubicBezTo>
                  <a:cubicBezTo>
                    <a:pt x="1680" y="6"/>
                    <a:pt x="1685" y="0"/>
                    <a:pt x="1692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8" y="26"/>
                    <a:pt x="1603" y="20"/>
                    <a:pt x="1603" y="13"/>
                  </a:cubicBezTo>
                  <a:cubicBezTo>
                    <a:pt x="1603" y="6"/>
                    <a:pt x="1608" y="0"/>
                    <a:pt x="1616" y="0"/>
                  </a:cubicBezTo>
                  <a:lnTo>
                    <a:pt x="1641" y="0"/>
                  </a:lnTo>
                  <a:cubicBezTo>
                    <a:pt x="1648" y="0"/>
                    <a:pt x="1654" y="6"/>
                    <a:pt x="1654" y="13"/>
                  </a:cubicBezTo>
                  <a:cubicBezTo>
                    <a:pt x="1654" y="20"/>
                    <a:pt x="1648" y="26"/>
                    <a:pt x="1641" y="26"/>
                  </a:cubicBezTo>
                  <a:close/>
                  <a:moveTo>
                    <a:pt x="1564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4" y="0"/>
                  </a:lnTo>
                  <a:cubicBezTo>
                    <a:pt x="1571" y="0"/>
                    <a:pt x="1577" y="6"/>
                    <a:pt x="1577" y="13"/>
                  </a:cubicBezTo>
                  <a:cubicBezTo>
                    <a:pt x="1577" y="20"/>
                    <a:pt x="1571" y="26"/>
                    <a:pt x="1564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0" y="6"/>
                    <a:pt x="1500" y="13"/>
                  </a:cubicBezTo>
                  <a:cubicBezTo>
                    <a:pt x="1500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2" y="20"/>
                    <a:pt x="1372" y="13"/>
                  </a:cubicBezTo>
                  <a:cubicBezTo>
                    <a:pt x="1372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8" y="26"/>
                  </a:lnTo>
                  <a:cubicBezTo>
                    <a:pt x="1301" y="26"/>
                    <a:pt x="1296" y="20"/>
                    <a:pt x="1296" y="13"/>
                  </a:cubicBezTo>
                  <a:cubicBezTo>
                    <a:pt x="1296" y="6"/>
                    <a:pt x="1301" y="0"/>
                    <a:pt x="1308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4" y="26"/>
                    <a:pt x="1219" y="20"/>
                    <a:pt x="1219" y="13"/>
                  </a:cubicBezTo>
                  <a:cubicBezTo>
                    <a:pt x="1219" y="6"/>
                    <a:pt x="1224" y="0"/>
                    <a:pt x="1232" y="0"/>
                  </a:cubicBezTo>
                  <a:lnTo>
                    <a:pt x="1257" y="0"/>
                  </a:lnTo>
                  <a:cubicBezTo>
                    <a:pt x="1264" y="0"/>
                    <a:pt x="1270" y="6"/>
                    <a:pt x="1270" y="13"/>
                  </a:cubicBezTo>
                  <a:cubicBezTo>
                    <a:pt x="1270" y="20"/>
                    <a:pt x="1264" y="26"/>
                    <a:pt x="1257" y="26"/>
                  </a:cubicBezTo>
                  <a:close/>
                  <a:moveTo>
                    <a:pt x="1180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0" y="0"/>
                  </a:lnTo>
                  <a:cubicBezTo>
                    <a:pt x="1187" y="0"/>
                    <a:pt x="1193" y="6"/>
                    <a:pt x="1193" y="13"/>
                  </a:cubicBezTo>
                  <a:cubicBezTo>
                    <a:pt x="1193" y="20"/>
                    <a:pt x="1187" y="26"/>
                    <a:pt x="1180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6" y="6"/>
                    <a:pt x="1116" y="13"/>
                  </a:cubicBezTo>
                  <a:cubicBezTo>
                    <a:pt x="1116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8" y="20"/>
                    <a:pt x="988" y="13"/>
                  </a:cubicBezTo>
                  <a:cubicBezTo>
                    <a:pt x="988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4" y="26"/>
                  </a:lnTo>
                  <a:cubicBezTo>
                    <a:pt x="917" y="26"/>
                    <a:pt x="912" y="20"/>
                    <a:pt x="912" y="13"/>
                  </a:cubicBezTo>
                  <a:cubicBezTo>
                    <a:pt x="912" y="6"/>
                    <a:pt x="917" y="0"/>
                    <a:pt x="924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0" y="26"/>
                    <a:pt x="835" y="20"/>
                    <a:pt x="835" y="13"/>
                  </a:cubicBezTo>
                  <a:cubicBezTo>
                    <a:pt x="835" y="6"/>
                    <a:pt x="840" y="0"/>
                    <a:pt x="848" y="0"/>
                  </a:cubicBezTo>
                  <a:lnTo>
                    <a:pt x="873" y="0"/>
                  </a:lnTo>
                  <a:cubicBezTo>
                    <a:pt x="880" y="0"/>
                    <a:pt x="886" y="6"/>
                    <a:pt x="886" y="13"/>
                  </a:cubicBezTo>
                  <a:cubicBezTo>
                    <a:pt x="886" y="20"/>
                    <a:pt x="880" y="26"/>
                    <a:pt x="873" y="26"/>
                  </a:cubicBezTo>
                  <a:close/>
                  <a:moveTo>
                    <a:pt x="796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6" y="0"/>
                  </a:lnTo>
                  <a:cubicBezTo>
                    <a:pt x="803" y="0"/>
                    <a:pt x="809" y="6"/>
                    <a:pt x="809" y="13"/>
                  </a:cubicBezTo>
                  <a:cubicBezTo>
                    <a:pt x="809" y="20"/>
                    <a:pt x="803" y="26"/>
                    <a:pt x="796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2" y="6"/>
                    <a:pt x="732" y="13"/>
                  </a:cubicBezTo>
                  <a:cubicBezTo>
                    <a:pt x="732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4" y="20"/>
                    <a:pt x="604" y="13"/>
                  </a:cubicBezTo>
                  <a:cubicBezTo>
                    <a:pt x="604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0" y="26"/>
                  </a:lnTo>
                  <a:cubicBezTo>
                    <a:pt x="533" y="26"/>
                    <a:pt x="528" y="20"/>
                    <a:pt x="528" y="13"/>
                  </a:cubicBezTo>
                  <a:cubicBezTo>
                    <a:pt x="528" y="6"/>
                    <a:pt x="533" y="0"/>
                    <a:pt x="540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6" y="26"/>
                    <a:pt x="451" y="20"/>
                    <a:pt x="451" y="13"/>
                  </a:cubicBezTo>
                  <a:cubicBezTo>
                    <a:pt x="451" y="6"/>
                    <a:pt x="456" y="0"/>
                    <a:pt x="464" y="0"/>
                  </a:cubicBezTo>
                  <a:lnTo>
                    <a:pt x="489" y="0"/>
                  </a:lnTo>
                  <a:cubicBezTo>
                    <a:pt x="496" y="0"/>
                    <a:pt x="502" y="6"/>
                    <a:pt x="502" y="13"/>
                  </a:cubicBezTo>
                  <a:cubicBezTo>
                    <a:pt x="502" y="20"/>
                    <a:pt x="496" y="26"/>
                    <a:pt x="489" y="26"/>
                  </a:cubicBezTo>
                  <a:close/>
                  <a:moveTo>
                    <a:pt x="412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2" y="0"/>
                  </a:lnTo>
                  <a:cubicBezTo>
                    <a:pt x="419" y="0"/>
                    <a:pt x="425" y="6"/>
                    <a:pt x="425" y="13"/>
                  </a:cubicBezTo>
                  <a:cubicBezTo>
                    <a:pt x="425" y="20"/>
                    <a:pt x="419" y="26"/>
                    <a:pt x="412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8" y="6"/>
                    <a:pt x="348" y="13"/>
                  </a:cubicBezTo>
                  <a:cubicBezTo>
                    <a:pt x="348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0" y="20"/>
                    <a:pt x="220" y="13"/>
                  </a:cubicBezTo>
                  <a:cubicBezTo>
                    <a:pt x="220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6" y="26"/>
                  </a:lnTo>
                  <a:cubicBezTo>
                    <a:pt x="149" y="26"/>
                    <a:pt x="144" y="20"/>
                    <a:pt x="144" y="13"/>
                  </a:cubicBezTo>
                  <a:cubicBezTo>
                    <a:pt x="144" y="6"/>
                    <a:pt x="149" y="0"/>
                    <a:pt x="156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2" y="26"/>
                    <a:pt x="67" y="20"/>
                    <a:pt x="67" y="13"/>
                  </a:cubicBezTo>
                  <a:cubicBezTo>
                    <a:pt x="67" y="6"/>
                    <a:pt x="72" y="0"/>
                    <a:pt x="80" y="0"/>
                  </a:cubicBezTo>
                  <a:lnTo>
                    <a:pt x="105" y="0"/>
                  </a:lnTo>
                  <a:cubicBezTo>
                    <a:pt x="112" y="0"/>
                    <a:pt x="118" y="6"/>
                    <a:pt x="118" y="13"/>
                  </a:cubicBezTo>
                  <a:cubicBezTo>
                    <a:pt x="118" y="20"/>
                    <a:pt x="112" y="26"/>
                    <a:pt x="105" y="26"/>
                  </a:cubicBezTo>
                  <a:close/>
                  <a:moveTo>
                    <a:pt x="28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8" y="0"/>
                  </a:lnTo>
                  <a:cubicBezTo>
                    <a:pt x="35" y="0"/>
                    <a:pt x="41" y="6"/>
                    <a:pt x="41" y="13"/>
                  </a:cubicBezTo>
                  <a:cubicBezTo>
                    <a:pt x="41" y="20"/>
                    <a:pt x="35" y="26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4" name="Line 174"/>
            <p:cNvSpPr>
              <a:spLocks noChangeShapeType="1"/>
            </p:cNvSpPr>
            <p:nvPr/>
          </p:nvSpPr>
          <p:spPr bwMode="auto">
            <a:xfrm>
              <a:off x="5213236" y="5910246"/>
              <a:ext cx="534864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5" name="Freeform 175"/>
            <p:cNvSpPr>
              <a:spLocks/>
            </p:cNvSpPr>
            <p:nvPr/>
          </p:nvSpPr>
          <p:spPr bwMode="auto">
            <a:xfrm>
              <a:off x="5738577" y="5873731"/>
              <a:ext cx="68246" cy="73029"/>
            </a:xfrm>
            <a:custGeom>
              <a:avLst/>
              <a:gdLst>
                <a:gd name="T0" fmla="*/ 0 w 67"/>
                <a:gd name="T1" fmla="*/ 0 h 66"/>
                <a:gd name="T2" fmla="*/ 67 w 67"/>
                <a:gd name="T3" fmla="*/ 33 h 66"/>
                <a:gd name="T4" fmla="*/ 0 w 67"/>
                <a:gd name="T5" fmla="*/ 66 h 66"/>
                <a:gd name="T6" fmla="*/ 0 w 67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6">
                  <a:moveTo>
                    <a:pt x="0" y="0"/>
                  </a:moveTo>
                  <a:lnTo>
                    <a:pt x="67" y="33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6" name="Line 177"/>
            <p:cNvSpPr>
              <a:spLocks noChangeShapeType="1"/>
            </p:cNvSpPr>
            <p:nvPr/>
          </p:nvSpPr>
          <p:spPr bwMode="auto">
            <a:xfrm>
              <a:off x="5935382" y="5699098"/>
              <a:ext cx="77769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7" name="Line 178"/>
            <p:cNvSpPr>
              <a:spLocks noChangeShapeType="1"/>
            </p:cNvSpPr>
            <p:nvPr/>
          </p:nvSpPr>
          <p:spPr bwMode="auto">
            <a:xfrm>
              <a:off x="6425805" y="5699098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8" name="Freeform 179"/>
            <p:cNvSpPr>
              <a:spLocks/>
            </p:cNvSpPr>
            <p:nvPr/>
          </p:nvSpPr>
          <p:spPr bwMode="auto">
            <a:xfrm>
              <a:off x="6513097" y="5662584"/>
              <a:ext cx="66660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3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9" name="Line 180"/>
            <p:cNvSpPr>
              <a:spLocks noChangeShapeType="1"/>
            </p:cNvSpPr>
            <p:nvPr/>
          </p:nvSpPr>
          <p:spPr bwMode="auto">
            <a:xfrm>
              <a:off x="5935382" y="6124569"/>
              <a:ext cx="77769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0" name="Line 181"/>
            <p:cNvSpPr>
              <a:spLocks noChangeShapeType="1"/>
            </p:cNvSpPr>
            <p:nvPr/>
          </p:nvSpPr>
          <p:spPr bwMode="auto">
            <a:xfrm>
              <a:off x="6425805" y="6124569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1" name="Freeform 182"/>
            <p:cNvSpPr>
              <a:spLocks/>
            </p:cNvSpPr>
            <p:nvPr/>
          </p:nvSpPr>
          <p:spPr bwMode="auto">
            <a:xfrm>
              <a:off x="6513097" y="6088055"/>
              <a:ext cx="66660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3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2" name="Line 183"/>
            <p:cNvSpPr>
              <a:spLocks noChangeShapeType="1"/>
            </p:cNvSpPr>
            <p:nvPr/>
          </p:nvSpPr>
          <p:spPr bwMode="auto">
            <a:xfrm>
              <a:off x="5936968" y="5910246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3" name="Line 184"/>
            <p:cNvSpPr>
              <a:spLocks noChangeShapeType="1"/>
            </p:cNvSpPr>
            <p:nvPr/>
          </p:nvSpPr>
          <p:spPr bwMode="auto">
            <a:xfrm>
              <a:off x="6427392" y="5910246"/>
              <a:ext cx="96814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4" name="Freeform 185"/>
            <p:cNvSpPr>
              <a:spLocks/>
            </p:cNvSpPr>
            <p:nvPr/>
          </p:nvSpPr>
          <p:spPr bwMode="auto">
            <a:xfrm>
              <a:off x="6514684" y="5873731"/>
              <a:ext cx="66660" cy="73029"/>
            </a:xfrm>
            <a:custGeom>
              <a:avLst/>
              <a:gdLst>
                <a:gd name="T0" fmla="*/ 0 w 67"/>
                <a:gd name="T1" fmla="*/ 0 h 66"/>
                <a:gd name="T2" fmla="*/ 67 w 67"/>
                <a:gd name="T3" fmla="*/ 33 h 66"/>
                <a:gd name="T4" fmla="*/ 0 w 67"/>
                <a:gd name="T5" fmla="*/ 66 h 66"/>
                <a:gd name="T6" fmla="*/ 0 w 67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6">
                  <a:moveTo>
                    <a:pt x="0" y="0"/>
                  </a:moveTo>
                  <a:lnTo>
                    <a:pt x="67" y="33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5" name="Rectangle 186"/>
            <p:cNvSpPr>
              <a:spLocks noChangeArrowheads="1"/>
            </p:cNvSpPr>
            <p:nvPr/>
          </p:nvSpPr>
          <p:spPr bwMode="auto">
            <a:xfrm>
              <a:off x="6013150" y="5832454"/>
              <a:ext cx="412654" cy="150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6" name="Rectangle 187"/>
            <p:cNvSpPr>
              <a:spLocks noChangeArrowheads="1"/>
            </p:cNvSpPr>
            <p:nvPr/>
          </p:nvSpPr>
          <p:spPr bwMode="auto">
            <a:xfrm>
              <a:off x="6013150" y="5832454"/>
              <a:ext cx="412654" cy="150820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7" name="Rectangle 190"/>
            <p:cNvSpPr>
              <a:spLocks noChangeArrowheads="1"/>
            </p:cNvSpPr>
            <p:nvPr/>
          </p:nvSpPr>
          <p:spPr bwMode="auto">
            <a:xfrm>
              <a:off x="6013150" y="6045190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8" name="Rectangle 191"/>
            <p:cNvSpPr>
              <a:spLocks noChangeArrowheads="1"/>
            </p:cNvSpPr>
            <p:nvPr/>
          </p:nvSpPr>
          <p:spPr bwMode="auto">
            <a:xfrm>
              <a:off x="6013150" y="6045190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9" name="Line 199"/>
            <p:cNvSpPr>
              <a:spLocks noChangeShapeType="1"/>
            </p:cNvSpPr>
            <p:nvPr/>
          </p:nvSpPr>
          <p:spPr bwMode="auto">
            <a:xfrm flipH="1">
              <a:off x="6708314" y="5910246"/>
              <a:ext cx="63485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76350" y="2149475"/>
          <a:ext cx="2974974" cy="2409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327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27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27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3317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The Problem: Packet Scheduling</a:t>
            </a:r>
          </a:p>
        </p:txBody>
      </p:sp>
      <p:grpSp>
        <p:nvGrpSpPr>
          <p:cNvPr id="183318" name="Group 105"/>
          <p:cNvGrpSpPr>
            <a:grpSpLocks/>
          </p:cNvGrpSpPr>
          <p:nvPr/>
        </p:nvGrpSpPr>
        <p:grpSpPr bwMode="auto">
          <a:xfrm>
            <a:off x="1657350" y="2365375"/>
            <a:ext cx="838200" cy="717550"/>
            <a:chOff x="5715000" y="2286000"/>
            <a:chExt cx="838200" cy="717187"/>
          </a:xfrm>
        </p:grpSpPr>
        <p:sp>
          <p:nvSpPr>
            <p:cNvPr id="183455" name="Oval 31"/>
            <p:cNvSpPr>
              <a:spLocks noChangeArrowheads="1"/>
            </p:cNvSpPr>
            <p:nvPr/>
          </p:nvSpPr>
          <p:spPr bwMode="auto"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05" name="Straight Connector 104"/>
            <p:cNvCxnSpPr>
              <a:endCxn id="183455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19" name="Group 106"/>
          <p:cNvGrpSpPr>
            <a:grpSpLocks/>
          </p:cNvGrpSpPr>
          <p:nvPr/>
        </p:nvGrpSpPr>
        <p:grpSpPr bwMode="auto">
          <a:xfrm>
            <a:off x="652463" y="2368550"/>
            <a:ext cx="838200" cy="715963"/>
            <a:chOff x="5715000" y="2286000"/>
            <a:chExt cx="838200" cy="717187"/>
          </a:xfrm>
        </p:grpSpPr>
        <p:sp>
          <p:nvSpPr>
            <p:cNvPr id="183452" name="Oval 107"/>
            <p:cNvSpPr>
              <a:spLocks noChangeArrowheads="1"/>
            </p:cNvSpPr>
            <p:nvPr/>
          </p:nvSpPr>
          <p:spPr bwMode="auto">
            <a:xfrm>
              <a:off x="6167437" y="2667651"/>
              <a:ext cx="385763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10" name="Straight Connector 109"/>
            <p:cNvCxnSpPr>
              <a:endCxn id="183452" idx="1"/>
            </p:cNvCxnSpPr>
            <p:nvPr/>
          </p:nvCxnSpPr>
          <p:spPr>
            <a:xfrm>
              <a:off x="6172200" y="2667651"/>
              <a:ext cx="50800" cy="492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0" name="Group 110"/>
          <p:cNvGrpSpPr>
            <a:grpSpLocks/>
          </p:cNvGrpSpPr>
          <p:nvPr/>
        </p:nvGrpSpPr>
        <p:grpSpPr bwMode="auto">
          <a:xfrm>
            <a:off x="2647950" y="2389188"/>
            <a:ext cx="838200" cy="717550"/>
            <a:chOff x="5715000" y="2286000"/>
            <a:chExt cx="838200" cy="717187"/>
          </a:xfrm>
        </p:grpSpPr>
        <p:sp>
          <p:nvSpPr>
            <p:cNvPr id="183449" name="Oval 111"/>
            <p:cNvSpPr>
              <a:spLocks noChangeArrowheads="1"/>
            </p:cNvSpPr>
            <p:nvPr/>
          </p:nvSpPr>
          <p:spPr bwMode="auto"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14" name="Straight Connector 113"/>
            <p:cNvCxnSpPr>
              <a:endCxn id="183449" idx="1"/>
            </p:cNvCxnSpPr>
            <p:nvPr/>
          </p:nvCxnSpPr>
          <p:spPr>
            <a:xfrm>
              <a:off x="6172200" y="2666807"/>
              <a:ext cx="50800" cy="491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1" name="Group 114"/>
          <p:cNvGrpSpPr>
            <a:grpSpLocks/>
          </p:cNvGrpSpPr>
          <p:nvPr/>
        </p:nvGrpSpPr>
        <p:grpSpPr bwMode="auto">
          <a:xfrm>
            <a:off x="3609975" y="2403475"/>
            <a:ext cx="838200" cy="717550"/>
            <a:chOff x="5715000" y="2286000"/>
            <a:chExt cx="838200" cy="717187"/>
          </a:xfrm>
        </p:grpSpPr>
        <p:sp>
          <p:nvSpPr>
            <p:cNvPr id="183446" name="Oval 115"/>
            <p:cNvSpPr>
              <a:spLocks noChangeArrowheads="1"/>
            </p:cNvSpPr>
            <p:nvPr/>
          </p:nvSpPr>
          <p:spPr bwMode="auto"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18" name="Straight Connector 117"/>
            <p:cNvCxnSpPr>
              <a:endCxn id="183446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2" name="Group 118"/>
          <p:cNvGrpSpPr>
            <a:grpSpLocks/>
          </p:cNvGrpSpPr>
          <p:nvPr/>
        </p:nvGrpSpPr>
        <p:grpSpPr bwMode="auto">
          <a:xfrm>
            <a:off x="1643063" y="1611313"/>
            <a:ext cx="838200" cy="715962"/>
            <a:chOff x="5715000" y="2286000"/>
            <a:chExt cx="838200" cy="717187"/>
          </a:xfrm>
        </p:grpSpPr>
        <p:sp>
          <p:nvSpPr>
            <p:cNvPr id="183443" name="Oval 119"/>
            <p:cNvSpPr>
              <a:spLocks noChangeArrowheads="1"/>
            </p:cNvSpPr>
            <p:nvPr/>
          </p:nvSpPr>
          <p:spPr bwMode="auto">
            <a:xfrm>
              <a:off x="6167437" y="2667652"/>
              <a:ext cx="385763" cy="335535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715000" y="2286000"/>
              <a:ext cx="457200" cy="38165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22" name="Straight Connector 121"/>
            <p:cNvCxnSpPr>
              <a:endCxn id="183443" idx="1"/>
            </p:cNvCxnSpPr>
            <p:nvPr/>
          </p:nvCxnSpPr>
          <p:spPr>
            <a:xfrm>
              <a:off x="6172200" y="2667652"/>
              <a:ext cx="50800" cy="492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3" name="Group 122"/>
          <p:cNvGrpSpPr>
            <a:grpSpLocks/>
          </p:cNvGrpSpPr>
          <p:nvPr/>
        </p:nvGrpSpPr>
        <p:grpSpPr bwMode="auto">
          <a:xfrm>
            <a:off x="638175" y="1612900"/>
            <a:ext cx="838200" cy="717550"/>
            <a:chOff x="5715000" y="2286000"/>
            <a:chExt cx="838200" cy="717187"/>
          </a:xfrm>
        </p:grpSpPr>
        <p:sp>
          <p:nvSpPr>
            <p:cNvPr id="183440" name="Oval 123"/>
            <p:cNvSpPr>
              <a:spLocks noChangeArrowheads="1"/>
            </p:cNvSpPr>
            <p:nvPr/>
          </p:nvSpPr>
          <p:spPr bwMode="auto"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26" name="Straight Connector 125"/>
            <p:cNvCxnSpPr>
              <a:endCxn id="183440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4" name="Group 126"/>
          <p:cNvGrpSpPr>
            <a:grpSpLocks/>
          </p:cNvGrpSpPr>
          <p:nvPr/>
        </p:nvGrpSpPr>
        <p:grpSpPr bwMode="auto">
          <a:xfrm>
            <a:off x="2633663" y="1635125"/>
            <a:ext cx="838200" cy="715963"/>
            <a:chOff x="5715000" y="2286000"/>
            <a:chExt cx="838200" cy="717187"/>
          </a:xfrm>
        </p:grpSpPr>
        <p:sp>
          <p:nvSpPr>
            <p:cNvPr id="183437" name="Oval 127"/>
            <p:cNvSpPr>
              <a:spLocks noChangeArrowheads="1"/>
            </p:cNvSpPr>
            <p:nvPr/>
          </p:nvSpPr>
          <p:spPr bwMode="auto">
            <a:xfrm>
              <a:off x="6167437" y="2667651"/>
              <a:ext cx="385763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30" name="Straight Connector 129"/>
            <p:cNvCxnSpPr>
              <a:endCxn id="183437" idx="1"/>
            </p:cNvCxnSpPr>
            <p:nvPr/>
          </p:nvCxnSpPr>
          <p:spPr>
            <a:xfrm>
              <a:off x="6172200" y="2667651"/>
              <a:ext cx="50800" cy="492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5" name="Group 130"/>
          <p:cNvGrpSpPr>
            <a:grpSpLocks/>
          </p:cNvGrpSpPr>
          <p:nvPr/>
        </p:nvGrpSpPr>
        <p:grpSpPr bwMode="auto">
          <a:xfrm>
            <a:off x="3595688" y="1649413"/>
            <a:ext cx="838200" cy="715962"/>
            <a:chOff x="5715000" y="2286000"/>
            <a:chExt cx="838200" cy="717187"/>
          </a:xfrm>
        </p:grpSpPr>
        <p:sp>
          <p:nvSpPr>
            <p:cNvPr id="183434" name="Oval 131"/>
            <p:cNvSpPr>
              <a:spLocks noChangeArrowheads="1"/>
            </p:cNvSpPr>
            <p:nvPr/>
          </p:nvSpPr>
          <p:spPr bwMode="auto">
            <a:xfrm>
              <a:off x="6167437" y="2667652"/>
              <a:ext cx="385763" cy="335535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715000" y="2286000"/>
              <a:ext cx="457200" cy="38165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34" name="Straight Connector 133"/>
            <p:cNvCxnSpPr>
              <a:endCxn id="183434" idx="1"/>
            </p:cNvCxnSpPr>
            <p:nvPr/>
          </p:nvCxnSpPr>
          <p:spPr>
            <a:xfrm>
              <a:off x="6172200" y="2667652"/>
              <a:ext cx="50800" cy="492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6" name="Group 134"/>
          <p:cNvGrpSpPr>
            <a:grpSpLocks/>
          </p:cNvGrpSpPr>
          <p:nvPr/>
        </p:nvGrpSpPr>
        <p:grpSpPr bwMode="auto">
          <a:xfrm>
            <a:off x="1639888" y="3927475"/>
            <a:ext cx="838200" cy="717550"/>
            <a:chOff x="5715000" y="2286000"/>
            <a:chExt cx="838200" cy="717187"/>
          </a:xfrm>
        </p:grpSpPr>
        <p:sp>
          <p:nvSpPr>
            <p:cNvPr id="183431" name="Oval 135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38" name="Straight Connector 137"/>
            <p:cNvCxnSpPr>
              <a:endCxn id="18343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7" name="Group 138"/>
          <p:cNvGrpSpPr>
            <a:grpSpLocks/>
          </p:cNvGrpSpPr>
          <p:nvPr/>
        </p:nvGrpSpPr>
        <p:grpSpPr bwMode="auto">
          <a:xfrm>
            <a:off x="635000" y="3929063"/>
            <a:ext cx="838200" cy="717550"/>
            <a:chOff x="5715000" y="2286000"/>
            <a:chExt cx="838200" cy="717187"/>
          </a:xfrm>
        </p:grpSpPr>
        <p:sp>
          <p:nvSpPr>
            <p:cNvPr id="183428" name="Oval 139"/>
            <p:cNvSpPr>
              <a:spLocks noChangeArrowheads="1"/>
            </p:cNvSpPr>
            <p:nvPr/>
          </p:nvSpPr>
          <p:spPr bwMode="auto"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42" name="Straight Connector 141"/>
            <p:cNvCxnSpPr>
              <a:endCxn id="183428" idx="1"/>
            </p:cNvCxnSpPr>
            <p:nvPr/>
          </p:nvCxnSpPr>
          <p:spPr>
            <a:xfrm>
              <a:off x="6172200" y="2666807"/>
              <a:ext cx="50800" cy="491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8" name="Group 142"/>
          <p:cNvGrpSpPr>
            <a:grpSpLocks/>
          </p:cNvGrpSpPr>
          <p:nvPr/>
        </p:nvGrpSpPr>
        <p:grpSpPr bwMode="auto">
          <a:xfrm>
            <a:off x="2630488" y="3951288"/>
            <a:ext cx="838200" cy="717550"/>
            <a:chOff x="5715000" y="2286000"/>
            <a:chExt cx="838200" cy="717187"/>
          </a:xfrm>
        </p:grpSpPr>
        <p:sp>
          <p:nvSpPr>
            <p:cNvPr id="183425" name="Oval 143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46" name="Straight Connector 145"/>
            <p:cNvCxnSpPr>
              <a:endCxn id="183425" idx="1"/>
            </p:cNvCxnSpPr>
            <p:nvPr/>
          </p:nvCxnSpPr>
          <p:spPr>
            <a:xfrm>
              <a:off x="6172200" y="2666807"/>
              <a:ext cx="50800" cy="491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9" name="Group 146"/>
          <p:cNvGrpSpPr>
            <a:grpSpLocks/>
          </p:cNvGrpSpPr>
          <p:nvPr/>
        </p:nvGrpSpPr>
        <p:grpSpPr bwMode="auto">
          <a:xfrm>
            <a:off x="3592513" y="3965575"/>
            <a:ext cx="838200" cy="717550"/>
            <a:chOff x="5715000" y="2286000"/>
            <a:chExt cx="838200" cy="717187"/>
          </a:xfrm>
        </p:grpSpPr>
        <p:sp>
          <p:nvSpPr>
            <p:cNvPr id="183422" name="Oval 147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50" name="Straight Connector 149"/>
            <p:cNvCxnSpPr>
              <a:endCxn id="183422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30" name="Group 150"/>
          <p:cNvGrpSpPr>
            <a:grpSpLocks/>
          </p:cNvGrpSpPr>
          <p:nvPr/>
        </p:nvGrpSpPr>
        <p:grpSpPr bwMode="auto">
          <a:xfrm>
            <a:off x="1614488" y="3136900"/>
            <a:ext cx="838200" cy="717550"/>
            <a:chOff x="5715000" y="2286000"/>
            <a:chExt cx="838200" cy="717187"/>
          </a:xfrm>
        </p:grpSpPr>
        <p:sp>
          <p:nvSpPr>
            <p:cNvPr id="183419" name="Oval 151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54" name="Straight Connector 153"/>
            <p:cNvCxnSpPr>
              <a:endCxn id="18341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31" name="Group 154"/>
          <p:cNvGrpSpPr>
            <a:grpSpLocks/>
          </p:cNvGrpSpPr>
          <p:nvPr/>
        </p:nvGrpSpPr>
        <p:grpSpPr bwMode="auto">
          <a:xfrm>
            <a:off x="609600" y="3140075"/>
            <a:ext cx="838200" cy="715963"/>
            <a:chOff x="5715000" y="2286000"/>
            <a:chExt cx="838200" cy="717187"/>
          </a:xfrm>
        </p:grpSpPr>
        <p:sp>
          <p:nvSpPr>
            <p:cNvPr id="183416" name="Oval 155"/>
            <p:cNvSpPr>
              <a:spLocks noChangeArrowheads="1"/>
            </p:cNvSpPr>
            <p:nvPr/>
          </p:nvSpPr>
          <p:spPr bwMode="auto">
            <a:xfrm>
              <a:off x="6167438" y="2667651"/>
              <a:ext cx="385762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58" name="Straight Connector 157"/>
            <p:cNvCxnSpPr>
              <a:endCxn id="183416" idx="1"/>
            </p:cNvCxnSpPr>
            <p:nvPr/>
          </p:nvCxnSpPr>
          <p:spPr>
            <a:xfrm>
              <a:off x="6172200" y="2667651"/>
              <a:ext cx="50800" cy="492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32" name="Group 158"/>
          <p:cNvGrpSpPr>
            <a:grpSpLocks/>
          </p:cNvGrpSpPr>
          <p:nvPr/>
        </p:nvGrpSpPr>
        <p:grpSpPr bwMode="auto">
          <a:xfrm>
            <a:off x="2605088" y="3160713"/>
            <a:ext cx="838200" cy="717550"/>
            <a:chOff x="5715000" y="2286000"/>
            <a:chExt cx="838200" cy="717187"/>
          </a:xfrm>
        </p:grpSpPr>
        <p:sp>
          <p:nvSpPr>
            <p:cNvPr id="183413" name="Oval 159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62" name="Straight Connector 161"/>
            <p:cNvCxnSpPr>
              <a:endCxn id="183413" idx="1"/>
            </p:cNvCxnSpPr>
            <p:nvPr/>
          </p:nvCxnSpPr>
          <p:spPr>
            <a:xfrm>
              <a:off x="6172200" y="2666807"/>
              <a:ext cx="50800" cy="491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33" name="Group 162"/>
          <p:cNvGrpSpPr>
            <a:grpSpLocks/>
          </p:cNvGrpSpPr>
          <p:nvPr/>
        </p:nvGrpSpPr>
        <p:grpSpPr bwMode="auto">
          <a:xfrm>
            <a:off x="3567113" y="3175000"/>
            <a:ext cx="838200" cy="717550"/>
            <a:chOff x="5715000" y="2286000"/>
            <a:chExt cx="838200" cy="717187"/>
          </a:xfrm>
        </p:grpSpPr>
        <p:sp>
          <p:nvSpPr>
            <p:cNvPr id="183410" name="Oval 163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66" name="Straight Connector 165"/>
            <p:cNvCxnSpPr>
              <a:endCxn id="183410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7" name="Straight Arrow Connector 166"/>
          <p:cNvCxnSpPr>
            <a:stCxn id="183455" idx="4"/>
          </p:cNvCxnSpPr>
          <p:nvPr/>
        </p:nvCxnSpPr>
        <p:spPr>
          <a:xfrm rot="16200000" flipH="1">
            <a:off x="1892300" y="3492500"/>
            <a:ext cx="3241675" cy="242252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83455" idx="0"/>
          </p:cNvCxnSpPr>
          <p:nvPr/>
        </p:nvCxnSpPr>
        <p:spPr>
          <a:xfrm rot="5400000" flipH="1" flipV="1">
            <a:off x="3092450" y="1114425"/>
            <a:ext cx="841375" cy="242252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421"/>
          <p:cNvGrpSpPr>
            <a:grpSpLocks/>
          </p:cNvGrpSpPr>
          <p:nvPr/>
        </p:nvGrpSpPr>
        <p:grpSpPr bwMode="auto">
          <a:xfrm>
            <a:off x="6710363" y="3025775"/>
            <a:ext cx="2282825" cy="2884488"/>
            <a:chOff x="6711012" y="3025435"/>
            <a:chExt cx="2281600" cy="2884692"/>
          </a:xfrm>
        </p:grpSpPr>
        <p:grpSp>
          <p:nvGrpSpPr>
            <p:cNvPr id="183369" name="Group 419"/>
            <p:cNvGrpSpPr>
              <a:grpSpLocks/>
            </p:cNvGrpSpPr>
            <p:nvPr/>
          </p:nvGrpSpPr>
          <p:grpSpPr bwMode="auto">
            <a:xfrm>
              <a:off x="6711012" y="3025435"/>
              <a:ext cx="2175930" cy="2884692"/>
              <a:chOff x="6711012" y="3025435"/>
              <a:chExt cx="2175930" cy="2884692"/>
            </a:xfrm>
          </p:grpSpPr>
          <p:sp>
            <p:nvSpPr>
              <p:cNvPr id="183372" name="Line 197"/>
              <p:cNvSpPr>
                <a:spLocks noChangeShapeType="1"/>
              </p:cNvSpPr>
              <p:nvPr/>
            </p:nvSpPr>
            <p:spPr bwMode="auto">
              <a:xfrm flipH="1">
                <a:off x="6720532" y="3025435"/>
                <a:ext cx="142798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183373" name="Group 418"/>
              <p:cNvGrpSpPr>
                <a:grpSpLocks/>
              </p:cNvGrpSpPr>
              <p:nvPr/>
            </p:nvGrpSpPr>
            <p:grpSpPr bwMode="auto">
              <a:xfrm>
                <a:off x="6711012" y="3025435"/>
                <a:ext cx="2175930" cy="2884692"/>
                <a:chOff x="6711012" y="3025435"/>
                <a:chExt cx="2175930" cy="2884692"/>
              </a:xfrm>
            </p:grpSpPr>
            <p:sp>
              <p:nvSpPr>
                <p:cNvPr id="183374" name="Freeform 194"/>
                <p:cNvSpPr>
                  <a:spLocks/>
                </p:cNvSpPr>
                <p:nvPr/>
              </p:nvSpPr>
              <p:spPr bwMode="auto">
                <a:xfrm>
                  <a:off x="6715771" y="3739861"/>
                  <a:ext cx="184051" cy="760467"/>
                </a:xfrm>
                <a:custGeom>
                  <a:avLst/>
                  <a:gdLst>
                    <a:gd name="T0" fmla="*/ 0 w 182"/>
                    <a:gd name="T1" fmla="*/ 0 h 690"/>
                    <a:gd name="T2" fmla="*/ 182 w 182"/>
                    <a:gd name="T3" fmla="*/ 0 h 690"/>
                    <a:gd name="T4" fmla="*/ 182 w 182"/>
                    <a:gd name="T5" fmla="*/ 690 h 69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90">
                      <a:moveTo>
                        <a:pt x="0" y="0"/>
                      </a:moveTo>
                      <a:lnTo>
                        <a:pt x="182" y="0"/>
                      </a:lnTo>
                      <a:lnTo>
                        <a:pt x="182" y="69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75" name="Freeform 198"/>
                <p:cNvSpPr>
                  <a:spLocks/>
                </p:cNvSpPr>
                <p:nvPr/>
              </p:nvSpPr>
              <p:spPr bwMode="auto">
                <a:xfrm>
                  <a:off x="6714185" y="4473337"/>
                  <a:ext cx="133278" cy="242905"/>
                </a:xfrm>
                <a:custGeom>
                  <a:avLst/>
                  <a:gdLst>
                    <a:gd name="T0" fmla="*/ 0 w 133"/>
                    <a:gd name="T1" fmla="*/ 0 h 220"/>
                    <a:gd name="T2" fmla="*/ 133 w 133"/>
                    <a:gd name="T3" fmla="*/ 0 h 220"/>
                    <a:gd name="T4" fmla="*/ 133 w 133"/>
                    <a:gd name="T5" fmla="*/ 220 h 22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33" h="220">
                      <a:moveTo>
                        <a:pt x="0" y="0"/>
                      </a:moveTo>
                      <a:lnTo>
                        <a:pt x="133" y="0"/>
                      </a:lnTo>
                      <a:lnTo>
                        <a:pt x="133" y="22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76" name="Line 200"/>
                <p:cNvSpPr>
                  <a:spLocks noChangeShapeType="1"/>
                </p:cNvSpPr>
                <p:nvPr/>
              </p:nvSpPr>
              <p:spPr bwMode="auto">
                <a:xfrm>
                  <a:off x="6711012" y="5206814"/>
                  <a:ext cx="136452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77" name="Line 70"/>
                <p:cNvSpPr>
                  <a:spLocks noChangeShapeType="1"/>
                </p:cNvSpPr>
                <p:nvPr/>
              </p:nvSpPr>
              <p:spPr bwMode="auto">
                <a:xfrm>
                  <a:off x="6847464" y="4716243"/>
                  <a:ext cx="147558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78" name="Rectangle 13"/>
                <p:cNvSpPr>
                  <a:spLocks noChangeArrowheads="1"/>
                </p:cNvSpPr>
                <p:nvPr/>
              </p:nvSpPr>
              <p:spPr bwMode="auto">
                <a:xfrm>
                  <a:off x="7055314" y="4011343"/>
                  <a:ext cx="1031321" cy="1408212"/>
                </a:xfrm>
                <a:prstGeom prst="rect">
                  <a:avLst/>
                </a:pr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79" name="Rectangle 14"/>
                <p:cNvSpPr>
                  <a:spLocks noChangeArrowheads="1"/>
                </p:cNvSpPr>
                <p:nvPr/>
              </p:nvSpPr>
              <p:spPr bwMode="auto">
                <a:xfrm>
                  <a:off x="7055314" y="4011343"/>
                  <a:ext cx="1031321" cy="1408212"/>
                </a:xfrm>
                <a:prstGeom prst="rect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0" name="Freeform 15"/>
                <p:cNvSpPr>
                  <a:spLocks/>
                </p:cNvSpPr>
                <p:nvPr/>
              </p:nvSpPr>
              <p:spPr bwMode="auto">
                <a:xfrm>
                  <a:off x="7183833" y="4247896"/>
                  <a:ext cx="772697" cy="928754"/>
                </a:xfrm>
                <a:custGeom>
                  <a:avLst/>
                  <a:gdLst>
                    <a:gd name="T0" fmla="*/ 0 w 766"/>
                    <a:gd name="T1" fmla="*/ 0 h 843"/>
                    <a:gd name="T2" fmla="*/ 153 w 766"/>
                    <a:gd name="T3" fmla="*/ 0 h 843"/>
                    <a:gd name="T4" fmla="*/ 613 w 766"/>
                    <a:gd name="T5" fmla="*/ 843 h 843"/>
                    <a:gd name="T6" fmla="*/ 766 w 766"/>
                    <a:gd name="T7" fmla="*/ 843 h 8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66" h="843">
                      <a:moveTo>
                        <a:pt x="0" y="0"/>
                      </a:moveTo>
                      <a:lnTo>
                        <a:pt x="153" y="0"/>
                      </a:lnTo>
                      <a:lnTo>
                        <a:pt x="613" y="843"/>
                      </a:lnTo>
                      <a:lnTo>
                        <a:pt x="766" y="843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1" name="Freeform 16"/>
                <p:cNvSpPr>
                  <a:spLocks/>
                </p:cNvSpPr>
                <p:nvPr/>
              </p:nvSpPr>
              <p:spPr bwMode="auto">
                <a:xfrm>
                  <a:off x="7183833" y="4247896"/>
                  <a:ext cx="772697" cy="928754"/>
                </a:xfrm>
                <a:custGeom>
                  <a:avLst/>
                  <a:gdLst>
                    <a:gd name="T0" fmla="*/ 766 w 766"/>
                    <a:gd name="T1" fmla="*/ 0 h 843"/>
                    <a:gd name="T2" fmla="*/ 613 w 766"/>
                    <a:gd name="T3" fmla="*/ 0 h 843"/>
                    <a:gd name="T4" fmla="*/ 153 w 766"/>
                    <a:gd name="T5" fmla="*/ 843 h 843"/>
                    <a:gd name="T6" fmla="*/ 0 w 766"/>
                    <a:gd name="T7" fmla="*/ 843 h 8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66" h="843">
                      <a:moveTo>
                        <a:pt x="766" y="0"/>
                      </a:moveTo>
                      <a:lnTo>
                        <a:pt x="613" y="0"/>
                      </a:lnTo>
                      <a:lnTo>
                        <a:pt x="153" y="843"/>
                      </a:lnTo>
                      <a:lnTo>
                        <a:pt x="0" y="843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2" name="Line 17"/>
                <p:cNvSpPr>
                  <a:spLocks noChangeShapeType="1"/>
                </p:cNvSpPr>
                <p:nvPr/>
              </p:nvSpPr>
              <p:spPr bwMode="auto">
                <a:xfrm>
                  <a:off x="8086636" y="4251072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3" name="Freeform 18"/>
                <p:cNvSpPr>
                  <a:spLocks/>
                </p:cNvSpPr>
                <p:nvPr/>
              </p:nvSpPr>
              <p:spPr bwMode="auto">
                <a:xfrm>
                  <a:off x="8327806" y="4214557"/>
                  <a:ext cx="66639" cy="73030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3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4" name="Line 19"/>
                <p:cNvSpPr>
                  <a:spLocks noChangeShapeType="1"/>
                </p:cNvSpPr>
                <p:nvPr/>
              </p:nvSpPr>
              <p:spPr bwMode="auto">
                <a:xfrm>
                  <a:off x="8086636" y="5181412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5" name="Freeform 20"/>
                <p:cNvSpPr>
                  <a:spLocks/>
                </p:cNvSpPr>
                <p:nvPr/>
              </p:nvSpPr>
              <p:spPr bwMode="auto">
                <a:xfrm>
                  <a:off x="8327806" y="5144898"/>
                  <a:ext cx="66639" cy="73030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3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6" name="Rectangle 21"/>
                <p:cNvSpPr>
                  <a:spLocks noChangeArrowheads="1"/>
                </p:cNvSpPr>
                <p:nvPr/>
              </p:nvSpPr>
              <p:spPr bwMode="auto">
                <a:xfrm>
                  <a:off x="7091808" y="5429080"/>
                  <a:ext cx="604513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Crossbar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87" name="Rectangle 22"/>
                <p:cNvSpPr>
                  <a:spLocks noChangeArrowheads="1"/>
                </p:cNvSpPr>
                <p:nvPr/>
              </p:nvSpPr>
              <p:spPr bwMode="auto">
                <a:xfrm>
                  <a:off x="7683627" y="5429080"/>
                  <a:ext cx="57119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(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88" name="Rectangle 23"/>
                <p:cNvSpPr>
                  <a:spLocks noChangeArrowheads="1"/>
                </p:cNvSpPr>
                <p:nvPr/>
              </p:nvSpPr>
              <p:spPr bwMode="auto">
                <a:xfrm>
                  <a:off x="7724880" y="5429080"/>
                  <a:ext cx="106306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5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89" name="Rectangle 24"/>
                <p:cNvSpPr>
                  <a:spLocks noChangeArrowheads="1"/>
                </p:cNvSpPr>
                <p:nvPr/>
              </p:nvSpPr>
              <p:spPr bwMode="auto">
                <a:xfrm>
                  <a:off x="7834359" y="5429080"/>
                  <a:ext cx="120585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x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90" name="Rectangle 25"/>
                <p:cNvSpPr>
                  <a:spLocks noChangeArrowheads="1"/>
                </p:cNvSpPr>
                <p:nvPr/>
              </p:nvSpPr>
              <p:spPr bwMode="auto">
                <a:xfrm>
                  <a:off x="7937491" y="5429080"/>
                  <a:ext cx="69813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5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91" name="Rectangle 26"/>
                <p:cNvSpPr>
                  <a:spLocks noChangeArrowheads="1"/>
                </p:cNvSpPr>
                <p:nvPr/>
              </p:nvSpPr>
              <p:spPr bwMode="auto">
                <a:xfrm>
                  <a:off x="8012064" y="5429080"/>
                  <a:ext cx="55532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)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92" name="Freeform 55"/>
                <p:cNvSpPr>
                  <a:spLocks/>
                </p:cNvSpPr>
                <p:nvPr/>
              </p:nvSpPr>
              <p:spPr bwMode="auto">
                <a:xfrm>
                  <a:off x="6863330" y="3025435"/>
                  <a:ext cx="131691" cy="1225637"/>
                </a:xfrm>
                <a:custGeom>
                  <a:avLst/>
                  <a:gdLst>
                    <a:gd name="T0" fmla="*/ 0 w 131"/>
                    <a:gd name="T1" fmla="*/ 0 h 1112"/>
                    <a:gd name="T2" fmla="*/ 88 w 131"/>
                    <a:gd name="T3" fmla="*/ 0 h 1112"/>
                    <a:gd name="T4" fmla="*/ 88 w 131"/>
                    <a:gd name="T5" fmla="*/ 1112 h 1112"/>
                    <a:gd name="T6" fmla="*/ 131 w 131"/>
                    <a:gd name="T7" fmla="*/ 1112 h 11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1" h="1112">
                      <a:moveTo>
                        <a:pt x="0" y="0"/>
                      </a:moveTo>
                      <a:lnTo>
                        <a:pt x="88" y="0"/>
                      </a:lnTo>
                      <a:lnTo>
                        <a:pt x="88" y="1112"/>
                      </a:lnTo>
                      <a:lnTo>
                        <a:pt x="131" y="1112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93" name="Freeform 56"/>
                <p:cNvSpPr>
                  <a:spLocks/>
                </p:cNvSpPr>
                <p:nvPr/>
              </p:nvSpPr>
              <p:spPr bwMode="auto">
                <a:xfrm>
                  <a:off x="6987089" y="4214557"/>
                  <a:ext cx="68225" cy="73030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3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94" name="Rectangle 59"/>
                <p:cNvSpPr>
                  <a:spLocks noChangeArrowheads="1"/>
                </p:cNvSpPr>
                <p:nvPr/>
              </p:nvSpPr>
              <p:spPr bwMode="auto">
                <a:xfrm>
                  <a:off x="8407139" y="4154228"/>
                  <a:ext cx="449022" cy="1857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To East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95" name="Rectangle 60"/>
                <p:cNvSpPr>
                  <a:spLocks noChangeArrowheads="1"/>
                </p:cNvSpPr>
                <p:nvPr/>
              </p:nvSpPr>
              <p:spPr bwMode="auto">
                <a:xfrm>
                  <a:off x="8407139" y="5087744"/>
                  <a:ext cx="353823" cy="184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To PE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96" name="Freeform 71"/>
                <p:cNvSpPr>
                  <a:spLocks/>
                </p:cNvSpPr>
                <p:nvPr/>
              </p:nvSpPr>
              <p:spPr bwMode="auto">
                <a:xfrm>
                  <a:off x="6987089" y="4679727"/>
                  <a:ext cx="68225" cy="73030"/>
                </a:xfrm>
                <a:custGeom>
                  <a:avLst/>
                  <a:gdLst>
                    <a:gd name="T0" fmla="*/ 0 w 67"/>
                    <a:gd name="T1" fmla="*/ 0 h 66"/>
                    <a:gd name="T2" fmla="*/ 67 w 67"/>
                    <a:gd name="T3" fmla="*/ 33 h 66"/>
                    <a:gd name="T4" fmla="*/ 0 w 67"/>
                    <a:gd name="T5" fmla="*/ 66 h 66"/>
                    <a:gd name="T6" fmla="*/ 0 w 67"/>
                    <a:gd name="T7" fmla="*/ 0 h 6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97" name="Freeform 72"/>
                <p:cNvSpPr>
                  <a:spLocks/>
                </p:cNvSpPr>
                <p:nvPr/>
              </p:nvSpPr>
              <p:spPr bwMode="auto">
                <a:xfrm>
                  <a:off x="6771305" y="5176650"/>
                  <a:ext cx="223717" cy="733477"/>
                </a:xfrm>
                <a:custGeom>
                  <a:avLst/>
                  <a:gdLst>
                    <a:gd name="T0" fmla="*/ 0 w 222"/>
                    <a:gd name="T1" fmla="*/ 665 h 665"/>
                    <a:gd name="T2" fmla="*/ 129 w 222"/>
                    <a:gd name="T3" fmla="*/ 665 h 665"/>
                    <a:gd name="T4" fmla="*/ 129 w 222"/>
                    <a:gd name="T5" fmla="*/ 0 h 665"/>
                    <a:gd name="T6" fmla="*/ 222 w 222"/>
                    <a:gd name="T7" fmla="*/ 0 h 66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22" h="665">
                      <a:moveTo>
                        <a:pt x="0" y="665"/>
                      </a:moveTo>
                      <a:lnTo>
                        <a:pt x="129" y="665"/>
                      </a:lnTo>
                      <a:lnTo>
                        <a:pt x="129" y="0"/>
                      </a:lnTo>
                      <a:lnTo>
                        <a:pt x="222" y="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98" name="Freeform 73"/>
                <p:cNvSpPr>
                  <a:spLocks/>
                </p:cNvSpPr>
                <p:nvPr/>
              </p:nvSpPr>
              <p:spPr bwMode="auto">
                <a:xfrm>
                  <a:off x="6987089" y="5141723"/>
                  <a:ext cx="68225" cy="73030"/>
                </a:xfrm>
                <a:custGeom>
                  <a:avLst/>
                  <a:gdLst>
                    <a:gd name="T0" fmla="*/ 0 w 67"/>
                    <a:gd name="T1" fmla="*/ 67 h 67"/>
                    <a:gd name="T2" fmla="*/ 67 w 67"/>
                    <a:gd name="T3" fmla="*/ 33 h 67"/>
                    <a:gd name="T4" fmla="*/ 0 w 67"/>
                    <a:gd name="T5" fmla="*/ 0 h 67"/>
                    <a:gd name="T6" fmla="*/ 0 w 67"/>
                    <a:gd name="T7" fmla="*/ 67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67"/>
                      </a:moveTo>
                      <a:lnTo>
                        <a:pt x="67" y="33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99" name="Line 195"/>
                <p:cNvSpPr>
                  <a:spLocks noChangeShapeType="1"/>
                </p:cNvSpPr>
                <p:nvPr/>
              </p:nvSpPr>
              <p:spPr bwMode="auto">
                <a:xfrm>
                  <a:off x="6899823" y="4500327"/>
                  <a:ext cx="95199" cy="1587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0" name="Freeform 196"/>
                <p:cNvSpPr>
                  <a:spLocks/>
                </p:cNvSpPr>
                <p:nvPr/>
              </p:nvSpPr>
              <p:spPr bwMode="auto">
                <a:xfrm>
                  <a:off x="6987089" y="4463812"/>
                  <a:ext cx="68225" cy="74618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3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1" name="Freeform 201"/>
                <p:cNvSpPr>
                  <a:spLocks/>
                </p:cNvSpPr>
                <p:nvPr/>
              </p:nvSpPr>
              <p:spPr bwMode="auto">
                <a:xfrm>
                  <a:off x="6847464" y="4952796"/>
                  <a:ext cx="147558" cy="254018"/>
                </a:xfrm>
                <a:custGeom>
                  <a:avLst/>
                  <a:gdLst>
                    <a:gd name="T0" fmla="*/ 146 w 146"/>
                    <a:gd name="T1" fmla="*/ 0 h 230"/>
                    <a:gd name="T2" fmla="*/ 0 w 146"/>
                    <a:gd name="T3" fmla="*/ 0 h 230"/>
                    <a:gd name="T4" fmla="*/ 0 w 146"/>
                    <a:gd name="T5" fmla="*/ 230 h 23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46" h="230">
                      <a:moveTo>
                        <a:pt x="146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2" name="Freeform 202"/>
                <p:cNvSpPr>
                  <a:spLocks/>
                </p:cNvSpPr>
                <p:nvPr/>
              </p:nvSpPr>
              <p:spPr bwMode="auto">
                <a:xfrm>
                  <a:off x="6987089" y="4914694"/>
                  <a:ext cx="68225" cy="74618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4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4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3" name="Line 203"/>
                <p:cNvSpPr>
                  <a:spLocks noChangeShapeType="1"/>
                </p:cNvSpPr>
                <p:nvPr/>
              </p:nvSpPr>
              <p:spPr bwMode="auto">
                <a:xfrm>
                  <a:off x="8086636" y="4500327"/>
                  <a:ext cx="249104" cy="1587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4" name="Freeform 204"/>
                <p:cNvSpPr>
                  <a:spLocks/>
                </p:cNvSpPr>
                <p:nvPr/>
              </p:nvSpPr>
              <p:spPr bwMode="auto">
                <a:xfrm>
                  <a:off x="8327806" y="4463812"/>
                  <a:ext cx="66639" cy="74618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3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5" name="Line 205"/>
                <p:cNvSpPr>
                  <a:spLocks noChangeShapeType="1"/>
                </p:cNvSpPr>
                <p:nvPr/>
              </p:nvSpPr>
              <p:spPr bwMode="auto">
                <a:xfrm>
                  <a:off x="8086636" y="4716243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6" name="Freeform 206"/>
                <p:cNvSpPr>
                  <a:spLocks/>
                </p:cNvSpPr>
                <p:nvPr/>
              </p:nvSpPr>
              <p:spPr bwMode="auto">
                <a:xfrm>
                  <a:off x="8327806" y="4679727"/>
                  <a:ext cx="66639" cy="73030"/>
                </a:xfrm>
                <a:custGeom>
                  <a:avLst/>
                  <a:gdLst>
                    <a:gd name="T0" fmla="*/ 0 w 67"/>
                    <a:gd name="T1" fmla="*/ 0 h 66"/>
                    <a:gd name="T2" fmla="*/ 67 w 67"/>
                    <a:gd name="T3" fmla="*/ 33 h 66"/>
                    <a:gd name="T4" fmla="*/ 0 w 67"/>
                    <a:gd name="T5" fmla="*/ 66 h 66"/>
                    <a:gd name="T6" fmla="*/ 0 w 67"/>
                    <a:gd name="T7" fmla="*/ 0 h 6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7" name="Line 207"/>
                <p:cNvSpPr>
                  <a:spLocks noChangeShapeType="1"/>
                </p:cNvSpPr>
                <p:nvPr/>
              </p:nvSpPr>
              <p:spPr bwMode="auto">
                <a:xfrm>
                  <a:off x="8086636" y="4952796"/>
                  <a:ext cx="249104" cy="1588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8" name="Freeform 208"/>
                <p:cNvSpPr>
                  <a:spLocks/>
                </p:cNvSpPr>
                <p:nvPr/>
              </p:nvSpPr>
              <p:spPr bwMode="auto">
                <a:xfrm>
                  <a:off x="8327806" y="4914694"/>
                  <a:ext cx="66639" cy="74618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4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4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9" name="Rectangle 209"/>
                <p:cNvSpPr>
                  <a:spLocks noChangeArrowheads="1"/>
                </p:cNvSpPr>
                <p:nvPr/>
              </p:nvSpPr>
              <p:spPr bwMode="auto">
                <a:xfrm>
                  <a:off x="8407139" y="4408246"/>
                  <a:ext cx="479168" cy="184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To West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</p:grpSp>
        </p:grpSp>
        <p:sp>
          <p:nvSpPr>
            <p:cNvPr id="183370" name="Rectangle 210"/>
            <p:cNvSpPr>
              <a:spLocks noChangeArrowheads="1"/>
            </p:cNvSpPr>
            <p:nvPr/>
          </p:nvSpPr>
          <p:spPr bwMode="auto">
            <a:xfrm>
              <a:off x="8407138" y="4624161"/>
              <a:ext cx="585474" cy="1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To North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371" name="Rectangle 211"/>
            <p:cNvSpPr>
              <a:spLocks noChangeArrowheads="1"/>
            </p:cNvSpPr>
            <p:nvPr/>
          </p:nvSpPr>
          <p:spPr bwMode="auto">
            <a:xfrm>
              <a:off x="8407138" y="4863890"/>
              <a:ext cx="572780" cy="1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To South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</p:grpSp>
      <p:sp>
        <p:nvSpPr>
          <p:cNvPr id="393" name="Rectangle 216"/>
          <p:cNvSpPr>
            <a:spLocks noChangeArrowheads="1"/>
          </p:cNvSpPr>
          <p:nvPr/>
        </p:nvSpPr>
        <p:spPr bwMode="auto">
          <a:xfrm>
            <a:off x="5435600" y="2438400"/>
            <a:ext cx="1371600" cy="9969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Text Box 217"/>
          <p:cNvSpPr txBox="1">
            <a:spLocks noChangeArrowheads="1"/>
          </p:cNvSpPr>
          <p:nvPr/>
        </p:nvSpPr>
        <p:spPr bwMode="auto">
          <a:xfrm>
            <a:off x="5257800" y="2057400"/>
            <a:ext cx="26463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굴림" charset="0"/>
                <a:cs typeface="굴림" charset="0"/>
              </a:rPr>
              <a:t>Input Port with Buffers</a:t>
            </a:r>
          </a:p>
        </p:txBody>
      </p:sp>
      <p:sp>
        <p:nvSpPr>
          <p:cNvPr id="396" name="Text Box 219"/>
          <p:cNvSpPr txBox="1">
            <a:spLocks noChangeArrowheads="1"/>
          </p:cNvSpPr>
          <p:nvPr/>
        </p:nvSpPr>
        <p:spPr bwMode="auto">
          <a:xfrm>
            <a:off x="7018338" y="2438400"/>
            <a:ext cx="18208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erpetua" charset="0"/>
                <a:ea typeface="굴림" charset="0"/>
                <a:cs typeface="굴림" charset="0"/>
              </a:rPr>
              <a:t>Control Logic</a:t>
            </a:r>
          </a:p>
        </p:txBody>
      </p:sp>
      <p:sp>
        <p:nvSpPr>
          <p:cNvPr id="398" name="Text Box 221"/>
          <p:cNvSpPr txBox="1">
            <a:spLocks noChangeArrowheads="1"/>
          </p:cNvSpPr>
          <p:nvPr/>
        </p:nvSpPr>
        <p:spPr bwMode="auto">
          <a:xfrm>
            <a:off x="7162800" y="5715000"/>
            <a:ext cx="1035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Perpetua" charset="0"/>
                <a:ea typeface="굴림" charset="0"/>
                <a:cs typeface="굴림" charset="0"/>
              </a:rPr>
              <a:t>Crossbar</a:t>
            </a:r>
          </a:p>
        </p:txBody>
      </p:sp>
      <p:sp>
        <p:nvSpPr>
          <p:cNvPr id="402" name="Rectangle 401"/>
          <p:cNvSpPr/>
          <p:nvPr/>
        </p:nvSpPr>
        <p:spPr>
          <a:xfrm>
            <a:off x="4724400" y="1905000"/>
            <a:ext cx="4343400" cy="441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83342" name="Oval 404"/>
          <p:cNvSpPr>
            <a:spLocks noChangeArrowheads="1"/>
          </p:cNvSpPr>
          <p:nvPr/>
        </p:nvSpPr>
        <p:spPr bwMode="auto">
          <a:xfrm>
            <a:off x="228600" y="5257800"/>
            <a:ext cx="385763" cy="336550"/>
          </a:xfrm>
          <a:prstGeom prst="ellipse">
            <a:avLst/>
          </a:prstGeom>
          <a:solidFill>
            <a:srgbClr val="FF99CC"/>
          </a:solidFill>
          <a:ln w="9525">
            <a:solidFill>
              <a:srgbClr val="FF99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NextLT Regular" charset="0"/>
                <a:ea typeface="굴림" charset="0"/>
                <a:cs typeface="굴림" charset="0"/>
              </a:rPr>
              <a:t>R</a:t>
            </a:r>
          </a:p>
        </p:txBody>
      </p:sp>
      <p:sp>
        <p:nvSpPr>
          <p:cNvPr id="183343" name="TextBox 405"/>
          <p:cNvSpPr txBox="1">
            <a:spLocks noChangeArrowheads="1"/>
          </p:cNvSpPr>
          <p:nvPr/>
        </p:nvSpPr>
        <p:spPr bwMode="auto">
          <a:xfrm>
            <a:off x="762000" y="5257800"/>
            <a:ext cx="85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Routers</a:t>
            </a:r>
          </a:p>
        </p:txBody>
      </p:sp>
      <p:sp>
        <p:nvSpPr>
          <p:cNvPr id="407" name="Rectangle 406"/>
          <p:cNvSpPr/>
          <p:nvPr/>
        </p:nvSpPr>
        <p:spPr>
          <a:xfrm>
            <a:off x="228600" y="5715000"/>
            <a:ext cx="4572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PE</a:t>
            </a:r>
          </a:p>
        </p:txBody>
      </p:sp>
      <p:sp>
        <p:nvSpPr>
          <p:cNvPr id="183345" name="TextBox 407"/>
          <p:cNvSpPr txBox="1">
            <a:spLocks noChangeArrowheads="1"/>
          </p:cNvSpPr>
          <p:nvPr/>
        </p:nvSpPr>
        <p:spPr bwMode="auto">
          <a:xfrm>
            <a:off x="838200" y="5726113"/>
            <a:ext cx="29162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Processing Element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(Cores, L2 Banks, Memory Controllers etc)</a:t>
            </a:r>
          </a:p>
        </p:txBody>
      </p:sp>
      <p:grpSp>
        <p:nvGrpSpPr>
          <p:cNvPr id="23" name="Group 423"/>
          <p:cNvGrpSpPr>
            <a:grpSpLocks/>
          </p:cNvGrpSpPr>
          <p:nvPr/>
        </p:nvGrpSpPr>
        <p:grpSpPr bwMode="auto">
          <a:xfrm>
            <a:off x="6665913" y="2676525"/>
            <a:ext cx="1525587" cy="1341438"/>
            <a:chOff x="6666491" y="2677160"/>
            <a:chExt cx="1525063" cy="1341014"/>
          </a:xfrm>
        </p:grpSpPr>
        <p:grpSp>
          <p:nvGrpSpPr>
            <p:cNvPr id="183348" name="Group 420"/>
            <p:cNvGrpSpPr>
              <a:grpSpLocks/>
            </p:cNvGrpSpPr>
            <p:nvPr/>
          </p:nvGrpSpPr>
          <p:grpSpPr bwMode="auto">
            <a:xfrm>
              <a:off x="6667650" y="2681652"/>
              <a:ext cx="1523904" cy="1336522"/>
              <a:chOff x="6667650" y="2681652"/>
              <a:chExt cx="1523904" cy="1336522"/>
            </a:xfrm>
          </p:grpSpPr>
          <p:sp>
            <p:nvSpPr>
              <p:cNvPr id="197" name="Rectangle 27"/>
              <p:cNvSpPr>
                <a:spLocks noChangeArrowheads="1"/>
              </p:cNvSpPr>
              <p:nvPr/>
            </p:nvSpPr>
            <p:spPr bwMode="auto">
              <a:xfrm>
                <a:off x="7131469" y="2815230"/>
                <a:ext cx="1007716" cy="317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51" name="Rectangle 28"/>
              <p:cNvSpPr>
                <a:spLocks noChangeArrowheads="1"/>
              </p:cNvSpPr>
              <p:nvPr/>
            </p:nvSpPr>
            <p:spPr bwMode="auto">
              <a:xfrm>
                <a:off x="7131469" y="2815230"/>
                <a:ext cx="1007716" cy="317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52" name="Rectangle 29"/>
              <p:cNvSpPr>
                <a:spLocks noChangeArrowheads="1"/>
              </p:cNvSpPr>
              <p:nvPr/>
            </p:nvSpPr>
            <p:spPr bwMode="auto">
              <a:xfrm>
                <a:off x="7240969" y="2821578"/>
                <a:ext cx="950585" cy="172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Routing Unit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53" name="Rectangle 30"/>
              <p:cNvSpPr>
                <a:spLocks noChangeArrowheads="1"/>
              </p:cNvSpPr>
              <p:nvPr/>
            </p:nvSpPr>
            <p:spPr bwMode="auto">
              <a:xfrm>
                <a:off x="7452033" y="2962820"/>
                <a:ext cx="58718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54" name="Rectangle 31"/>
              <p:cNvSpPr>
                <a:spLocks noChangeArrowheads="1"/>
              </p:cNvSpPr>
              <p:nvPr/>
            </p:nvSpPr>
            <p:spPr bwMode="auto">
              <a:xfrm>
                <a:off x="7493294" y="2962820"/>
                <a:ext cx="206304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RC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55" name="Rectangle 32"/>
              <p:cNvSpPr>
                <a:spLocks noChangeArrowheads="1"/>
              </p:cNvSpPr>
              <p:nvPr/>
            </p:nvSpPr>
            <p:spPr bwMode="auto">
              <a:xfrm>
                <a:off x="7650403" y="2962820"/>
                <a:ext cx="58717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203" name="Rectangle 33"/>
              <p:cNvSpPr>
                <a:spLocks noChangeArrowheads="1"/>
              </p:cNvSpPr>
              <p:nvPr/>
            </p:nvSpPr>
            <p:spPr bwMode="auto">
              <a:xfrm>
                <a:off x="7131469" y="3124694"/>
                <a:ext cx="1007716" cy="317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57" name="Rectangle 34"/>
              <p:cNvSpPr>
                <a:spLocks noChangeArrowheads="1"/>
              </p:cNvSpPr>
              <p:nvPr/>
            </p:nvSpPr>
            <p:spPr bwMode="auto">
              <a:xfrm>
                <a:off x="7131469" y="3124694"/>
                <a:ext cx="1007716" cy="317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58" name="Rectangle 35"/>
              <p:cNvSpPr>
                <a:spLocks noChangeArrowheads="1"/>
              </p:cNvSpPr>
              <p:nvPr/>
            </p:nvSpPr>
            <p:spPr bwMode="auto">
              <a:xfrm>
                <a:off x="7240969" y="3134216"/>
                <a:ext cx="888694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Allocator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59" name="Rectangle 36"/>
              <p:cNvSpPr>
                <a:spLocks noChangeArrowheads="1"/>
              </p:cNvSpPr>
              <p:nvPr/>
            </p:nvSpPr>
            <p:spPr bwMode="auto">
              <a:xfrm>
                <a:off x="7459969" y="3277046"/>
                <a:ext cx="58717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0" name="Rectangle 37"/>
              <p:cNvSpPr>
                <a:spLocks noChangeArrowheads="1"/>
              </p:cNvSpPr>
              <p:nvPr/>
            </p:nvSpPr>
            <p:spPr bwMode="auto">
              <a:xfrm>
                <a:off x="7493294" y="3277046"/>
                <a:ext cx="207892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VA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1" name="Rectangle 38"/>
              <p:cNvSpPr>
                <a:spLocks noChangeArrowheads="1"/>
              </p:cNvSpPr>
              <p:nvPr/>
            </p:nvSpPr>
            <p:spPr bwMode="auto">
              <a:xfrm>
                <a:off x="7644055" y="3277046"/>
                <a:ext cx="58717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2" name="Rectangle 39"/>
              <p:cNvSpPr>
                <a:spLocks noChangeArrowheads="1"/>
              </p:cNvSpPr>
              <p:nvPr/>
            </p:nvSpPr>
            <p:spPr bwMode="auto">
              <a:xfrm>
                <a:off x="7131469" y="3434159"/>
                <a:ext cx="1007716" cy="31740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10" name="Rectangle 40"/>
              <p:cNvSpPr>
                <a:spLocks noChangeArrowheads="1"/>
              </p:cNvSpPr>
              <p:nvPr/>
            </p:nvSpPr>
            <p:spPr bwMode="auto">
              <a:xfrm>
                <a:off x="7131469" y="3434159"/>
                <a:ext cx="1007716" cy="317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64" name="Rectangle 41"/>
              <p:cNvSpPr>
                <a:spLocks noChangeArrowheads="1"/>
              </p:cNvSpPr>
              <p:nvPr/>
            </p:nvSpPr>
            <p:spPr bwMode="auto">
              <a:xfrm>
                <a:off x="7390143" y="3440507"/>
                <a:ext cx="504651" cy="172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Switch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5" name="Rectangle 42"/>
              <p:cNvSpPr>
                <a:spLocks noChangeArrowheads="1"/>
              </p:cNvSpPr>
              <p:nvPr/>
            </p:nvSpPr>
            <p:spPr bwMode="auto">
              <a:xfrm>
                <a:off x="7221925" y="3581749"/>
                <a:ext cx="688738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Allocator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6" name="Rectangle 44"/>
              <p:cNvSpPr>
                <a:spLocks noChangeArrowheads="1"/>
              </p:cNvSpPr>
              <p:nvPr/>
            </p:nvSpPr>
            <p:spPr bwMode="auto">
              <a:xfrm>
                <a:off x="7834490" y="3546835"/>
                <a:ext cx="228521" cy="168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(SA)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7" name="Freeform 46"/>
              <p:cNvSpPr>
                <a:spLocks/>
              </p:cNvSpPr>
              <p:nvPr/>
            </p:nvSpPr>
            <p:spPr bwMode="auto">
              <a:xfrm>
                <a:off x="6668078" y="2681922"/>
                <a:ext cx="463391" cy="907763"/>
              </a:xfrm>
              <a:custGeom>
                <a:avLst/>
                <a:gdLst>
                  <a:gd name="T0" fmla="*/ 460 w 460"/>
                  <a:gd name="T1" fmla="*/ 824 h 824"/>
                  <a:gd name="T2" fmla="*/ 373 w 460"/>
                  <a:gd name="T3" fmla="*/ 824 h 824"/>
                  <a:gd name="T4" fmla="*/ 373 w 460"/>
                  <a:gd name="T5" fmla="*/ 0 h 824"/>
                  <a:gd name="T6" fmla="*/ 0 w 460"/>
                  <a:gd name="T7" fmla="*/ 0 h 8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0" h="824">
                    <a:moveTo>
                      <a:pt x="460" y="824"/>
                    </a:moveTo>
                    <a:lnTo>
                      <a:pt x="373" y="824"/>
                    </a:lnTo>
                    <a:lnTo>
                      <a:pt x="37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68" name="Line 49"/>
              <p:cNvSpPr>
                <a:spLocks noChangeShapeType="1"/>
              </p:cNvSpPr>
              <p:nvPr/>
            </p:nvSpPr>
            <p:spPr bwMode="auto">
              <a:xfrm>
                <a:off x="7571055" y="3743623"/>
                <a:ext cx="0" cy="274551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83349" name="Line 49"/>
            <p:cNvSpPr>
              <a:spLocks noChangeShapeType="1"/>
            </p:cNvSpPr>
            <p:nvPr/>
          </p:nvSpPr>
          <p:spPr bwMode="auto">
            <a:xfrm>
              <a:off x="6666491" y="2677160"/>
              <a:ext cx="1586" cy="136482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25" name="Rectangle 218"/>
          <p:cNvSpPr>
            <a:spLocks noChangeArrowheads="1"/>
          </p:cNvSpPr>
          <p:nvPr/>
        </p:nvSpPr>
        <p:spPr bwMode="auto">
          <a:xfrm>
            <a:off x="7085013" y="2786063"/>
            <a:ext cx="1096962" cy="1004887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5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animBg="1"/>
      <p:bldP spid="393" grpId="0" animBg="1"/>
      <p:bldP spid="394" grpId="0"/>
      <p:bldP spid="396" grpId="0"/>
      <p:bldP spid="398" grpId="0"/>
      <p:bldP spid="402" grpId="0" animBg="1"/>
      <p:bldP spid="42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extBox 482"/>
          <p:cNvSpPr txBox="1">
            <a:spLocks noChangeArrowheads="1"/>
          </p:cNvSpPr>
          <p:nvPr/>
        </p:nvSpPr>
        <p:spPr bwMode="auto">
          <a:xfrm>
            <a:off x="5181600" y="1295400"/>
            <a:ext cx="320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 charset="0"/>
              <a:ea typeface="ＭＳ Ｐゴシック" charset="0"/>
            </a:endParaRPr>
          </a:p>
        </p:txBody>
      </p:sp>
      <p:grpSp>
        <p:nvGrpSpPr>
          <p:cNvPr id="185346" name="Group 223"/>
          <p:cNvGrpSpPr>
            <a:grpSpLocks/>
          </p:cNvGrpSpPr>
          <p:nvPr/>
        </p:nvGrpSpPr>
        <p:grpSpPr bwMode="auto">
          <a:xfrm>
            <a:off x="133350" y="1966913"/>
            <a:ext cx="3505200" cy="3516312"/>
            <a:chOff x="133350" y="1738864"/>
            <a:chExt cx="3505455" cy="3516063"/>
          </a:xfrm>
        </p:grpSpPr>
        <p:grpSp>
          <p:nvGrpSpPr>
            <p:cNvPr id="185350" name="Group 477"/>
            <p:cNvGrpSpPr>
              <a:grpSpLocks/>
            </p:cNvGrpSpPr>
            <p:nvPr/>
          </p:nvGrpSpPr>
          <p:grpSpPr bwMode="auto">
            <a:xfrm>
              <a:off x="457200" y="1738864"/>
              <a:ext cx="3181605" cy="3516063"/>
              <a:chOff x="457200" y="1738864"/>
              <a:chExt cx="3181605" cy="3516063"/>
            </a:xfrm>
          </p:grpSpPr>
          <p:sp>
            <p:nvSpPr>
              <p:cNvPr id="185356" name="Freeform 4"/>
              <p:cNvSpPr>
                <a:spLocks/>
              </p:cNvSpPr>
              <p:nvPr/>
            </p:nvSpPr>
            <p:spPr bwMode="auto">
              <a:xfrm>
                <a:off x="1060518" y="1800772"/>
                <a:ext cx="128597" cy="574634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57" name="Freeform 5"/>
              <p:cNvSpPr>
                <a:spLocks/>
              </p:cNvSpPr>
              <p:nvPr/>
            </p:nvSpPr>
            <p:spPr bwMode="auto">
              <a:xfrm>
                <a:off x="1060518" y="1800772"/>
                <a:ext cx="128597" cy="574634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58" name="Freeform 6"/>
              <p:cNvSpPr>
                <a:spLocks/>
              </p:cNvSpPr>
              <p:nvPr/>
            </p:nvSpPr>
            <p:spPr bwMode="auto">
              <a:xfrm>
                <a:off x="1833687" y="1800772"/>
                <a:ext cx="130184" cy="574634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59" name="Freeform 7"/>
              <p:cNvSpPr>
                <a:spLocks/>
              </p:cNvSpPr>
              <p:nvPr/>
            </p:nvSpPr>
            <p:spPr bwMode="auto">
              <a:xfrm>
                <a:off x="1833687" y="1800772"/>
                <a:ext cx="130184" cy="574634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0" name="Rectangle 8"/>
              <p:cNvSpPr>
                <a:spLocks noChangeArrowheads="1"/>
              </p:cNvSpPr>
              <p:nvPr/>
            </p:nvSpPr>
            <p:spPr bwMode="auto">
              <a:xfrm>
                <a:off x="1266908" y="1800772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1" name="Rectangle 9"/>
              <p:cNvSpPr>
                <a:spLocks noChangeArrowheads="1"/>
              </p:cNvSpPr>
              <p:nvPr/>
            </p:nvSpPr>
            <p:spPr bwMode="auto">
              <a:xfrm>
                <a:off x="1266908" y="1800772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2" name="Rectangle 10"/>
              <p:cNvSpPr>
                <a:spLocks noChangeArrowheads="1"/>
              </p:cNvSpPr>
              <p:nvPr/>
            </p:nvSpPr>
            <p:spPr bwMode="auto">
              <a:xfrm>
                <a:off x="1352639" y="1803946"/>
                <a:ext cx="204803" cy="169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63" name="Rectangle 11"/>
              <p:cNvSpPr>
                <a:spLocks noChangeArrowheads="1"/>
              </p:cNvSpPr>
              <p:nvPr/>
            </p:nvSpPr>
            <p:spPr bwMode="auto">
              <a:xfrm>
                <a:off x="1536802" y="1803946"/>
                <a:ext cx="63505" cy="169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0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64" name="Rectangle 13"/>
              <p:cNvSpPr>
                <a:spLocks noChangeArrowheads="1"/>
              </p:cNvSpPr>
              <p:nvPr/>
            </p:nvSpPr>
            <p:spPr bwMode="auto">
              <a:xfrm>
                <a:off x="2298858" y="3069095"/>
                <a:ext cx="1031950" cy="140801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5" name="Rectangle 14"/>
              <p:cNvSpPr>
                <a:spLocks noChangeArrowheads="1"/>
              </p:cNvSpPr>
              <p:nvPr/>
            </p:nvSpPr>
            <p:spPr bwMode="auto">
              <a:xfrm>
                <a:off x="2298858" y="3069095"/>
                <a:ext cx="1031950" cy="140801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6" name="Freeform 15"/>
              <p:cNvSpPr>
                <a:spLocks/>
              </p:cNvSpPr>
              <p:nvPr/>
            </p:nvSpPr>
            <p:spPr bwMode="auto">
              <a:xfrm>
                <a:off x="2427455" y="3305615"/>
                <a:ext cx="773168" cy="928622"/>
              </a:xfrm>
              <a:custGeom>
                <a:avLst/>
                <a:gdLst>
                  <a:gd name="T0" fmla="*/ 0 w 766"/>
                  <a:gd name="T1" fmla="*/ 0 h 843"/>
                  <a:gd name="T2" fmla="*/ 153 w 766"/>
                  <a:gd name="T3" fmla="*/ 0 h 843"/>
                  <a:gd name="T4" fmla="*/ 613 w 766"/>
                  <a:gd name="T5" fmla="*/ 843 h 843"/>
                  <a:gd name="T6" fmla="*/ 766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0" y="0"/>
                    </a:moveTo>
                    <a:lnTo>
                      <a:pt x="153" y="0"/>
                    </a:lnTo>
                    <a:lnTo>
                      <a:pt x="613" y="843"/>
                    </a:lnTo>
                    <a:lnTo>
                      <a:pt x="766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7" name="Freeform 16"/>
              <p:cNvSpPr>
                <a:spLocks/>
              </p:cNvSpPr>
              <p:nvPr/>
            </p:nvSpPr>
            <p:spPr bwMode="auto">
              <a:xfrm>
                <a:off x="2427455" y="3305615"/>
                <a:ext cx="773168" cy="928622"/>
              </a:xfrm>
              <a:custGeom>
                <a:avLst/>
                <a:gdLst>
                  <a:gd name="T0" fmla="*/ 766 w 766"/>
                  <a:gd name="T1" fmla="*/ 0 h 843"/>
                  <a:gd name="T2" fmla="*/ 613 w 766"/>
                  <a:gd name="T3" fmla="*/ 0 h 843"/>
                  <a:gd name="T4" fmla="*/ 153 w 766"/>
                  <a:gd name="T5" fmla="*/ 843 h 843"/>
                  <a:gd name="T6" fmla="*/ 0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766" y="0"/>
                    </a:moveTo>
                    <a:lnTo>
                      <a:pt x="613" y="0"/>
                    </a:lnTo>
                    <a:lnTo>
                      <a:pt x="153" y="843"/>
                    </a:lnTo>
                    <a:lnTo>
                      <a:pt x="0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8" name="Line 17"/>
              <p:cNvSpPr>
                <a:spLocks noChangeShapeType="1"/>
              </p:cNvSpPr>
              <p:nvPr/>
            </p:nvSpPr>
            <p:spPr bwMode="auto">
              <a:xfrm>
                <a:off x="3330808" y="3307203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9" name="Freeform 18"/>
              <p:cNvSpPr>
                <a:spLocks/>
              </p:cNvSpPr>
              <p:nvPr/>
            </p:nvSpPr>
            <p:spPr bwMode="auto">
              <a:xfrm>
                <a:off x="3570538" y="3272280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70" name="Line 19"/>
              <p:cNvSpPr>
                <a:spLocks noChangeShapeType="1"/>
              </p:cNvSpPr>
              <p:nvPr/>
            </p:nvSpPr>
            <p:spPr bwMode="auto">
              <a:xfrm>
                <a:off x="3330808" y="4237412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71" name="Freeform 20"/>
              <p:cNvSpPr>
                <a:spLocks/>
              </p:cNvSpPr>
              <p:nvPr/>
            </p:nvSpPr>
            <p:spPr bwMode="auto">
              <a:xfrm>
                <a:off x="3570538" y="4200902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72" name="Rectangle 27"/>
              <p:cNvSpPr>
                <a:spLocks noChangeArrowheads="1"/>
              </p:cNvSpPr>
              <p:nvPr/>
            </p:nvSpPr>
            <p:spPr bwMode="auto">
              <a:xfrm>
                <a:off x="2375063" y="1872205"/>
                <a:ext cx="1008136" cy="317478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98" name="Rectangle 28"/>
              <p:cNvSpPr>
                <a:spLocks noChangeArrowheads="1"/>
              </p:cNvSpPr>
              <p:nvPr/>
            </p:nvSpPr>
            <p:spPr bwMode="auto">
              <a:xfrm>
                <a:off x="2375063" y="1872205"/>
                <a:ext cx="1008136" cy="3174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74" name="Rectangle 29"/>
              <p:cNvSpPr>
                <a:spLocks noChangeArrowheads="1"/>
              </p:cNvSpPr>
              <p:nvPr/>
            </p:nvSpPr>
            <p:spPr bwMode="auto">
              <a:xfrm>
                <a:off x="2484609" y="1878554"/>
                <a:ext cx="950981" cy="1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Routing Unit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75" name="Rectangle 30"/>
              <p:cNvSpPr>
                <a:spLocks noChangeArrowheads="1"/>
              </p:cNvSpPr>
              <p:nvPr/>
            </p:nvSpPr>
            <p:spPr bwMode="auto">
              <a:xfrm>
                <a:off x="2695762" y="2019831"/>
                <a:ext cx="58742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76" name="Rectangle 31"/>
              <p:cNvSpPr>
                <a:spLocks noChangeArrowheads="1"/>
              </p:cNvSpPr>
              <p:nvPr/>
            </p:nvSpPr>
            <p:spPr bwMode="auto">
              <a:xfrm>
                <a:off x="2737040" y="2019831"/>
                <a:ext cx="206390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RC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77" name="Rectangle 32"/>
              <p:cNvSpPr>
                <a:spLocks noChangeArrowheads="1"/>
              </p:cNvSpPr>
              <p:nvPr/>
            </p:nvSpPr>
            <p:spPr bwMode="auto">
              <a:xfrm>
                <a:off x="2894214" y="2019831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78" name="Rectangle 33"/>
              <p:cNvSpPr>
                <a:spLocks noChangeArrowheads="1"/>
              </p:cNvSpPr>
              <p:nvPr/>
            </p:nvSpPr>
            <p:spPr bwMode="auto">
              <a:xfrm>
                <a:off x="2375063" y="2181745"/>
                <a:ext cx="1008136" cy="317478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79" name="Rectangle 34"/>
              <p:cNvSpPr>
                <a:spLocks noChangeArrowheads="1"/>
              </p:cNvSpPr>
              <p:nvPr/>
            </p:nvSpPr>
            <p:spPr bwMode="auto">
              <a:xfrm>
                <a:off x="2375063" y="2181745"/>
                <a:ext cx="1008136" cy="317478"/>
              </a:xfrm>
              <a:prstGeom prst="rect">
                <a:avLst/>
              </a:prstGeom>
              <a:solidFill>
                <a:srgbClr val="FF0000"/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80" name="Rectangle 35"/>
              <p:cNvSpPr>
                <a:spLocks noChangeArrowheads="1"/>
              </p:cNvSpPr>
              <p:nvPr/>
            </p:nvSpPr>
            <p:spPr bwMode="auto">
              <a:xfrm>
                <a:off x="2484609" y="2191269"/>
                <a:ext cx="887476" cy="1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Allocator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1" name="Rectangle 36"/>
              <p:cNvSpPr>
                <a:spLocks noChangeArrowheads="1"/>
              </p:cNvSpPr>
              <p:nvPr/>
            </p:nvSpPr>
            <p:spPr bwMode="auto">
              <a:xfrm>
                <a:off x="2703700" y="2334134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2" name="Rectangle 37"/>
              <p:cNvSpPr>
                <a:spLocks noChangeArrowheads="1"/>
              </p:cNvSpPr>
              <p:nvPr/>
            </p:nvSpPr>
            <p:spPr bwMode="auto">
              <a:xfrm>
                <a:off x="2737040" y="2334134"/>
                <a:ext cx="207978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VA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3" name="Rectangle 38"/>
              <p:cNvSpPr>
                <a:spLocks noChangeArrowheads="1"/>
              </p:cNvSpPr>
              <p:nvPr/>
            </p:nvSpPr>
            <p:spPr bwMode="auto">
              <a:xfrm>
                <a:off x="2887863" y="2334134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4" name="Rectangle 39"/>
              <p:cNvSpPr>
                <a:spLocks noChangeArrowheads="1"/>
              </p:cNvSpPr>
              <p:nvPr/>
            </p:nvSpPr>
            <p:spPr bwMode="auto">
              <a:xfrm>
                <a:off x="2375063" y="2491286"/>
                <a:ext cx="1008136" cy="3174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85" name="Rectangle 40"/>
              <p:cNvSpPr>
                <a:spLocks noChangeArrowheads="1"/>
              </p:cNvSpPr>
              <p:nvPr/>
            </p:nvSpPr>
            <p:spPr bwMode="auto">
              <a:xfrm>
                <a:off x="2375063" y="2491286"/>
                <a:ext cx="1008136" cy="317478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86" name="Rectangle 41"/>
              <p:cNvSpPr>
                <a:spLocks noChangeArrowheads="1"/>
              </p:cNvSpPr>
              <p:nvPr/>
            </p:nvSpPr>
            <p:spPr bwMode="auto">
              <a:xfrm>
                <a:off x="2633845" y="2497635"/>
                <a:ext cx="504862" cy="184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Switch</a:t>
                </a: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7" name="Rectangle 42"/>
              <p:cNvSpPr>
                <a:spLocks noChangeArrowheads="1"/>
              </p:cNvSpPr>
              <p:nvPr/>
            </p:nvSpPr>
            <p:spPr bwMode="auto">
              <a:xfrm>
                <a:off x="2465558" y="2591291"/>
                <a:ext cx="689025" cy="184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Allocator 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8" name="Rectangle 44"/>
              <p:cNvSpPr>
                <a:spLocks noChangeArrowheads="1"/>
              </p:cNvSpPr>
              <p:nvPr/>
            </p:nvSpPr>
            <p:spPr bwMode="auto">
              <a:xfrm>
                <a:off x="3078377" y="2603990"/>
                <a:ext cx="228617" cy="168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(SA)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9" name="Freeform 46"/>
              <p:cNvSpPr>
                <a:spLocks/>
              </p:cNvSpPr>
              <p:nvPr/>
            </p:nvSpPr>
            <p:spPr bwMode="auto">
              <a:xfrm>
                <a:off x="1911480" y="1738864"/>
                <a:ext cx="463584" cy="907986"/>
              </a:xfrm>
              <a:custGeom>
                <a:avLst/>
                <a:gdLst>
                  <a:gd name="T0" fmla="*/ 460 w 460"/>
                  <a:gd name="T1" fmla="*/ 824 h 824"/>
                  <a:gd name="T2" fmla="*/ 373 w 460"/>
                  <a:gd name="T3" fmla="*/ 824 h 824"/>
                  <a:gd name="T4" fmla="*/ 373 w 460"/>
                  <a:gd name="T5" fmla="*/ 0 h 824"/>
                  <a:gd name="T6" fmla="*/ 0 w 460"/>
                  <a:gd name="T7" fmla="*/ 0 h 8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0" h="824">
                    <a:moveTo>
                      <a:pt x="460" y="824"/>
                    </a:moveTo>
                    <a:lnTo>
                      <a:pt x="373" y="824"/>
                    </a:lnTo>
                    <a:lnTo>
                      <a:pt x="37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0" name="Line 47"/>
              <p:cNvSpPr>
                <a:spLocks noChangeShapeType="1"/>
              </p:cNvSpPr>
              <p:nvPr/>
            </p:nvSpPr>
            <p:spPr bwMode="auto">
              <a:xfrm>
                <a:off x="1911480" y="1738864"/>
                <a:ext cx="1588" cy="63496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1" name="Freeform 48"/>
              <p:cNvSpPr>
                <a:spLocks/>
              </p:cNvSpPr>
              <p:nvPr/>
            </p:nvSpPr>
            <p:spPr bwMode="auto">
              <a:xfrm>
                <a:off x="1878140" y="1783311"/>
                <a:ext cx="68267" cy="73020"/>
              </a:xfrm>
              <a:custGeom>
                <a:avLst/>
                <a:gdLst>
                  <a:gd name="T0" fmla="*/ 80 w 159"/>
                  <a:gd name="T1" fmla="*/ 159 h 159"/>
                  <a:gd name="T2" fmla="*/ 0 w 159"/>
                  <a:gd name="T3" fmla="*/ 0 h 159"/>
                  <a:gd name="T4" fmla="*/ 159 w 159"/>
                  <a:gd name="T5" fmla="*/ 0 h 159"/>
                  <a:gd name="T6" fmla="*/ 80 w 159"/>
                  <a:gd name="T7" fmla="*/ 159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9" h="159">
                    <a:moveTo>
                      <a:pt x="80" y="159"/>
                    </a:moveTo>
                    <a:lnTo>
                      <a:pt x="0" y="0"/>
                    </a:lnTo>
                    <a:cubicBezTo>
                      <a:pt x="50" y="25"/>
                      <a:pt x="109" y="25"/>
                      <a:pt x="159" y="0"/>
                    </a:cubicBezTo>
                    <a:lnTo>
                      <a:pt x="80" y="1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2" name="Line 49"/>
              <p:cNvSpPr>
                <a:spLocks noChangeShapeType="1"/>
              </p:cNvSpPr>
              <p:nvPr/>
            </p:nvSpPr>
            <p:spPr bwMode="auto">
              <a:xfrm>
                <a:off x="2813245" y="2800826"/>
                <a:ext cx="1588" cy="203186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3" name="Freeform 50"/>
              <p:cNvSpPr>
                <a:spLocks/>
              </p:cNvSpPr>
              <p:nvPr/>
            </p:nvSpPr>
            <p:spPr bwMode="auto">
              <a:xfrm>
                <a:off x="2779906" y="2994487"/>
                <a:ext cx="68267" cy="74608"/>
              </a:xfrm>
              <a:custGeom>
                <a:avLst/>
                <a:gdLst>
                  <a:gd name="T0" fmla="*/ 67 w 67"/>
                  <a:gd name="T1" fmla="*/ 0 h 67"/>
                  <a:gd name="T2" fmla="*/ 33 w 67"/>
                  <a:gd name="T3" fmla="*/ 67 h 67"/>
                  <a:gd name="T4" fmla="*/ 0 w 67"/>
                  <a:gd name="T5" fmla="*/ 0 h 67"/>
                  <a:gd name="T6" fmla="*/ 67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67" y="0"/>
                    </a:moveTo>
                    <a:lnTo>
                      <a:pt x="33" y="67"/>
                    </a:lnTo>
                    <a:lnTo>
                      <a:pt x="0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4" name="Line 51"/>
              <p:cNvSpPr>
                <a:spLocks noChangeShapeType="1"/>
              </p:cNvSpPr>
              <p:nvPr/>
            </p:nvSpPr>
            <p:spPr bwMode="auto">
              <a:xfrm>
                <a:off x="466750" y="2088089"/>
                <a:ext cx="53502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5" name="Freeform 52"/>
              <p:cNvSpPr>
                <a:spLocks/>
              </p:cNvSpPr>
              <p:nvPr/>
            </p:nvSpPr>
            <p:spPr bwMode="auto">
              <a:xfrm>
                <a:off x="992251" y="2049992"/>
                <a:ext cx="68267" cy="76195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6" name="Freeform 55"/>
              <p:cNvSpPr>
                <a:spLocks/>
              </p:cNvSpPr>
              <p:nvPr/>
            </p:nvSpPr>
            <p:spPr bwMode="auto">
              <a:xfrm>
                <a:off x="2106757" y="2083327"/>
                <a:ext cx="131772" cy="1223876"/>
              </a:xfrm>
              <a:custGeom>
                <a:avLst/>
                <a:gdLst>
                  <a:gd name="T0" fmla="*/ 0 w 131"/>
                  <a:gd name="T1" fmla="*/ 0 h 1112"/>
                  <a:gd name="T2" fmla="*/ 88 w 131"/>
                  <a:gd name="T3" fmla="*/ 0 h 1112"/>
                  <a:gd name="T4" fmla="*/ 88 w 131"/>
                  <a:gd name="T5" fmla="*/ 1112 h 1112"/>
                  <a:gd name="T6" fmla="*/ 131 w 131"/>
                  <a:gd name="T7" fmla="*/ 1112 h 11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1" h="1112">
                    <a:moveTo>
                      <a:pt x="0" y="0"/>
                    </a:moveTo>
                    <a:lnTo>
                      <a:pt x="88" y="0"/>
                    </a:lnTo>
                    <a:lnTo>
                      <a:pt x="88" y="1112"/>
                    </a:lnTo>
                    <a:lnTo>
                      <a:pt x="131" y="1112"/>
                    </a:lnTo>
                  </a:path>
                </a:pathLst>
              </a:custGeom>
              <a:noFill/>
              <a:ln w="17463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7" name="Freeform 56"/>
              <p:cNvSpPr>
                <a:spLocks/>
              </p:cNvSpPr>
              <p:nvPr/>
            </p:nvSpPr>
            <p:spPr bwMode="auto">
              <a:xfrm>
                <a:off x="2230591" y="3272280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8" name="Line 61"/>
              <p:cNvSpPr>
                <a:spLocks noChangeShapeType="1"/>
              </p:cNvSpPr>
              <p:nvPr/>
            </p:nvSpPr>
            <p:spPr bwMode="auto">
              <a:xfrm>
                <a:off x="1189115" y="1876966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9" name="Line 62"/>
              <p:cNvSpPr>
                <a:spLocks noChangeShapeType="1"/>
              </p:cNvSpPr>
              <p:nvPr/>
            </p:nvSpPr>
            <p:spPr bwMode="auto">
              <a:xfrm>
                <a:off x="1679688" y="1876966"/>
                <a:ext cx="9525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0" name="Freeform 63"/>
              <p:cNvSpPr>
                <a:spLocks/>
              </p:cNvSpPr>
              <p:nvPr/>
            </p:nvSpPr>
            <p:spPr bwMode="auto">
              <a:xfrm>
                <a:off x="1767007" y="1840457"/>
                <a:ext cx="66680" cy="73020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1" name="Line 64"/>
              <p:cNvSpPr>
                <a:spLocks noChangeShapeType="1"/>
              </p:cNvSpPr>
              <p:nvPr/>
            </p:nvSpPr>
            <p:spPr bwMode="auto">
              <a:xfrm>
                <a:off x="1189115" y="2302386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2" name="Line 65"/>
              <p:cNvSpPr>
                <a:spLocks noChangeShapeType="1"/>
              </p:cNvSpPr>
              <p:nvPr/>
            </p:nvSpPr>
            <p:spPr bwMode="auto">
              <a:xfrm>
                <a:off x="1679688" y="2302386"/>
                <a:ext cx="9525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3" name="Freeform 66"/>
              <p:cNvSpPr>
                <a:spLocks/>
              </p:cNvSpPr>
              <p:nvPr/>
            </p:nvSpPr>
            <p:spPr bwMode="auto">
              <a:xfrm>
                <a:off x="1767007" y="2265877"/>
                <a:ext cx="66680" cy="73020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4" name="Line 67"/>
              <p:cNvSpPr>
                <a:spLocks noChangeShapeType="1"/>
              </p:cNvSpPr>
              <p:nvPr/>
            </p:nvSpPr>
            <p:spPr bwMode="auto">
              <a:xfrm>
                <a:off x="1190702" y="2088089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5" name="Line 68"/>
              <p:cNvSpPr>
                <a:spLocks noChangeShapeType="1"/>
              </p:cNvSpPr>
              <p:nvPr/>
            </p:nvSpPr>
            <p:spPr bwMode="auto">
              <a:xfrm>
                <a:off x="1681276" y="2088089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6" name="Freeform 69"/>
              <p:cNvSpPr>
                <a:spLocks/>
              </p:cNvSpPr>
              <p:nvPr/>
            </p:nvSpPr>
            <p:spPr bwMode="auto">
              <a:xfrm>
                <a:off x="1768594" y="2049992"/>
                <a:ext cx="68268" cy="76195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7" name="Line 70"/>
              <p:cNvSpPr>
                <a:spLocks noChangeShapeType="1"/>
              </p:cNvSpPr>
              <p:nvPr/>
            </p:nvSpPr>
            <p:spPr bwMode="auto">
              <a:xfrm>
                <a:off x="2092468" y="3772307"/>
                <a:ext cx="146061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8" name="Freeform 71"/>
              <p:cNvSpPr>
                <a:spLocks/>
              </p:cNvSpPr>
              <p:nvPr/>
            </p:nvSpPr>
            <p:spPr bwMode="auto">
              <a:xfrm>
                <a:off x="2230591" y="3735798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9" name="Freeform 72"/>
              <p:cNvSpPr>
                <a:spLocks/>
              </p:cNvSpPr>
              <p:nvPr/>
            </p:nvSpPr>
            <p:spPr bwMode="auto">
              <a:xfrm>
                <a:off x="2014675" y="4234237"/>
                <a:ext cx="223853" cy="733373"/>
              </a:xfrm>
              <a:custGeom>
                <a:avLst/>
                <a:gdLst>
                  <a:gd name="T0" fmla="*/ 0 w 222"/>
                  <a:gd name="T1" fmla="*/ 665 h 665"/>
                  <a:gd name="T2" fmla="*/ 129 w 222"/>
                  <a:gd name="T3" fmla="*/ 665 h 665"/>
                  <a:gd name="T4" fmla="*/ 129 w 222"/>
                  <a:gd name="T5" fmla="*/ 0 h 665"/>
                  <a:gd name="T6" fmla="*/ 222 w 222"/>
                  <a:gd name="T7" fmla="*/ 0 h 6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665">
                    <a:moveTo>
                      <a:pt x="0" y="665"/>
                    </a:moveTo>
                    <a:lnTo>
                      <a:pt x="129" y="665"/>
                    </a:lnTo>
                    <a:lnTo>
                      <a:pt x="129" y="0"/>
                    </a:lnTo>
                    <a:lnTo>
                      <a:pt x="222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0" name="Freeform 73"/>
              <p:cNvSpPr>
                <a:spLocks/>
              </p:cNvSpPr>
              <p:nvPr/>
            </p:nvSpPr>
            <p:spPr bwMode="auto">
              <a:xfrm>
                <a:off x="2230591" y="4197727"/>
                <a:ext cx="68267" cy="74608"/>
              </a:xfrm>
              <a:custGeom>
                <a:avLst/>
                <a:gdLst>
                  <a:gd name="T0" fmla="*/ 0 w 67"/>
                  <a:gd name="T1" fmla="*/ 67 h 67"/>
                  <a:gd name="T2" fmla="*/ 67 w 67"/>
                  <a:gd name="T3" fmla="*/ 33 h 67"/>
                  <a:gd name="T4" fmla="*/ 0 w 67"/>
                  <a:gd name="T5" fmla="*/ 0 h 67"/>
                  <a:gd name="T6" fmla="*/ 0 w 67"/>
                  <a:gd name="T7" fmla="*/ 6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67"/>
                    </a:moveTo>
                    <a:lnTo>
                      <a:pt x="67" y="33"/>
                    </a:lnTo>
                    <a:lnTo>
                      <a:pt x="0" y="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1" name="Rectangle 74"/>
              <p:cNvSpPr>
                <a:spLocks noChangeArrowheads="1"/>
              </p:cNvSpPr>
              <p:nvPr/>
            </p:nvSpPr>
            <p:spPr bwMode="auto">
              <a:xfrm>
                <a:off x="1266908" y="2008720"/>
                <a:ext cx="412780" cy="1539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2" name="Rectangle 75"/>
              <p:cNvSpPr>
                <a:spLocks noChangeArrowheads="1"/>
              </p:cNvSpPr>
              <p:nvPr/>
            </p:nvSpPr>
            <p:spPr bwMode="auto">
              <a:xfrm>
                <a:off x="1266908" y="2008720"/>
                <a:ext cx="412780" cy="153976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3" name="Rectangle 76"/>
              <p:cNvSpPr>
                <a:spLocks noChangeArrowheads="1"/>
              </p:cNvSpPr>
              <p:nvPr/>
            </p:nvSpPr>
            <p:spPr bwMode="auto">
              <a:xfrm>
                <a:off x="1352639" y="2013482"/>
                <a:ext cx="204803" cy="168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414" name="Rectangle 77"/>
              <p:cNvSpPr>
                <a:spLocks noChangeArrowheads="1"/>
              </p:cNvSpPr>
              <p:nvPr/>
            </p:nvSpPr>
            <p:spPr bwMode="auto">
              <a:xfrm>
                <a:off x="1536802" y="2013482"/>
                <a:ext cx="63505" cy="168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1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415" name="Rectangle 78"/>
              <p:cNvSpPr>
                <a:spLocks noChangeArrowheads="1"/>
              </p:cNvSpPr>
              <p:nvPr/>
            </p:nvSpPr>
            <p:spPr bwMode="auto">
              <a:xfrm>
                <a:off x="1266908" y="2223017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6" name="Rectangle 79"/>
              <p:cNvSpPr>
                <a:spLocks noChangeArrowheads="1"/>
              </p:cNvSpPr>
              <p:nvPr/>
            </p:nvSpPr>
            <p:spPr bwMode="auto">
              <a:xfrm>
                <a:off x="1266908" y="2223017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7" name="Rectangle 80"/>
              <p:cNvSpPr>
                <a:spLocks noChangeArrowheads="1"/>
              </p:cNvSpPr>
              <p:nvPr/>
            </p:nvSpPr>
            <p:spPr bwMode="auto">
              <a:xfrm>
                <a:off x="1352639" y="2221430"/>
                <a:ext cx="204803" cy="1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418" name="Rectangle 81"/>
              <p:cNvSpPr>
                <a:spLocks noChangeArrowheads="1"/>
              </p:cNvSpPr>
              <p:nvPr/>
            </p:nvSpPr>
            <p:spPr bwMode="auto">
              <a:xfrm>
                <a:off x="1536802" y="2221430"/>
                <a:ext cx="63505" cy="1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2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419" name="Freeform 82"/>
              <p:cNvSpPr>
                <a:spLocks/>
              </p:cNvSpPr>
              <p:nvPr/>
            </p:nvSpPr>
            <p:spPr bwMode="auto">
              <a:xfrm>
                <a:off x="1057343" y="2516684"/>
                <a:ext cx="128597" cy="574634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0" name="Freeform 83"/>
              <p:cNvSpPr>
                <a:spLocks/>
              </p:cNvSpPr>
              <p:nvPr/>
            </p:nvSpPr>
            <p:spPr bwMode="auto">
              <a:xfrm>
                <a:off x="1057343" y="2516684"/>
                <a:ext cx="128597" cy="574634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1" name="Freeform 84"/>
              <p:cNvSpPr>
                <a:spLocks/>
              </p:cNvSpPr>
              <p:nvPr/>
            </p:nvSpPr>
            <p:spPr bwMode="auto">
              <a:xfrm>
                <a:off x="1830512" y="2516684"/>
                <a:ext cx="128596" cy="574634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2" name="Freeform 85"/>
              <p:cNvSpPr>
                <a:spLocks/>
              </p:cNvSpPr>
              <p:nvPr/>
            </p:nvSpPr>
            <p:spPr bwMode="auto">
              <a:xfrm>
                <a:off x="1830512" y="2516684"/>
                <a:ext cx="128596" cy="574634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3" name="Rectangle 87"/>
              <p:cNvSpPr>
                <a:spLocks noChangeArrowheads="1"/>
              </p:cNvSpPr>
              <p:nvPr/>
            </p:nvSpPr>
            <p:spPr bwMode="auto">
              <a:xfrm>
                <a:off x="1263733" y="2516684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4" name="Line 91"/>
              <p:cNvSpPr>
                <a:spLocks noChangeShapeType="1"/>
              </p:cNvSpPr>
              <p:nvPr/>
            </p:nvSpPr>
            <p:spPr bwMode="auto">
              <a:xfrm>
                <a:off x="463574" y="2804001"/>
                <a:ext cx="533439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5" name="Freeform 92"/>
              <p:cNvSpPr>
                <a:spLocks/>
              </p:cNvSpPr>
              <p:nvPr/>
            </p:nvSpPr>
            <p:spPr bwMode="auto">
              <a:xfrm>
                <a:off x="989076" y="2767491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6" name="Line 94"/>
              <p:cNvSpPr>
                <a:spLocks noChangeShapeType="1"/>
              </p:cNvSpPr>
              <p:nvPr/>
            </p:nvSpPr>
            <p:spPr bwMode="auto">
              <a:xfrm>
                <a:off x="1185940" y="2592879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7" name="Line 95"/>
              <p:cNvSpPr>
                <a:spLocks noChangeShapeType="1"/>
              </p:cNvSpPr>
              <p:nvPr/>
            </p:nvSpPr>
            <p:spPr bwMode="auto">
              <a:xfrm>
                <a:off x="1676513" y="2592879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8" name="Freeform 96"/>
              <p:cNvSpPr>
                <a:spLocks/>
              </p:cNvSpPr>
              <p:nvPr/>
            </p:nvSpPr>
            <p:spPr bwMode="auto">
              <a:xfrm>
                <a:off x="1763832" y="2554781"/>
                <a:ext cx="66680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9" name="Line 97"/>
              <p:cNvSpPr>
                <a:spLocks noChangeShapeType="1"/>
              </p:cNvSpPr>
              <p:nvPr/>
            </p:nvSpPr>
            <p:spPr bwMode="auto">
              <a:xfrm>
                <a:off x="1185940" y="3018298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0" name="Line 98"/>
              <p:cNvSpPr>
                <a:spLocks noChangeShapeType="1"/>
              </p:cNvSpPr>
              <p:nvPr/>
            </p:nvSpPr>
            <p:spPr bwMode="auto">
              <a:xfrm>
                <a:off x="1676513" y="3018298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1" name="Freeform 99"/>
              <p:cNvSpPr>
                <a:spLocks/>
              </p:cNvSpPr>
              <p:nvPr/>
            </p:nvSpPr>
            <p:spPr bwMode="auto">
              <a:xfrm>
                <a:off x="1763832" y="2980201"/>
                <a:ext cx="66680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2" name="Line 100"/>
              <p:cNvSpPr>
                <a:spLocks noChangeShapeType="1"/>
              </p:cNvSpPr>
              <p:nvPr/>
            </p:nvSpPr>
            <p:spPr bwMode="auto">
              <a:xfrm>
                <a:off x="1189115" y="2804001"/>
                <a:ext cx="7620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3" name="Line 101"/>
              <p:cNvSpPr>
                <a:spLocks noChangeShapeType="1"/>
              </p:cNvSpPr>
              <p:nvPr/>
            </p:nvSpPr>
            <p:spPr bwMode="auto">
              <a:xfrm>
                <a:off x="1678101" y="2804001"/>
                <a:ext cx="9525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4" name="Freeform 102"/>
              <p:cNvSpPr>
                <a:spLocks/>
              </p:cNvSpPr>
              <p:nvPr/>
            </p:nvSpPr>
            <p:spPr bwMode="auto">
              <a:xfrm>
                <a:off x="1765419" y="2767491"/>
                <a:ext cx="66680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5" name="Rectangle 103"/>
              <p:cNvSpPr>
                <a:spLocks noChangeArrowheads="1"/>
              </p:cNvSpPr>
              <p:nvPr/>
            </p:nvSpPr>
            <p:spPr bwMode="auto">
              <a:xfrm>
                <a:off x="1263733" y="2724631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6" name="Rectangle 104"/>
              <p:cNvSpPr>
                <a:spLocks noChangeArrowheads="1"/>
              </p:cNvSpPr>
              <p:nvPr/>
            </p:nvSpPr>
            <p:spPr bwMode="auto">
              <a:xfrm>
                <a:off x="1263733" y="2724631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7" name="Rectangle 107"/>
              <p:cNvSpPr>
                <a:spLocks noChangeArrowheads="1"/>
              </p:cNvSpPr>
              <p:nvPr/>
            </p:nvSpPr>
            <p:spPr bwMode="auto">
              <a:xfrm>
                <a:off x="1263733" y="2938929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8" name="Rectangle 108"/>
              <p:cNvSpPr>
                <a:spLocks noChangeArrowheads="1"/>
              </p:cNvSpPr>
              <p:nvPr/>
            </p:nvSpPr>
            <p:spPr bwMode="auto">
              <a:xfrm>
                <a:off x="1263733" y="2938929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9" name="Freeform 109"/>
              <p:cNvSpPr>
                <a:spLocks/>
              </p:cNvSpPr>
              <p:nvPr/>
            </p:nvSpPr>
            <p:spPr bwMode="auto">
              <a:xfrm>
                <a:off x="1055755" y="3238945"/>
                <a:ext cx="128596" cy="573047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0" name="Freeform 110"/>
              <p:cNvSpPr>
                <a:spLocks/>
              </p:cNvSpPr>
              <p:nvPr/>
            </p:nvSpPr>
            <p:spPr bwMode="auto">
              <a:xfrm>
                <a:off x="1055755" y="3238945"/>
                <a:ext cx="128596" cy="573047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1" name="Freeform 111"/>
              <p:cNvSpPr>
                <a:spLocks/>
              </p:cNvSpPr>
              <p:nvPr/>
            </p:nvSpPr>
            <p:spPr bwMode="auto">
              <a:xfrm>
                <a:off x="1828924" y="3238945"/>
                <a:ext cx="128597" cy="573047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2" name="Freeform 112"/>
              <p:cNvSpPr>
                <a:spLocks/>
              </p:cNvSpPr>
              <p:nvPr/>
            </p:nvSpPr>
            <p:spPr bwMode="auto">
              <a:xfrm>
                <a:off x="1828924" y="3238945"/>
                <a:ext cx="128597" cy="573047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3" name="Rectangle 113"/>
              <p:cNvSpPr>
                <a:spLocks noChangeArrowheads="1"/>
              </p:cNvSpPr>
              <p:nvPr/>
            </p:nvSpPr>
            <p:spPr bwMode="auto">
              <a:xfrm>
                <a:off x="1262145" y="3237358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4" name="Rectangle 114"/>
              <p:cNvSpPr>
                <a:spLocks noChangeArrowheads="1"/>
              </p:cNvSpPr>
              <p:nvPr/>
            </p:nvSpPr>
            <p:spPr bwMode="auto">
              <a:xfrm>
                <a:off x="1262145" y="3237358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5" name="Line 118"/>
              <p:cNvSpPr>
                <a:spLocks noChangeShapeType="1"/>
              </p:cNvSpPr>
              <p:nvPr/>
            </p:nvSpPr>
            <p:spPr bwMode="auto">
              <a:xfrm>
                <a:off x="461987" y="3524675"/>
                <a:ext cx="53502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6" name="Freeform 119"/>
              <p:cNvSpPr>
                <a:spLocks/>
              </p:cNvSpPr>
              <p:nvPr/>
            </p:nvSpPr>
            <p:spPr bwMode="auto">
              <a:xfrm>
                <a:off x="987488" y="3488165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7" name="Line 121"/>
              <p:cNvSpPr>
                <a:spLocks noChangeShapeType="1"/>
              </p:cNvSpPr>
              <p:nvPr/>
            </p:nvSpPr>
            <p:spPr bwMode="auto">
              <a:xfrm>
                <a:off x="1184352" y="3313552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8" name="Line 122"/>
              <p:cNvSpPr>
                <a:spLocks noChangeShapeType="1"/>
              </p:cNvSpPr>
              <p:nvPr/>
            </p:nvSpPr>
            <p:spPr bwMode="auto">
              <a:xfrm>
                <a:off x="1674925" y="3313552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9" name="Freeform 123"/>
              <p:cNvSpPr>
                <a:spLocks/>
              </p:cNvSpPr>
              <p:nvPr/>
            </p:nvSpPr>
            <p:spPr bwMode="auto">
              <a:xfrm>
                <a:off x="1760657" y="3277042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0" name="Line 124"/>
              <p:cNvSpPr>
                <a:spLocks noChangeShapeType="1"/>
              </p:cNvSpPr>
              <p:nvPr/>
            </p:nvSpPr>
            <p:spPr bwMode="auto">
              <a:xfrm>
                <a:off x="1184352" y="3738972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1" name="Line 125"/>
              <p:cNvSpPr>
                <a:spLocks noChangeShapeType="1"/>
              </p:cNvSpPr>
              <p:nvPr/>
            </p:nvSpPr>
            <p:spPr bwMode="auto">
              <a:xfrm>
                <a:off x="1674925" y="3738972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2" name="Freeform 126"/>
              <p:cNvSpPr>
                <a:spLocks/>
              </p:cNvSpPr>
              <p:nvPr/>
            </p:nvSpPr>
            <p:spPr bwMode="auto">
              <a:xfrm>
                <a:off x="1760657" y="3702462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3" name="Line 127"/>
              <p:cNvSpPr>
                <a:spLocks noChangeShapeType="1"/>
              </p:cNvSpPr>
              <p:nvPr/>
            </p:nvSpPr>
            <p:spPr bwMode="auto">
              <a:xfrm>
                <a:off x="1185940" y="3524675"/>
                <a:ext cx="77793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4" name="Line 128"/>
              <p:cNvSpPr>
                <a:spLocks noChangeShapeType="1"/>
              </p:cNvSpPr>
              <p:nvPr/>
            </p:nvSpPr>
            <p:spPr bwMode="auto">
              <a:xfrm>
                <a:off x="1676513" y="3524675"/>
                <a:ext cx="9525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5" name="Freeform 129"/>
              <p:cNvSpPr>
                <a:spLocks/>
              </p:cNvSpPr>
              <p:nvPr/>
            </p:nvSpPr>
            <p:spPr bwMode="auto">
              <a:xfrm>
                <a:off x="1763832" y="3488165"/>
                <a:ext cx="66680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6" name="Rectangle 130"/>
              <p:cNvSpPr>
                <a:spLocks noChangeArrowheads="1"/>
              </p:cNvSpPr>
              <p:nvPr/>
            </p:nvSpPr>
            <p:spPr bwMode="auto">
              <a:xfrm>
                <a:off x="1262145" y="3445305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7" name="Rectangle 131"/>
              <p:cNvSpPr>
                <a:spLocks noChangeArrowheads="1"/>
              </p:cNvSpPr>
              <p:nvPr/>
            </p:nvSpPr>
            <p:spPr bwMode="auto">
              <a:xfrm>
                <a:off x="1262145" y="3445305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8" name="Rectangle 134"/>
              <p:cNvSpPr>
                <a:spLocks noChangeArrowheads="1"/>
              </p:cNvSpPr>
              <p:nvPr/>
            </p:nvSpPr>
            <p:spPr bwMode="auto">
              <a:xfrm>
                <a:off x="1262145" y="3661190"/>
                <a:ext cx="412780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9" name="Rectangle 135"/>
              <p:cNvSpPr>
                <a:spLocks noChangeArrowheads="1"/>
              </p:cNvSpPr>
              <p:nvPr/>
            </p:nvSpPr>
            <p:spPr bwMode="auto">
              <a:xfrm>
                <a:off x="1262145" y="3661190"/>
                <a:ext cx="412780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0" name="Freeform 138"/>
              <p:cNvSpPr>
                <a:spLocks/>
              </p:cNvSpPr>
              <p:nvPr/>
            </p:nvSpPr>
            <p:spPr bwMode="auto">
              <a:xfrm>
                <a:off x="1052580" y="3959619"/>
                <a:ext cx="128596" cy="573047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1" name="Freeform 139"/>
              <p:cNvSpPr>
                <a:spLocks/>
              </p:cNvSpPr>
              <p:nvPr/>
            </p:nvSpPr>
            <p:spPr bwMode="auto">
              <a:xfrm>
                <a:off x="1052580" y="3959619"/>
                <a:ext cx="128596" cy="573047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2" name="Freeform 140"/>
              <p:cNvSpPr>
                <a:spLocks/>
              </p:cNvSpPr>
              <p:nvPr/>
            </p:nvSpPr>
            <p:spPr bwMode="auto">
              <a:xfrm>
                <a:off x="1825748" y="3959619"/>
                <a:ext cx="128597" cy="573047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3" name="Freeform 141"/>
              <p:cNvSpPr>
                <a:spLocks/>
              </p:cNvSpPr>
              <p:nvPr/>
            </p:nvSpPr>
            <p:spPr bwMode="auto">
              <a:xfrm>
                <a:off x="1825748" y="3959619"/>
                <a:ext cx="128597" cy="573047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4" name="Rectangle 142"/>
              <p:cNvSpPr>
                <a:spLocks noChangeArrowheads="1"/>
              </p:cNvSpPr>
              <p:nvPr/>
            </p:nvSpPr>
            <p:spPr bwMode="auto">
              <a:xfrm>
                <a:off x="1257382" y="3959619"/>
                <a:ext cx="414368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5" name="Rectangle 143"/>
              <p:cNvSpPr>
                <a:spLocks noChangeArrowheads="1"/>
              </p:cNvSpPr>
              <p:nvPr/>
            </p:nvSpPr>
            <p:spPr bwMode="auto">
              <a:xfrm>
                <a:off x="1257382" y="3959619"/>
                <a:ext cx="414368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6" name="Line 147"/>
              <p:cNvSpPr>
                <a:spLocks noChangeShapeType="1"/>
              </p:cNvSpPr>
              <p:nvPr/>
            </p:nvSpPr>
            <p:spPr bwMode="auto">
              <a:xfrm>
                <a:off x="458812" y="4246936"/>
                <a:ext cx="533439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7" name="Freeform 148"/>
              <p:cNvSpPr>
                <a:spLocks/>
              </p:cNvSpPr>
              <p:nvPr/>
            </p:nvSpPr>
            <p:spPr bwMode="auto">
              <a:xfrm>
                <a:off x="984312" y="4208839"/>
                <a:ext cx="68268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8" name="Line 150"/>
              <p:cNvSpPr>
                <a:spLocks noChangeShapeType="1"/>
              </p:cNvSpPr>
              <p:nvPr/>
            </p:nvSpPr>
            <p:spPr bwMode="auto">
              <a:xfrm>
                <a:off x="1181177" y="4035813"/>
                <a:ext cx="7620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9" name="Line 151"/>
              <p:cNvSpPr>
                <a:spLocks noChangeShapeType="1"/>
              </p:cNvSpPr>
              <p:nvPr/>
            </p:nvSpPr>
            <p:spPr bwMode="auto">
              <a:xfrm>
                <a:off x="1671750" y="4035813"/>
                <a:ext cx="93669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0" name="Freeform 152"/>
              <p:cNvSpPr>
                <a:spLocks/>
              </p:cNvSpPr>
              <p:nvPr/>
            </p:nvSpPr>
            <p:spPr bwMode="auto">
              <a:xfrm>
                <a:off x="1757481" y="3997716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1" name="Line 153"/>
              <p:cNvSpPr>
                <a:spLocks noChangeShapeType="1"/>
              </p:cNvSpPr>
              <p:nvPr/>
            </p:nvSpPr>
            <p:spPr bwMode="auto">
              <a:xfrm>
                <a:off x="1181177" y="4461233"/>
                <a:ext cx="7620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2" name="Line 154"/>
              <p:cNvSpPr>
                <a:spLocks noChangeShapeType="1"/>
              </p:cNvSpPr>
              <p:nvPr/>
            </p:nvSpPr>
            <p:spPr bwMode="auto">
              <a:xfrm>
                <a:off x="1671750" y="4461233"/>
                <a:ext cx="93669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3" name="Freeform 155"/>
              <p:cNvSpPr>
                <a:spLocks/>
              </p:cNvSpPr>
              <p:nvPr/>
            </p:nvSpPr>
            <p:spPr bwMode="auto">
              <a:xfrm>
                <a:off x="1757481" y="4423136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4" name="Line 156"/>
              <p:cNvSpPr>
                <a:spLocks noChangeShapeType="1"/>
              </p:cNvSpPr>
              <p:nvPr/>
            </p:nvSpPr>
            <p:spPr bwMode="auto">
              <a:xfrm>
                <a:off x="1182765" y="4246936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5" name="Line 157"/>
              <p:cNvSpPr>
                <a:spLocks noChangeShapeType="1"/>
              </p:cNvSpPr>
              <p:nvPr/>
            </p:nvSpPr>
            <p:spPr bwMode="auto">
              <a:xfrm>
                <a:off x="1671750" y="4246936"/>
                <a:ext cx="9684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6" name="Freeform 158"/>
              <p:cNvSpPr>
                <a:spLocks/>
              </p:cNvSpPr>
              <p:nvPr/>
            </p:nvSpPr>
            <p:spPr bwMode="auto">
              <a:xfrm>
                <a:off x="1759069" y="4208839"/>
                <a:ext cx="68268" cy="74607"/>
              </a:xfrm>
              <a:custGeom>
                <a:avLst/>
                <a:gdLst>
                  <a:gd name="T0" fmla="*/ 0 w 68"/>
                  <a:gd name="T1" fmla="*/ 0 h 67"/>
                  <a:gd name="T2" fmla="*/ 68 w 68"/>
                  <a:gd name="T3" fmla="*/ 34 h 67"/>
                  <a:gd name="T4" fmla="*/ 0 w 68"/>
                  <a:gd name="T5" fmla="*/ 67 h 67"/>
                  <a:gd name="T6" fmla="*/ 0 w 68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7">
                    <a:moveTo>
                      <a:pt x="0" y="0"/>
                    </a:moveTo>
                    <a:lnTo>
                      <a:pt x="68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7" name="Rectangle 159"/>
              <p:cNvSpPr>
                <a:spLocks noChangeArrowheads="1"/>
              </p:cNvSpPr>
              <p:nvPr/>
            </p:nvSpPr>
            <p:spPr bwMode="auto">
              <a:xfrm>
                <a:off x="1257382" y="4167567"/>
                <a:ext cx="414368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8" name="Rectangle 160"/>
              <p:cNvSpPr>
                <a:spLocks noChangeArrowheads="1"/>
              </p:cNvSpPr>
              <p:nvPr/>
            </p:nvSpPr>
            <p:spPr bwMode="auto">
              <a:xfrm>
                <a:off x="1257382" y="4167567"/>
                <a:ext cx="414368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9" name="Rectangle 163"/>
              <p:cNvSpPr>
                <a:spLocks noChangeArrowheads="1"/>
              </p:cNvSpPr>
              <p:nvPr/>
            </p:nvSpPr>
            <p:spPr bwMode="auto">
              <a:xfrm>
                <a:off x="1257382" y="4381864"/>
                <a:ext cx="414368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0" name="Rectangle 164"/>
              <p:cNvSpPr>
                <a:spLocks noChangeArrowheads="1"/>
              </p:cNvSpPr>
              <p:nvPr/>
            </p:nvSpPr>
            <p:spPr bwMode="auto">
              <a:xfrm>
                <a:off x="1257382" y="4381864"/>
                <a:ext cx="414368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1" name="Freeform 165"/>
              <p:cNvSpPr>
                <a:spLocks/>
              </p:cNvSpPr>
              <p:nvPr/>
            </p:nvSpPr>
            <p:spPr bwMode="auto">
              <a:xfrm>
                <a:off x="1049405" y="4680293"/>
                <a:ext cx="130184" cy="574634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2" name="Freeform 166"/>
              <p:cNvSpPr>
                <a:spLocks/>
              </p:cNvSpPr>
              <p:nvPr/>
            </p:nvSpPr>
            <p:spPr bwMode="auto">
              <a:xfrm>
                <a:off x="1049405" y="4680293"/>
                <a:ext cx="130184" cy="574634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3" name="Freeform 167"/>
              <p:cNvSpPr>
                <a:spLocks/>
              </p:cNvSpPr>
              <p:nvPr/>
            </p:nvSpPr>
            <p:spPr bwMode="auto">
              <a:xfrm>
                <a:off x="1824161" y="4680293"/>
                <a:ext cx="128596" cy="574634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4" name="Freeform 168"/>
              <p:cNvSpPr>
                <a:spLocks/>
              </p:cNvSpPr>
              <p:nvPr/>
            </p:nvSpPr>
            <p:spPr bwMode="auto">
              <a:xfrm>
                <a:off x="1824161" y="4680293"/>
                <a:ext cx="128596" cy="574634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5" name="Rectangle 169"/>
              <p:cNvSpPr>
                <a:spLocks noChangeArrowheads="1"/>
              </p:cNvSpPr>
              <p:nvPr/>
            </p:nvSpPr>
            <p:spPr bwMode="auto">
              <a:xfrm>
                <a:off x="1257382" y="4680293"/>
                <a:ext cx="411193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6" name="Rectangle 170"/>
              <p:cNvSpPr>
                <a:spLocks noChangeArrowheads="1"/>
              </p:cNvSpPr>
              <p:nvPr/>
            </p:nvSpPr>
            <p:spPr bwMode="auto">
              <a:xfrm>
                <a:off x="1257382" y="4680293"/>
                <a:ext cx="411193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7" name="Line 174"/>
              <p:cNvSpPr>
                <a:spLocks noChangeShapeType="1"/>
              </p:cNvSpPr>
              <p:nvPr/>
            </p:nvSpPr>
            <p:spPr bwMode="auto">
              <a:xfrm>
                <a:off x="457224" y="4967610"/>
                <a:ext cx="53502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8" name="Freeform 175"/>
              <p:cNvSpPr>
                <a:spLocks/>
              </p:cNvSpPr>
              <p:nvPr/>
            </p:nvSpPr>
            <p:spPr bwMode="auto">
              <a:xfrm>
                <a:off x="982725" y="4931100"/>
                <a:ext cx="66680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9" name="Line 177"/>
              <p:cNvSpPr>
                <a:spLocks noChangeShapeType="1"/>
              </p:cNvSpPr>
              <p:nvPr/>
            </p:nvSpPr>
            <p:spPr bwMode="auto">
              <a:xfrm>
                <a:off x="1179589" y="4756487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0" name="Line 178"/>
              <p:cNvSpPr>
                <a:spLocks noChangeShapeType="1"/>
              </p:cNvSpPr>
              <p:nvPr/>
            </p:nvSpPr>
            <p:spPr bwMode="auto">
              <a:xfrm>
                <a:off x="1668575" y="4756487"/>
                <a:ext cx="96844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1" name="Freeform 179"/>
              <p:cNvSpPr>
                <a:spLocks/>
              </p:cNvSpPr>
              <p:nvPr/>
            </p:nvSpPr>
            <p:spPr bwMode="auto">
              <a:xfrm>
                <a:off x="1755893" y="4719978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2" name="Line 180"/>
              <p:cNvSpPr>
                <a:spLocks noChangeShapeType="1"/>
              </p:cNvSpPr>
              <p:nvPr/>
            </p:nvSpPr>
            <p:spPr bwMode="auto">
              <a:xfrm>
                <a:off x="1179589" y="5180320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3" name="Line 181"/>
              <p:cNvSpPr>
                <a:spLocks noChangeShapeType="1"/>
              </p:cNvSpPr>
              <p:nvPr/>
            </p:nvSpPr>
            <p:spPr bwMode="auto">
              <a:xfrm>
                <a:off x="1668575" y="5180320"/>
                <a:ext cx="9684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4" name="Freeform 182"/>
              <p:cNvSpPr>
                <a:spLocks/>
              </p:cNvSpPr>
              <p:nvPr/>
            </p:nvSpPr>
            <p:spPr bwMode="auto">
              <a:xfrm>
                <a:off x="1755893" y="5145398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5" name="Line 183"/>
              <p:cNvSpPr>
                <a:spLocks noChangeShapeType="1"/>
              </p:cNvSpPr>
              <p:nvPr/>
            </p:nvSpPr>
            <p:spPr bwMode="auto">
              <a:xfrm>
                <a:off x="1181177" y="4967610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6" name="Line 184"/>
              <p:cNvSpPr>
                <a:spLocks noChangeShapeType="1"/>
              </p:cNvSpPr>
              <p:nvPr/>
            </p:nvSpPr>
            <p:spPr bwMode="auto">
              <a:xfrm>
                <a:off x="1671750" y="4967610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7" name="Freeform 185"/>
              <p:cNvSpPr>
                <a:spLocks/>
              </p:cNvSpPr>
              <p:nvPr/>
            </p:nvSpPr>
            <p:spPr bwMode="auto">
              <a:xfrm>
                <a:off x="1757481" y="4931100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8" name="Rectangle 186"/>
              <p:cNvSpPr>
                <a:spLocks noChangeArrowheads="1"/>
              </p:cNvSpPr>
              <p:nvPr/>
            </p:nvSpPr>
            <p:spPr bwMode="auto">
              <a:xfrm>
                <a:off x="1257382" y="4889828"/>
                <a:ext cx="411193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9" name="Rectangle 187"/>
              <p:cNvSpPr>
                <a:spLocks noChangeArrowheads="1"/>
              </p:cNvSpPr>
              <p:nvPr/>
            </p:nvSpPr>
            <p:spPr bwMode="auto">
              <a:xfrm>
                <a:off x="1257382" y="4889828"/>
                <a:ext cx="411193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0" name="Rectangle 190"/>
              <p:cNvSpPr>
                <a:spLocks noChangeArrowheads="1"/>
              </p:cNvSpPr>
              <p:nvPr/>
            </p:nvSpPr>
            <p:spPr bwMode="auto">
              <a:xfrm>
                <a:off x="1257382" y="5102538"/>
                <a:ext cx="411193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1" name="Rectangle 191"/>
              <p:cNvSpPr>
                <a:spLocks noChangeArrowheads="1"/>
              </p:cNvSpPr>
              <p:nvPr/>
            </p:nvSpPr>
            <p:spPr bwMode="auto">
              <a:xfrm>
                <a:off x="1257382" y="5102538"/>
                <a:ext cx="411193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2" name="Freeform 194"/>
              <p:cNvSpPr>
                <a:spLocks/>
              </p:cNvSpPr>
              <p:nvPr/>
            </p:nvSpPr>
            <p:spPr bwMode="auto">
              <a:xfrm>
                <a:off x="1959108" y="2797651"/>
                <a:ext cx="184163" cy="760359"/>
              </a:xfrm>
              <a:custGeom>
                <a:avLst/>
                <a:gdLst>
                  <a:gd name="T0" fmla="*/ 0 w 182"/>
                  <a:gd name="T1" fmla="*/ 0 h 690"/>
                  <a:gd name="T2" fmla="*/ 182 w 182"/>
                  <a:gd name="T3" fmla="*/ 0 h 690"/>
                  <a:gd name="T4" fmla="*/ 182 w 182"/>
                  <a:gd name="T5" fmla="*/ 690 h 6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2" h="690">
                    <a:moveTo>
                      <a:pt x="0" y="0"/>
                    </a:moveTo>
                    <a:lnTo>
                      <a:pt x="182" y="0"/>
                    </a:lnTo>
                    <a:lnTo>
                      <a:pt x="182" y="69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3" name="Line 195"/>
              <p:cNvSpPr>
                <a:spLocks noChangeShapeType="1"/>
              </p:cNvSpPr>
              <p:nvPr/>
            </p:nvSpPr>
            <p:spPr bwMode="auto">
              <a:xfrm>
                <a:off x="2143271" y="3558010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4" name="Freeform 196"/>
              <p:cNvSpPr>
                <a:spLocks/>
              </p:cNvSpPr>
              <p:nvPr/>
            </p:nvSpPr>
            <p:spPr bwMode="auto">
              <a:xfrm>
                <a:off x="2230591" y="3521500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5" name="Line 197"/>
              <p:cNvSpPr>
                <a:spLocks noChangeShapeType="1"/>
              </p:cNvSpPr>
              <p:nvPr/>
            </p:nvSpPr>
            <p:spPr bwMode="auto">
              <a:xfrm flipH="1">
                <a:off x="1963871" y="2083327"/>
                <a:ext cx="14288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6" name="Freeform 198"/>
              <p:cNvSpPr>
                <a:spLocks/>
              </p:cNvSpPr>
              <p:nvPr/>
            </p:nvSpPr>
            <p:spPr bwMode="auto">
              <a:xfrm>
                <a:off x="1957521" y="3531024"/>
                <a:ext cx="134947" cy="241283"/>
              </a:xfrm>
              <a:custGeom>
                <a:avLst/>
                <a:gdLst>
                  <a:gd name="T0" fmla="*/ 0 w 133"/>
                  <a:gd name="T1" fmla="*/ 0 h 220"/>
                  <a:gd name="T2" fmla="*/ 133 w 133"/>
                  <a:gd name="T3" fmla="*/ 0 h 220"/>
                  <a:gd name="T4" fmla="*/ 133 w 133"/>
                  <a:gd name="T5" fmla="*/ 220 h 2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3" h="220">
                    <a:moveTo>
                      <a:pt x="0" y="0"/>
                    </a:moveTo>
                    <a:lnTo>
                      <a:pt x="133" y="0"/>
                    </a:lnTo>
                    <a:lnTo>
                      <a:pt x="133" y="22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7" name="Line 199"/>
              <p:cNvSpPr>
                <a:spLocks noChangeShapeType="1"/>
              </p:cNvSpPr>
              <p:nvPr/>
            </p:nvSpPr>
            <p:spPr bwMode="auto">
              <a:xfrm flipH="1">
                <a:off x="1952758" y="4967610"/>
                <a:ext cx="6191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8" name="Line 200"/>
              <p:cNvSpPr>
                <a:spLocks noChangeShapeType="1"/>
              </p:cNvSpPr>
              <p:nvPr/>
            </p:nvSpPr>
            <p:spPr bwMode="auto">
              <a:xfrm>
                <a:off x="1954346" y="4262810"/>
                <a:ext cx="138122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9" name="Freeform 201"/>
              <p:cNvSpPr>
                <a:spLocks/>
              </p:cNvSpPr>
              <p:nvPr/>
            </p:nvSpPr>
            <p:spPr bwMode="auto">
              <a:xfrm>
                <a:off x="2092468" y="4010415"/>
                <a:ext cx="146061" cy="252395"/>
              </a:xfrm>
              <a:custGeom>
                <a:avLst/>
                <a:gdLst>
                  <a:gd name="T0" fmla="*/ 146 w 146"/>
                  <a:gd name="T1" fmla="*/ 0 h 230"/>
                  <a:gd name="T2" fmla="*/ 0 w 146"/>
                  <a:gd name="T3" fmla="*/ 0 h 230"/>
                  <a:gd name="T4" fmla="*/ 0 w 146"/>
                  <a:gd name="T5" fmla="*/ 230 h 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6" h="230">
                    <a:moveTo>
                      <a:pt x="146" y="0"/>
                    </a:moveTo>
                    <a:lnTo>
                      <a:pt x="0" y="0"/>
                    </a:lnTo>
                    <a:lnTo>
                      <a:pt x="0" y="23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0" name="Freeform 202"/>
              <p:cNvSpPr>
                <a:spLocks/>
              </p:cNvSpPr>
              <p:nvPr/>
            </p:nvSpPr>
            <p:spPr bwMode="auto">
              <a:xfrm>
                <a:off x="2230591" y="3972318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1" name="Line 203"/>
              <p:cNvSpPr>
                <a:spLocks noChangeShapeType="1"/>
              </p:cNvSpPr>
              <p:nvPr/>
            </p:nvSpPr>
            <p:spPr bwMode="auto">
              <a:xfrm>
                <a:off x="3330808" y="3558010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2" name="Freeform 204"/>
              <p:cNvSpPr>
                <a:spLocks/>
              </p:cNvSpPr>
              <p:nvPr/>
            </p:nvSpPr>
            <p:spPr bwMode="auto">
              <a:xfrm>
                <a:off x="3570538" y="3521500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3" name="Line 205"/>
              <p:cNvSpPr>
                <a:spLocks noChangeShapeType="1"/>
              </p:cNvSpPr>
              <p:nvPr/>
            </p:nvSpPr>
            <p:spPr bwMode="auto">
              <a:xfrm>
                <a:off x="3330808" y="3772307"/>
                <a:ext cx="24925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4" name="Freeform 206"/>
              <p:cNvSpPr>
                <a:spLocks/>
              </p:cNvSpPr>
              <p:nvPr/>
            </p:nvSpPr>
            <p:spPr bwMode="auto">
              <a:xfrm>
                <a:off x="3570538" y="3735798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5" name="Line 207"/>
              <p:cNvSpPr>
                <a:spLocks noChangeShapeType="1"/>
              </p:cNvSpPr>
              <p:nvPr/>
            </p:nvSpPr>
            <p:spPr bwMode="auto">
              <a:xfrm>
                <a:off x="3330808" y="4010415"/>
                <a:ext cx="24925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6" name="Freeform 208"/>
              <p:cNvSpPr>
                <a:spLocks/>
              </p:cNvSpPr>
              <p:nvPr/>
            </p:nvSpPr>
            <p:spPr bwMode="auto">
              <a:xfrm>
                <a:off x="3570538" y="3972318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85351" name="Rectangle 58"/>
            <p:cNvSpPr>
              <a:spLocks noChangeArrowheads="1"/>
            </p:cNvSpPr>
            <p:nvPr/>
          </p:nvSpPr>
          <p:spPr bwMode="auto">
            <a:xfrm>
              <a:off x="228607" y="1905539"/>
              <a:ext cx="741417" cy="214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East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5352" name="Rectangle 93"/>
            <p:cNvSpPr>
              <a:spLocks noChangeArrowheads="1"/>
            </p:cNvSpPr>
            <p:nvPr/>
          </p:nvSpPr>
          <p:spPr bwMode="auto">
            <a:xfrm>
              <a:off x="187329" y="2621451"/>
              <a:ext cx="779520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West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5353" name="Rectangle 120"/>
            <p:cNvSpPr>
              <a:spLocks noChangeArrowheads="1"/>
            </p:cNvSpPr>
            <p:nvPr/>
          </p:nvSpPr>
          <p:spPr bwMode="auto">
            <a:xfrm>
              <a:off x="153990" y="3343712"/>
              <a:ext cx="900177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North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5354" name="Rectangle 149"/>
            <p:cNvSpPr>
              <a:spLocks noChangeArrowheads="1"/>
            </p:cNvSpPr>
            <p:nvPr/>
          </p:nvSpPr>
          <p:spPr bwMode="auto">
            <a:xfrm>
              <a:off x="133350" y="4067561"/>
              <a:ext cx="884302" cy="214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South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5355" name="Rectangle 176"/>
            <p:cNvSpPr>
              <a:spLocks noChangeArrowheads="1"/>
            </p:cNvSpPr>
            <p:nvPr/>
          </p:nvSpPr>
          <p:spPr bwMode="auto">
            <a:xfrm>
              <a:off x="317513" y="4789823"/>
              <a:ext cx="628696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PE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</p:grpSp>
      <p:sp>
        <p:nvSpPr>
          <p:cNvPr id="227" name="Rectangle 216"/>
          <p:cNvSpPr>
            <a:spLocks noChangeArrowheads="1"/>
          </p:cNvSpPr>
          <p:nvPr/>
        </p:nvSpPr>
        <p:spPr bwMode="auto">
          <a:xfrm>
            <a:off x="2254250" y="2362200"/>
            <a:ext cx="1219200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152400" y="1828800"/>
            <a:ext cx="3581400" cy="38100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85349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The Problem: Packet Scheduling</a:t>
            </a:r>
          </a:p>
        </p:txBody>
      </p:sp>
    </p:spTree>
    <p:extLst>
      <p:ext uri="{BB962C8B-B14F-4D97-AF65-F5344CB8AC3E}">
        <p14:creationId xmlns:p14="http://schemas.microsoft.com/office/powerpoint/2010/main" val="19207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Connector 463"/>
          <p:cNvCxnSpPr/>
          <p:nvPr/>
        </p:nvCxnSpPr>
        <p:spPr>
          <a:xfrm>
            <a:off x="5494338" y="182245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394" name="TextBox 482"/>
          <p:cNvSpPr txBox="1">
            <a:spLocks noChangeArrowheads="1"/>
          </p:cNvSpPr>
          <p:nvPr/>
        </p:nvSpPr>
        <p:spPr bwMode="auto">
          <a:xfrm>
            <a:off x="5181600" y="1562100"/>
            <a:ext cx="320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 charset="0"/>
              <a:ea typeface="ＭＳ Ｐゴシック" charset="0"/>
            </a:endParaRPr>
          </a:p>
        </p:txBody>
      </p:sp>
      <p:grpSp>
        <p:nvGrpSpPr>
          <p:cNvPr id="187395" name="Group 244"/>
          <p:cNvGrpSpPr>
            <a:grpSpLocks/>
          </p:cNvGrpSpPr>
          <p:nvPr/>
        </p:nvGrpSpPr>
        <p:grpSpPr bwMode="auto">
          <a:xfrm>
            <a:off x="3886200" y="1676400"/>
            <a:ext cx="4419600" cy="4229100"/>
            <a:chOff x="3886200" y="1676400"/>
            <a:chExt cx="4419600" cy="4229100"/>
          </a:xfrm>
        </p:grpSpPr>
        <p:sp>
          <p:nvSpPr>
            <p:cNvPr id="484" name="Rectangle 483"/>
            <p:cNvSpPr/>
            <p:nvPr/>
          </p:nvSpPr>
          <p:spPr>
            <a:xfrm>
              <a:off x="5181600" y="1676400"/>
              <a:ext cx="3124200" cy="4229100"/>
            </a:xfrm>
            <a:prstGeom prst="rect">
              <a:avLst/>
            </a:prstGeom>
            <a:noFill/>
            <a:ln w="222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grpSp>
          <p:nvGrpSpPr>
            <p:cNvPr id="187630" name="Group 286"/>
            <p:cNvGrpSpPr>
              <a:grpSpLocks/>
            </p:cNvGrpSpPr>
            <p:nvPr/>
          </p:nvGrpSpPr>
          <p:grpSpPr bwMode="auto">
            <a:xfrm>
              <a:off x="3886200" y="3021568"/>
              <a:ext cx="1314784" cy="978932"/>
              <a:chOff x="3886200" y="2831068"/>
              <a:chExt cx="1314784" cy="978932"/>
            </a:xfrm>
          </p:grpSpPr>
          <p:sp>
            <p:nvSpPr>
              <p:cNvPr id="229" name="Right Arrow 228"/>
              <p:cNvSpPr/>
              <p:nvPr/>
            </p:nvSpPr>
            <p:spPr>
              <a:xfrm>
                <a:off x="4038600" y="3124200"/>
                <a:ext cx="990600" cy="381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endParaRPr>
              </a:p>
            </p:txBody>
          </p:sp>
          <p:sp>
            <p:nvSpPr>
              <p:cNvPr id="187632" name="TextBox 259"/>
              <p:cNvSpPr txBox="1">
                <a:spLocks noChangeArrowheads="1"/>
              </p:cNvSpPr>
              <p:nvPr/>
            </p:nvSpPr>
            <p:spPr bwMode="auto">
              <a:xfrm>
                <a:off x="3886200" y="2830513"/>
                <a:ext cx="1314450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 charset="0"/>
                    <a:ea typeface="ＭＳ Ｐゴシック" charset="0"/>
                  </a:rPr>
                  <a:t>Conceptual</a:t>
                </a:r>
              </a:p>
            </p:txBody>
          </p:sp>
          <p:sp>
            <p:nvSpPr>
              <p:cNvPr id="187633" name="TextBox 262"/>
              <p:cNvSpPr txBox="1">
                <a:spLocks noChangeArrowheads="1"/>
              </p:cNvSpPr>
              <p:nvPr/>
            </p:nvSpPr>
            <p:spPr bwMode="auto">
              <a:xfrm>
                <a:off x="4184650" y="3440113"/>
                <a:ext cx="676275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 charset="0"/>
                    <a:ea typeface="ＭＳ Ｐゴシック" charset="0"/>
                  </a:rPr>
                  <a:t>View</a:t>
                </a:r>
              </a:p>
            </p:txBody>
          </p:sp>
        </p:grpSp>
      </p:grpSp>
      <p:cxnSp>
        <p:nvCxnSpPr>
          <p:cNvPr id="588" name="Straight Connector 587"/>
          <p:cNvCxnSpPr/>
          <p:nvPr/>
        </p:nvCxnSpPr>
        <p:spPr>
          <a:xfrm>
            <a:off x="5507038" y="256540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/>
          <p:cNvCxnSpPr/>
          <p:nvPr/>
        </p:nvCxnSpPr>
        <p:spPr>
          <a:xfrm>
            <a:off x="5508625" y="340360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/>
          <p:nvPr/>
        </p:nvCxnSpPr>
        <p:spPr>
          <a:xfrm>
            <a:off x="5514975" y="424180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/>
          <p:cNvCxnSpPr/>
          <p:nvPr/>
        </p:nvCxnSpPr>
        <p:spPr>
          <a:xfrm>
            <a:off x="5546725" y="502285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400" name="Rectangle 58"/>
          <p:cNvSpPr>
            <a:spLocks noChangeArrowheads="1"/>
          </p:cNvSpPr>
          <p:nvPr/>
        </p:nvSpPr>
        <p:spPr bwMode="auto">
          <a:xfrm>
            <a:off x="5429250" y="2074863"/>
            <a:ext cx="7413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East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1" name="Rectangle 93"/>
          <p:cNvSpPr>
            <a:spLocks noChangeArrowheads="1"/>
          </p:cNvSpPr>
          <p:nvPr/>
        </p:nvSpPr>
        <p:spPr bwMode="auto">
          <a:xfrm>
            <a:off x="5387975" y="2790825"/>
            <a:ext cx="7794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West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2" name="Rectangle 120"/>
          <p:cNvSpPr>
            <a:spLocks noChangeArrowheads="1"/>
          </p:cNvSpPr>
          <p:nvPr/>
        </p:nvSpPr>
        <p:spPr bwMode="auto">
          <a:xfrm>
            <a:off x="5354638" y="3513138"/>
            <a:ext cx="9001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North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3" name="Rectangle 149"/>
          <p:cNvSpPr>
            <a:spLocks noChangeArrowheads="1"/>
          </p:cNvSpPr>
          <p:nvPr/>
        </p:nvSpPr>
        <p:spPr bwMode="auto">
          <a:xfrm>
            <a:off x="5413375" y="4425950"/>
            <a:ext cx="8858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South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4" name="Rectangle 176"/>
          <p:cNvSpPr>
            <a:spLocks noChangeArrowheads="1"/>
          </p:cNvSpPr>
          <p:nvPr/>
        </p:nvSpPr>
        <p:spPr bwMode="auto">
          <a:xfrm>
            <a:off x="5518150" y="5264150"/>
            <a:ext cx="6286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PE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5" name="Rectangle 10"/>
          <p:cNvSpPr>
            <a:spLocks noChangeArrowheads="1"/>
          </p:cNvSpPr>
          <p:nvPr/>
        </p:nvSpPr>
        <p:spPr bwMode="auto">
          <a:xfrm>
            <a:off x="6781800" y="1828800"/>
            <a:ext cx="3016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0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6" name="Rectangle 10"/>
          <p:cNvSpPr>
            <a:spLocks noChangeArrowheads="1"/>
          </p:cNvSpPr>
          <p:nvPr/>
        </p:nvSpPr>
        <p:spPr bwMode="auto">
          <a:xfrm>
            <a:off x="6794500" y="2078038"/>
            <a:ext cx="3016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1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7" name="Rectangle 10"/>
          <p:cNvSpPr>
            <a:spLocks noChangeArrowheads="1"/>
          </p:cNvSpPr>
          <p:nvPr/>
        </p:nvSpPr>
        <p:spPr bwMode="auto">
          <a:xfrm>
            <a:off x="6810375" y="2306638"/>
            <a:ext cx="3016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2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grpSp>
        <p:nvGrpSpPr>
          <p:cNvPr id="4" name="Group 628"/>
          <p:cNvGrpSpPr>
            <a:grpSpLocks/>
          </p:cNvGrpSpPr>
          <p:nvPr/>
        </p:nvGrpSpPr>
        <p:grpSpPr bwMode="auto">
          <a:xfrm>
            <a:off x="5211763" y="5905500"/>
            <a:ext cx="3108325" cy="609600"/>
            <a:chOff x="5211751" y="5715000"/>
            <a:chExt cx="3108348" cy="609600"/>
          </a:xfrm>
        </p:grpSpPr>
        <p:sp>
          <p:nvSpPr>
            <p:cNvPr id="611" name="Rounded Rectangle 610"/>
            <p:cNvSpPr>
              <a:spLocks noChangeArrowheads="1"/>
            </p:cNvSpPr>
            <p:nvPr/>
          </p:nvSpPr>
          <p:spPr bwMode="auto">
            <a:xfrm>
              <a:off x="5211751" y="5797550"/>
              <a:ext cx="198438" cy="18415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14" name="TextBox 611"/>
            <p:cNvSpPr txBox="1">
              <a:spLocks noChangeArrowheads="1"/>
            </p:cNvSpPr>
            <p:nvPr/>
          </p:nvSpPr>
          <p:spPr bwMode="auto">
            <a:xfrm>
              <a:off x="5410189" y="5715000"/>
              <a:ext cx="58261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App1</a:t>
              </a:r>
            </a:p>
          </p:txBody>
        </p:sp>
        <p:sp>
          <p:nvSpPr>
            <p:cNvPr id="613" name="Rounded Rectangle 612"/>
            <p:cNvSpPr>
              <a:spLocks noChangeArrowheads="1"/>
            </p:cNvSpPr>
            <p:nvPr/>
          </p:nvSpPr>
          <p:spPr bwMode="auto">
            <a:xfrm>
              <a:off x="5924543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16" name="TextBox 613"/>
            <p:cNvSpPr txBox="1">
              <a:spLocks noChangeArrowheads="1"/>
            </p:cNvSpPr>
            <p:nvPr/>
          </p:nvSpPr>
          <p:spPr bwMode="auto">
            <a:xfrm>
              <a:off x="6122983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App2</a:t>
              </a:r>
            </a:p>
          </p:txBody>
        </p:sp>
        <p:sp>
          <p:nvSpPr>
            <p:cNvPr id="615" name="Rounded Rectangle 614"/>
            <p:cNvSpPr>
              <a:spLocks noChangeArrowheads="1"/>
            </p:cNvSpPr>
            <p:nvPr/>
          </p:nvSpPr>
          <p:spPr bwMode="auto">
            <a:xfrm>
              <a:off x="6705599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FF99FF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18" name="TextBox 615"/>
            <p:cNvSpPr txBox="1">
              <a:spLocks noChangeArrowheads="1"/>
            </p:cNvSpPr>
            <p:nvPr/>
          </p:nvSpPr>
          <p:spPr bwMode="auto">
            <a:xfrm>
              <a:off x="6904039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App3</a:t>
              </a:r>
            </a:p>
          </p:txBody>
        </p:sp>
        <p:sp>
          <p:nvSpPr>
            <p:cNvPr id="617" name="Rounded Rectangle 616"/>
            <p:cNvSpPr>
              <a:spLocks noChangeArrowheads="1"/>
            </p:cNvSpPr>
            <p:nvPr/>
          </p:nvSpPr>
          <p:spPr bwMode="auto">
            <a:xfrm>
              <a:off x="7524755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60487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20" name="TextBox 617"/>
            <p:cNvSpPr txBox="1">
              <a:spLocks noChangeArrowheads="1"/>
            </p:cNvSpPr>
            <p:nvPr/>
          </p:nvSpPr>
          <p:spPr bwMode="auto">
            <a:xfrm>
              <a:off x="7723195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App4</a:t>
              </a:r>
            </a:p>
          </p:txBody>
        </p:sp>
        <p:sp>
          <p:nvSpPr>
            <p:cNvPr id="619" name="Rounded Rectangle 618"/>
            <p:cNvSpPr>
              <a:spLocks noChangeArrowheads="1"/>
            </p:cNvSpPr>
            <p:nvPr/>
          </p:nvSpPr>
          <p:spPr bwMode="auto">
            <a:xfrm>
              <a:off x="5226038" y="6037263"/>
              <a:ext cx="198439" cy="185737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22" name="TextBox 619"/>
            <p:cNvSpPr txBox="1">
              <a:spLocks noChangeArrowheads="1"/>
            </p:cNvSpPr>
            <p:nvPr/>
          </p:nvSpPr>
          <p:spPr bwMode="auto">
            <a:xfrm>
              <a:off x="5424478" y="5954713"/>
              <a:ext cx="582616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App5</a:t>
              </a:r>
            </a:p>
          </p:txBody>
        </p:sp>
        <p:sp>
          <p:nvSpPr>
            <p:cNvPr id="621" name="Rounded Rectangle 620"/>
            <p:cNvSpPr>
              <a:spLocks noChangeArrowheads="1"/>
            </p:cNvSpPr>
            <p:nvPr/>
          </p:nvSpPr>
          <p:spPr bwMode="auto">
            <a:xfrm>
              <a:off x="5938831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24" name="TextBox 621"/>
            <p:cNvSpPr txBox="1">
              <a:spLocks noChangeArrowheads="1"/>
            </p:cNvSpPr>
            <p:nvPr/>
          </p:nvSpPr>
          <p:spPr bwMode="auto">
            <a:xfrm>
              <a:off x="6137270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App6</a:t>
              </a:r>
            </a:p>
          </p:txBody>
        </p:sp>
        <p:sp>
          <p:nvSpPr>
            <p:cNvPr id="623" name="Rounded Rectangle 622"/>
            <p:cNvSpPr>
              <a:spLocks noChangeArrowheads="1"/>
            </p:cNvSpPr>
            <p:nvPr/>
          </p:nvSpPr>
          <p:spPr bwMode="auto">
            <a:xfrm>
              <a:off x="6719887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26" name="TextBox 623"/>
            <p:cNvSpPr txBox="1">
              <a:spLocks noChangeArrowheads="1"/>
            </p:cNvSpPr>
            <p:nvPr/>
          </p:nvSpPr>
          <p:spPr bwMode="auto">
            <a:xfrm>
              <a:off x="6918326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App7</a:t>
              </a:r>
            </a:p>
          </p:txBody>
        </p:sp>
        <p:sp>
          <p:nvSpPr>
            <p:cNvPr id="625" name="Rounded Rectangle 624"/>
            <p:cNvSpPr>
              <a:spLocks noChangeArrowheads="1"/>
            </p:cNvSpPr>
            <p:nvPr/>
          </p:nvSpPr>
          <p:spPr bwMode="auto">
            <a:xfrm>
              <a:off x="7539043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28" name="TextBox 625"/>
            <p:cNvSpPr txBox="1">
              <a:spLocks noChangeArrowheads="1"/>
            </p:cNvSpPr>
            <p:nvPr/>
          </p:nvSpPr>
          <p:spPr bwMode="auto">
            <a:xfrm>
              <a:off x="7737482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App8</a:t>
              </a:r>
            </a:p>
          </p:txBody>
        </p:sp>
      </p:grpSp>
      <p:grpSp>
        <p:nvGrpSpPr>
          <p:cNvPr id="5" name="Group 245"/>
          <p:cNvGrpSpPr>
            <a:grpSpLocks/>
          </p:cNvGrpSpPr>
          <p:nvPr/>
        </p:nvGrpSpPr>
        <p:grpSpPr bwMode="auto">
          <a:xfrm>
            <a:off x="5730875" y="1866900"/>
            <a:ext cx="1016000" cy="3897313"/>
            <a:chOff x="5731521" y="1866900"/>
            <a:chExt cx="1015449" cy="3898054"/>
          </a:xfrm>
        </p:grpSpPr>
        <p:sp>
          <p:nvSpPr>
            <p:cNvPr id="449" name="Rounded Rectangle 448"/>
            <p:cNvSpPr>
              <a:spLocks noChangeArrowheads="1"/>
            </p:cNvSpPr>
            <p:nvPr/>
          </p:nvSpPr>
          <p:spPr bwMode="auto">
            <a:xfrm>
              <a:off x="6497868" y="2317836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FF99FF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0" name="Rounded Rectangle 449"/>
            <p:cNvSpPr>
              <a:spLocks noChangeArrowheads="1"/>
            </p:cNvSpPr>
            <p:nvPr/>
          </p:nvSpPr>
          <p:spPr bwMode="auto">
            <a:xfrm>
              <a:off x="6245592" y="2317836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FF99FF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1" name="Rounded Rectangle 450"/>
            <p:cNvSpPr>
              <a:spLocks noChangeArrowheads="1"/>
            </p:cNvSpPr>
            <p:nvPr/>
          </p:nvSpPr>
          <p:spPr bwMode="auto">
            <a:xfrm>
              <a:off x="6507388" y="2095543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3" name="Rounded Rectangle 452"/>
            <p:cNvSpPr>
              <a:spLocks noChangeArrowheads="1"/>
            </p:cNvSpPr>
            <p:nvPr/>
          </p:nvSpPr>
          <p:spPr bwMode="auto">
            <a:xfrm>
              <a:off x="6497868" y="287515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4" name="Rounded Rectangle 453"/>
            <p:cNvSpPr>
              <a:spLocks noChangeArrowheads="1"/>
            </p:cNvSpPr>
            <p:nvPr/>
          </p:nvSpPr>
          <p:spPr bwMode="auto">
            <a:xfrm>
              <a:off x="6245592" y="2875155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5" name="Rounded Rectangle 454"/>
            <p:cNvSpPr>
              <a:spLocks noChangeArrowheads="1"/>
            </p:cNvSpPr>
            <p:nvPr/>
          </p:nvSpPr>
          <p:spPr bwMode="auto">
            <a:xfrm>
              <a:off x="6497868" y="262904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60487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7" name="Rounded Rectangle 456"/>
            <p:cNvSpPr>
              <a:spLocks noChangeArrowheads="1"/>
            </p:cNvSpPr>
            <p:nvPr/>
          </p:nvSpPr>
          <p:spPr bwMode="auto">
            <a:xfrm>
              <a:off x="6497868" y="3713514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4E8542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8" name="Rounded Rectangle 457"/>
            <p:cNvSpPr>
              <a:spLocks noChangeArrowheads="1"/>
            </p:cNvSpPr>
            <p:nvPr/>
          </p:nvSpPr>
          <p:spPr bwMode="auto">
            <a:xfrm>
              <a:off x="6245592" y="3467404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9" name="Rounded Rectangle 458"/>
            <p:cNvSpPr>
              <a:spLocks noChangeArrowheads="1"/>
            </p:cNvSpPr>
            <p:nvPr/>
          </p:nvSpPr>
          <p:spPr bwMode="auto">
            <a:xfrm>
              <a:off x="6497868" y="3467404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1" name="Rounded Rectangle 460"/>
            <p:cNvSpPr>
              <a:spLocks noChangeArrowheads="1"/>
            </p:cNvSpPr>
            <p:nvPr/>
          </p:nvSpPr>
          <p:spPr bwMode="auto">
            <a:xfrm>
              <a:off x="6497868" y="455822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5EFA26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2" name="Rounded Rectangle 461"/>
            <p:cNvSpPr>
              <a:spLocks noChangeArrowheads="1"/>
            </p:cNvSpPr>
            <p:nvPr/>
          </p:nvSpPr>
          <p:spPr bwMode="auto">
            <a:xfrm>
              <a:off x="6497868" y="431211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5" name="Rounded Rectangle 464"/>
            <p:cNvSpPr>
              <a:spLocks noChangeArrowheads="1"/>
            </p:cNvSpPr>
            <p:nvPr/>
          </p:nvSpPr>
          <p:spPr bwMode="auto">
            <a:xfrm>
              <a:off x="6491522" y="1866900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6" name="Rounded Rectangle 465"/>
            <p:cNvSpPr>
              <a:spLocks noChangeArrowheads="1"/>
            </p:cNvSpPr>
            <p:nvPr/>
          </p:nvSpPr>
          <p:spPr bwMode="auto">
            <a:xfrm>
              <a:off x="6245592" y="1866900"/>
              <a:ext cx="199917" cy="184185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7" name="Rounded Rectangle 466"/>
            <p:cNvSpPr>
              <a:spLocks noChangeArrowheads="1"/>
            </p:cNvSpPr>
            <p:nvPr/>
          </p:nvSpPr>
          <p:spPr bwMode="auto">
            <a:xfrm>
              <a:off x="6261458" y="4769402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8" name="Rounded Rectangle 467"/>
            <p:cNvSpPr>
              <a:spLocks noChangeArrowheads="1"/>
            </p:cNvSpPr>
            <p:nvPr/>
          </p:nvSpPr>
          <p:spPr bwMode="auto">
            <a:xfrm>
              <a:off x="6513735" y="4769402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9" name="Rounded Rectangle 468"/>
            <p:cNvSpPr>
              <a:spLocks noChangeArrowheads="1"/>
            </p:cNvSpPr>
            <p:nvPr/>
          </p:nvSpPr>
          <p:spPr bwMode="auto">
            <a:xfrm>
              <a:off x="6475655" y="3988203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0" name="Rounded Rectangle 469"/>
            <p:cNvSpPr>
              <a:spLocks noChangeArrowheads="1"/>
            </p:cNvSpPr>
            <p:nvPr/>
          </p:nvSpPr>
          <p:spPr bwMode="auto">
            <a:xfrm>
              <a:off x="6486761" y="3141905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1" name="Rounded Rectangle 470"/>
            <p:cNvSpPr>
              <a:spLocks noChangeArrowheads="1"/>
            </p:cNvSpPr>
            <p:nvPr/>
          </p:nvSpPr>
          <p:spPr bwMode="auto">
            <a:xfrm>
              <a:off x="6234486" y="314190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2" name="Rounded Rectangle 471"/>
            <p:cNvSpPr>
              <a:spLocks noChangeArrowheads="1"/>
            </p:cNvSpPr>
            <p:nvPr/>
          </p:nvSpPr>
          <p:spPr bwMode="auto">
            <a:xfrm>
              <a:off x="5983797" y="314190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3" name="Rounded Rectangle 472"/>
            <p:cNvSpPr>
              <a:spLocks noChangeArrowheads="1"/>
            </p:cNvSpPr>
            <p:nvPr/>
          </p:nvSpPr>
          <p:spPr bwMode="auto">
            <a:xfrm>
              <a:off x="5731521" y="3141905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4" name="Rounded Rectangle 473"/>
            <p:cNvSpPr>
              <a:spLocks noChangeArrowheads="1"/>
            </p:cNvSpPr>
            <p:nvPr/>
          </p:nvSpPr>
          <p:spPr bwMode="auto">
            <a:xfrm>
              <a:off x="6256699" y="3716690"/>
              <a:ext cx="199917" cy="184185"/>
            </a:xfrm>
            <a:prstGeom prst="roundRect">
              <a:avLst>
                <a:gd name="adj" fmla="val 16667"/>
              </a:avLst>
            </a:prstGeom>
            <a:solidFill>
              <a:srgbClr val="4E8542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5" name="Rounded Rectangle 474"/>
            <p:cNvSpPr>
              <a:spLocks noChangeArrowheads="1"/>
            </p:cNvSpPr>
            <p:nvPr/>
          </p:nvSpPr>
          <p:spPr bwMode="auto">
            <a:xfrm>
              <a:off x="6006010" y="3716690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4E8542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6" name="Rounded Rectangle 475"/>
            <p:cNvSpPr>
              <a:spLocks noChangeArrowheads="1"/>
            </p:cNvSpPr>
            <p:nvPr/>
          </p:nvSpPr>
          <p:spPr bwMode="auto">
            <a:xfrm>
              <a:off x="5753734" y="3716690"/>
              <a:ext cx="199917" cy="184185"/>
            </a:xfrm>
            <a:prstGeom prst="roundRect">
              <a:avLst>
                <a:gd name="adj" fmla="val 16667"/>
              </a:avLst>
            </a:prstGeom>
            <a:solidFill>
              <a:srgbClr val="4E8542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2" name="Rounded Rectangle 591"/>
            <p:cNvSpPr>
              <a:spLocks noChangeArrowheads="1"/>
            </p:cNvSpPr>
            <p:nvPr/>
          </p:nvSpPr>
          <p:spPr bwMode="auto">
            <a:xfrm>
              <a:off x="6548641" y="5314018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3" name="Rounded Rectangle 592"/>
            <p:cNvSpPr>
              <a:spLocks noChangeArrowheads="1"/>
            </p:cNvSpPr>
            <p:nvPr/>
          </p:nvSpPr>
          <p:spPr bwMode="auto">
            <a:xfrm>
              <a:off x="6296365" y="5314018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4" name="Rounded Rectangle 593"/>
            <p:cNvSpPr>
              <a:spLocks noChangeArrowheads="1"/>
            </p:cNvSpPr>
            <p:nvPr/>
          </p:nvSpPr>
          <p:spPr bwMode="auto">
            <a:xfrm>
              <a:off x="6529601" y="5067908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5" name="Rounded Rectangle 594"/>
            <p:cNvSpPr>
              <a:spLocks noChangeArrowheads="1"/>
            </p:cNvSpPr>
            <p:nvPr/>
          </p:nvSpPr>
          <p:spPr bwMode="auto">
            <a:xfrm>
              <a:off x="6537534" y="5580769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6" name="Rounded Rectangle 595"/>
            <p:cNvSpPr>
              <a:spLocks noChangeArrowheads="1"/>
            </p:cNvSpPr>
            <p:nvPr/>
          </p:nvSpPr>
          <p:spPr bwMode="auto">
            <a:xfrm>
              <a:off x="6285259" y="5580769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7" name="Rounded Rectangle 596"/>
            <p:cNvSpPr>
              <a:spLocks noChangeArrowheads="1"/>
            </p:cNvSpPr>
            <p:nvPr/>
          </p:nvSpPr>
          <p:spPr bwMode="auto">
            <a:xfrm>
              <a:off x="6034570" y="5580769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8" name="Rounded Rectangle 597"/>
            <p:cNvSpPr>
              <a:spLocks noChangeArrowheads="1"/>
            </p:cNvSpPr>
            <p:nvPr/>
          </p:nvSpPr>
          <p:spPr bwMode="auto">
            <a:xfrm>
              <a:off x="5782293" y="5580769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7" name="Rounded Rectangle 626"/>
            <p:cNvSpPr>
              <a:spLocks noChangeArrowheads="1"/>
            </p:cNvSpPr>
            <p:nvPr/>
          </p:nvSpPr>
          <p:spPr bwMode="auto">
            <a:xfrm>
              <a:off x="6280498" y="5067908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630" name="Straight Connector 629"/>
          <p:cNvCxnSpPr/>
          <p:nvPr/>
        </p:nvCxnSpPr>
        <p:spPr>
          <a:xfrm>
            <a:off x="5559425" y="584200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411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The Problem: Packet Scheduling</a:t>
            </a:r>
          </a:p>
        </p:txBody>
      </p:sp>
      <p:grpSp>
        <p:nvGrpSpPr>
          <p:cNvPr id="187412" name="Group 243"/>
          <p:cNvGrpSpPr>
            <a:grpSpLocks/>
          </p:cNvGrpSpPr>
          <p:nvPr/>
        </p:nvGrpSpPr>
        <p:grpSpPr bwMode="auto">
          <a:xfrm>
            <a:off x="133350" y="1966913"/>
            <a:ext cx="3505200" cy="3516312"/>
            <a:chOff x="133350" y="1738864"/>
            <a:chExt cx="3505455" cy="3516063"/>
          </a:xfrm>
        </p:grpSpPr>
        <p:grpSp>
          <p:nvGrpSpPr>
            <p:cNvPr id="187417" name="Group 477"/>
            <p:cNvGrpSpPr>
              <a:grpSpLocks/>
            </p:cNvGrpSpPr>
            <p:nvPr/>
          </p:nvGrpSpPr>
          <p:grpSpPr bwMode="auto">
            <a:xfrm>
              <a:off x="457200" y="1738864"/>
              <a:ext cx="3181605" cy="3516063"/>
              <a:chOff x="457200" y="1738864"/>
              <a:chExt cx="3181605" cy="3516063"/>
            </a:xfrm>
          </p:grpSpPr>
          <p:sp>
            <p:nvSpPr>
              <p:cNvPr id="187423" name="Freeform 4"/>
              <p:cNvSpPr>
                <a:spLocks/>
              </p:cNvSpPr>
              <p:nvPr/>
            </p:nvSpPr>
            <p:spPr bwMode="auto">
              <a:xfrm>
                <a:off x="1060518" y="1800772"/>
                <a:ext cx="128597" cy="574634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4" name="Freeform 5"/>
              <p:cNvSpPr>
                <a:spLocks/>
              </p:cNvSpPr>
              <p:nvPr/>
            </p:nvSpPr>
            <p:spPr bwMode="auto">
              <a:xfrm>
                <a:off x="1060518" y="1800772"/>
                <a:ext cx="128597" cy="574634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5" name="Freeform 6"/>
              <p:cNvSpPr>
                <a:spLocks/>
              </p:cNvSpPr>
              <p:nvPr/>
            </p:nvSpPr>
            <p:spPr bwMode="auto">
              <a:xfrm>
                <a:off x="1833687" y="1800772"/>
                <a:ext cx="130184" cy="574634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6" name="Freeform 7"/>
              <p:cNvSpPr>
                <a:spLocks/>
              </p:cNvSpPr>
              <p:nvPr/>
            </p:nvSpPr>
            <p:spPr bwMode="auto">
              <a:xfrm>
                <a:off x="1833687" y="1800772"/>
                <a:ext cx="130184" cy="574634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7" name="Rectangle 8"/>
              <p:cNvSpPr>
                <a:spLocks noChangeArrowheads="1"/>
              </p:cNvSpPr>
              <p:nvPr/>
            </p:nvSpPr>
            <p:spPr bwMode="auto">
              <a:xfrm>
                <a:off x="1266908" y="1800772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8" name="Rectangle 9"/>
              <p:cNvSpPr>
                <a:spLocks noChangeArrowheads="1"/>
              </p:cNvSpPr>
              <p:nvPr/>
            </p:nvSpPr>
            <p:spPr bwMode="auto">
              <a:xfrm>
                <a:off x="1266908" y="1800772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9" name="Rectangle 10"/>
              <p:cNvSpPr>
                <a:spLocks noChangeArrowheads="1"/>
              </p:cNvSpPr>
              <p:nvPr/>
            </p:nvSpPr>
            <p:spPr bwMode="auto">
              <a:xfrm>
                <a:off x="1352639" y="1803946"/>
                <a:ext cx="204803" cy="169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30" name="Rectangle 11"/>
              <p:cNvSpPr>
                <a:spLocks noChangeArrowheads="1"/>
              </p:cNvSpPr>
              <p:nvPr/>
            </p:nvSpPr>
            <p:spPr bwMode="auto">
              <a:xfrm>
                <a:off x="1536802" y="1803946"/>
                <a:ext cx="63505" cy="169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0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31" name="Rectangle 13"/>
              <p:cNvSpPr>
                <a:spLocks noChangeArrowheads="1"/>
              </p:cNvSpPr>
              <p:nvPr/>
            </p:nvSpPr>
            <p:spPr bwMode="auto">
              <a:xfrm>
                <a:off x="2298858" y="3069095"/>
                <a:ext cx="1031950" cy="140801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2" name="Rectangle 14"/>
              <p:cNvSpPr>
                <a:spLocks noChangeArrowheads="1"/>
              </p:cNvSpPr>
              <p:nvPr/>
            </p:nvSpPr>
            <p:spPr bwMode="auto">
              <a:xfrm>
                <a:off x="2298858" y="3069095"/>
                <a:ext cx="1031950" cy="140801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3" name="Freeform 15"/>
              <p:cNvSpPr>
                <a:spLocks/>
              </p:cNvSpPr>
              <p:nvPr/>
            </p:nvSpPr>
            <p:spPr bwMode="auto">
              <a:xfrm>
                <a:off x="2427455" y="3305615"/>
                <a:ext cx="773168" cy="928622"/>
              </a:xfrm>
              <a:custGeom>
                <a:avLst/>
                <a:gdLst>
                  <a:gd name="T0" fmla="*/ 0 w 766"/>
                  <a:gd name="T1" fmla="*/ 0 h 843"/>
                  <a:gd name="T2" fmla="*/ 153 w 766"/>
                  <a:gd name="T3" fmla="*/ 0 h 843"/>
                  <a:gd name="T4" fmla="*/ 613 w 766"/>
                  <a:gd name="T5" fmla="*/ 843 h 843"/>
                  <a:gd name="T6" fmla="*/ 766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0" y="0"/>
                    </a:moveTo>
                    <a:lnTo>
                      <a:pt x="153" y="0"/>
                    </a:lnTo>
                    <a:lnTo>
                      <a:pt x="613" y="843"/>
                    </a:lnTo>
                    <a:lnTo>
                      <a:pt x="766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4" name="Freeform 16"/>
              <p:cNvSpPr>
                <a:spLocks/>
              </p:cNvSpPr>
              <p:nvPr/>
            </p:nvSpPr>
            <p:spPr bwMode="auto">
              <a:xfrm>
                <a:off x="2427455" y="3305615"/>
                <a:ext cx="773168" cy="928622"/>
              </a:xfrm>
              <a:custGeom>
                <a:avLst/>
                <a:gdLst>
                  <a:gd name="T0" fmla="*/ 766 w 766"/>
                  <a:gd name="T1" fmla="*/ 0 h 843"/>
                  <a:gd name="T2" fmla="*/ 613 w 766"/>
                  <a:gd name="T3" fmla="*/ 0 h 843"/>
                  <a:gd name="T4" fmla="*/ 153 w 766"/>
                  <a:gd name="T5" fmla="*/ 843 h 843"/>
                  <a:gd name="T6" fmla="*/ 0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766" y="0"/>
                    </a:moveTo>
                    <a:lnTo>
                      <a:pt x="613" y="0"/>
                    </a:lnTo>
                    <a:lnTo>
                      <a:pt x="153" y="843"/>
                    </a:lnTo>
                    <a:lnTo>
                      <a:pt x="0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5" name="Line 17"/>
              <p:cNvSpPr>
                <a:spLocks noChangeShapeType="1"/>
              </p:cNvSpPr>
              <p:nvPr/>
            </p:nvSpPr>
            <p:spPr bwMode="auto">
              <a:xfrm>
                <a:off x="3330808" y="3307203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6" name="Freeform 18"/>
              <p:cNvSpPr>
                <a:spLocks/>
              </p:cNvSpPr>
              <p:nvPr/>
            </p:nvSpPr>
            <p:spPr bwMode="auto">
              <a:xfrm>
                <a:off x="3570538" y="3272280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7" name="Line 19"/>
              <p:cNvSpPr>
                <a:spLocks noChangeShapeType="1"/>
              </p:cNvSpPr>
              <p:nvPr/>
            </p:nvSpPr>
            <p:spPr bwMode="auto">
              <a:xfrm>
                <a:off x="3330808" y="4237412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8" name="Freeform 20"/>
              <p:cNvSpPr>
                <a:spLocks/>
              </p:cNvSpPr>
              <p:nvPr/>
            </p:nvSpPr>
            <p:spPr bwMode="auto">
              <a:xfrm>
                <a:off x="3570538" y="4200902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9" name="Rectangle 27"/>
              <p:cNvSpPr>
                <a:spLocks noChangeArrowheads="1"/>
              </p:cNvSpPr>
              <p:nvPr/>
            </p:nvSpPr>
            <p:spPr bwMode="auto">
              <a:xfrm>
                <a:off x="2375063" y="1872205"/>
                <a:ext cx="1008136" cy="317478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3" name="Rectangle 28"/>
              <p:cNvSpPr>
                <a:spLocks noChangeArrowheads="1"/>
              </p:cNvSpPr>
              <p:nvPr/>
            </p:nvSpPr>
            <p:spPr bwMode="auto">
              <a:xfrm>
                <a:off x="2375063" y="1872205"/>
                <a:ext cx="1008136" cy="3174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41" name="Rectangle 29"/>
              <p:cNvSpPr>
                <a:spLocks noChangeArrowheads="1"/>
              </p:cNvSpPr>
              <p:nvPr/>
            </p:nvSpPr>
            <p:spPr bwMode="auto">
              <a:xfrm>
                <a:off x="2484609" y="1878554"/>
                <a:ext cx="950981" cy="1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Routing Unit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2" name="Rectangle 30"/>
              <p:cNvSpPr>
                <a:spLocks noChangeArrowheads="1"/>
              </p:cNvSpPr>
              <p:nvPr/>
            </p:nvSpPr>
            <p:spPr bwMode="auto">
              <a:xfrm>
                <a:off x="2695762" y="2019831"/>
                <a:ext cx="58742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3" name="Rectangle 31"/>
              <p:cNvSpPr>
                <a:spLocks noChangeArrowheads="1"/>
              </p:cNvSpPr>
              <p:nvPr/>
            </p:nvSpPr>
            <p:spPr bwMode="auto">
              <a:xfrm>
                <a:off x="2737040" y="2019831"/>
                <a:ext cx="206390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RC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4" name="Rectangle 32"/>
              <p:cNvSpPr>
                <a:spLocks noChangeArrowheads="1"/>
              </p:cNvSpPr>
              <p:nvPr/>
            </p:nvSpPr>
            <p:spPr bwMode="auto">
              <a:xfrm>
                <a:off x="2894214" y="2019831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5" name="Rectangle 33"/>
              <p:cNvSpPr>
                <a:spLocks noChangeArrowheads="1"/>
              </p:cNvSpPr>
              <p:nvPr/>
            </p:nvSpPr>
            <p:spPr bwMode="auto">
              <a:xfrm>
                <a:off x="2375063" y="2181745"/>
                <a:ext cx="1008136" cy="317478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46" name="Rectangle 34"/>
              <p:cNvSpPr>
                <a:spLocks noChangeArrowheads="1"/>
              </p:cNvSpPr>
              <p:nvPr/>
            </p:nvSpPr>
            <p:spPr bwMode="auto">
              <a:xfrm>
                <a:off x="2375063" y="2181745"/>
                <a:ext cx="1008136" cy="317478"/>
              </a:xfrm>
              <a:prstGeom prst="rect">
                <a:avLst/>
              </a:prstGeom>
              <a:solidFill>
                <a:srgbClr val="FF0000"/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47" name="Rectangle 35"/>
              <p:cNvSpPr>
                <a:spLocks noChangeArrowheads="1"/>
              </p:cNvSpPr>
              <p:nvPr/>
            </p:nvSpPr>
            <p:spPr bwMode="auto">
              <a:xfrm>
                <a:off x="2484609" y="2191269"/>
                <a:ext cx="887476" cy="1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Allocator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8" name="Rectangle 36"/>
              <p:cNvSpPr>
                <a:spLocks noChangeArrowheads="1"/>
              </p:cNvSpPr>
              <p:nvPr/>
            </p:nvSpPr>
            <p:spPr bwMode="auto">
              <a:xfrm>
                <a:off x="2703700" y="2334134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9" name="Rectangle 37"/>
              <p:cNvSpPr>
                <a:spLocks noChangeArrowheads="1"/>
              </p:cNvSpPr>
              <p:nvPr/>
            </p:nvSpPr>
            <p:spPr bwMode="auto">
              <a:xfrm>
                <a:off x="2737040" y="2334134"/>
                <a:ext cx="207978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VA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50" name="Rectangle 38"/>
              <p:cNvSpPr>
                <a:spLocks noChangeArrowheads="1"/>
              </p:cNvSpPr>
              <p:nvPr/>
            </p:nvSpPr>
            <p:spPr bwMode="auto">
              <a:xfrm>
                <a:off x="2887863" y="2334134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51" name="Rectangle 39"/>
              <p:cNvSpPr>
                <a:spLocks noChangeArrowheads="1"/>
              </p:cNvSpPr>
              <p:nvPr/>
            </p:nvSpPr>
            <p:spPr bwMode="auto">
              <a:xfrm>
                <a:off x="2375063" y="2491286"/>
                <a:ext cx="1008136" cy="3174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2" name="Rectangle 40"/>
              <p:cNvSpPr>
                <a:spLocks noChangeArrowheads="1"/>
              </p:cNvSpPr>
              <p:nvPr/>
            </p:nvSpPr>
            <p:spPr bwMode="auto">
              <a:xfrm>
                <a:off x="2375063" y="2491286"/>
                <a:ext cx="1008136" cy="317478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3" name="Rectangle 41"/>
              <p:cNvSpPr>
                <a:spLocks noChangeArrowheads="1"/>
              </p:cNvSpPr>
              <p:nvPr/>
            </p:nvSpPr>
            <p:spPr bwMode="auto">
              <a:xfrm>
                <a:off x="2633845" y="2497635"/>
                <a:ext cx="504862" cy="184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Switch</a:t>
                </a: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54" name="Freeform 46"/>
              <p:cNvSpPr>
                <a:spLocks/>
              </p:cNvSpPr>
              <p:nvPr/>
            </p:nvSpPr>
            <p:spPr bwMode="auto">
              <a:xfrm>
                <a:off x="1911480" y="1738864"/>
                <a:ext cx="463584" cy="907986"/>
              </a:xfrm>
              <a:custGeom>
                <a:avLst/>
                <a:gdLst>
                  <a:gd name="T0" fmla="*/ 460 w 460"/>
                  <a:gd name="T1" fmla="*/ 824 h 824"/>
                  <a:gd name="T2" fmla="*/ 373 w 460"/>
                  <a:gd name="T3" fmla="*/ 824 h 824"/>
                  <a:gd name="T4" fmla="*/ 373 w 460"/>
                  <a:gd name="T5" fmla="*/ 0 h 824"/>
                  <a:gd name="T6" fmla="*/ 0 w 460"/>
                  <a:gd name="T7" fmla="*/ 0 h 8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0" h="824">
                    <a:moveTo>
                      <a:pt x="460" y="824"/>
                    </a:moveTo>
                    <a:lnTo>
                      <a:pt x="373" y="824"/>
                    </a:lnTo>
                    <a:lnTo>
                      <a:pt x="37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5" name="Line 47"/>
              <p:cNvSpPr>
                <a:spLocks noChangeShapeType="1"/>
              </p:cNvSpPr>
              <p:nvPr/>
            </p:nvSpPr>
            <p:spPr bwMode="auto">
              <a:xfrm>
                <a:off x="1911480" y="1738864"/>
                <a:ext cx="1588" cy="63496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6" name="Freeform 48"/>
              <p:cNvSpPr>
                <a:spLocks/>
              </p:cNvSpPr>
              <p:nvPr/>
            </p:nvSpPr>
            <p:spPr bwMode="auto">
              <a:xfrm>
                <a:off x="1878140" y="1783311"/>
                <a:ext cx="68267" cy="73020"/>
              </a:xfrm>
              <a:custGeom>
                <a:avLst/>
                <a:gdLst>
                  <a:gd name="T0" fmla="*/ 80 w 159"/>
                  <a:gd name="T1" fmla="*/ 159 h 159"/>
                  <a:gd name="T2" fmla="*/ 0 w 159"/>
                  <a:gd name="T3" fmla="*/ 0 h 159"/>
                  <a:gd name="T4" fmla="*/ 159 w 159"/>
                  <a:gd name="T5" fmla="*/ 0 h 159"/>
                  <a:gd name="T6" fmla="*/ 80 w 159"/>
                  <a:gd name="T7" fmla="*/ 159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9" h="159">
                    <a:moveTo>
                      <a:pt x="80" y="159"/>
                    </a:moveTo>
                    <a:lnTo>
                      <a:pt x="0" y="0"/>
                    </a:lnTo>
                    <a:cubicBezTo>
                      <a:pt x="50" y="25"/>
                      <a:pt x="109" y="25"/>
                      <a:pt x="159" y="0"/>
                    </a:cubicBezTo>
                    <a:lnTo>
                      <a:pt x="80" y="1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7" name="Line 49"/>
              <p:cNvSpPr>
                <a:spLocks noChangeShapeType="1"/>
              </p:cNvSpPr>
              <p:nvPr/>
            </p:nvSpPr>
            <p:spPr bwMode="auto">
              <a:xfrm>
                <a:off x="2813245" y="2800826"/>
                <a:ext cx="1588" cy="203186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8" name="Freeform 50"/>
              <p:cNvSpPr>
                <a:spLocks/>
              </p:cNvSpPr>
              <p:nvPr/>
            </p:nvSpPr>
            <p:spPr bwMode="auto">
              <a:xfrm>
                <a:off x="2779906" y="2994487"/>
                <a:ext cx="68267" cy="74608"/>
              </a:xfrm>
              <a:custGeom>
                <a:avLst/>
                <a:gdLst>
                  <a:gd name="T0" fmla="*/ 67 w 67"/>
                  <a:gd name="T1" fmla="*/ 0 h 67"/>
                  <a:gd name="T2" fmla="*/ 33 w 67"/>
                  <a:gd name="T3" fmla="*/ 67 h 67"/>
                  <a:gd name="T4" fmla="*/ 0 w 67"/>
                  <a:gd name="T5" fmla="*/ 0 h 67"/>
                  <a:gd name="T6" fmla="*/ 67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67" y="0"/>
                    </a:moveTo>
                    <a:lnTo>
                      <a:pt x="33" y="67"/>
                    </a:lnTo>
                    <a:lnTo>
                      <a:pt x="0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9" name="Line 51"/>
              <p:cNvSpPr>
                <a:spLocks noChangeShapeType="1"/>
              </p:cNvSpPr>
              <p:nvPr/>
            </p:nvSpPr>
            <p:spPr bwMode="auto">
              <a:xfrm>
                <a:off x="466750" y="2088089"/>
                <a:ext cx="53502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0" name="Freeform 52"/>
              <p:cNvSpPr>
                <a:spLocks/>
              </p:cNvSpPr>
              <p:nvPr/>
            </p:nvSpPr>
            <p:spPr bwMode="auto">
              <a:xfrm>
                <a:off x="992251" y="2049992"/>
                <a:ext cx="68267" cy="76195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1" name="Freeform 55"/>
              <p:cNvSpPr>
                <a:spLocks/>
              </p:cNvSpPr>
              <p:nvPr/>
            </p:nvSpPr>
            <p:spPr bwMode="auto">
              <a:xfrm>
                <a:off x="2106757" y="2083327"/>
                <a:ext cx="131772" cy="1223876"/>
              </a:xfrm>
              <a:custGeom>
                <a:avLst/>
                <a:gdLst>
                  <a:gd name="T0" fmla="*/ 0 w 131"/>
                  <a:gd name="T1" fmla="*/ 0 h 1112"/>
                  <a:gd name="T2" fmla="*/ 88 w 131"/>
                  <a:gd name="T3" fmla="*/ 0 h 1112"/>
                  <a:gd name="T4" fmla="*/ 88 w 131"/>
                  <a:gd name="T5" fmla="*/ 1112 h 1112"/>
                  <a:gd name="T6" fmla="*/ 131 w 131"/>
                  <a:gd name="T7" fmla="*/ 1112 h 11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1" h="1112">
                    <a:moveTo>
                      <a:pt x="0" y="0"/>
                    </a:moveTo>
                    <a:lnTo>
                      <a:pt x="88" y="0"/>
                    </a:lnTo>
                    <a:lnTo>
                      <a:pt x="88" y="1112"/>
                    </a:lnTo>
                    <a:lnTo>
                      <a:pt x="131" y="1112"/>
                    </a:lnTo>
                  </a:path>
                </a:pathLst>
              </a:custGeom>
              <a:noFill/>
              <a:ln w="17463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2" name="Freeform 56"/>
              <p:cNvSpPr>
                <a:spLocks/>
              </p:cNvSpPr>
              <p:nvPr/>
            </p:nvSpPr>
            <p:spPr bwMode="auto">
              <a:xfrm>
                <a:off x="2230591" y="3272280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3" name="Line 61"/>
              <p:cNvSpPr>
                <a:spLocks noChangeShapeType="1"/>
              </p:cNvSpPr>
              <p:nvPr/>
            </p:nvSpPr>
            <p:spPr bwMode="auto">
              <a:xfrm>
                <a:off x="1189115" y="1876966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4" name="Line 62"/>
              <p:cNvSpPr>
                <a:spLocks noChangeShapeType="1"/>
              </p:cNvSpPr>
              <p:nvPr/>
            </p:nvSpPr>
            <p:spPr bwMode="auto">
              <a:xfrm>
                <a:off x="1679688" y="1876966"/>
                <a:ext cx="9525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5" name="Freeform 63"/>
              <p:cNvSpPr>
                <a:spLocks/>
              </p:cNvSpPr>
              <p:nvPr/>
            </p:nvSpPr>
            <p:spPr bwMode="auto">
              <a:xfrm>
                <a:off x="1767007" y="1840457"/>
                <a:ext cx="66680" cy="73020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6" name="Line 64"/>
              <p:cNvSpPr>
                <a:spLocks noChangeShapeType="1"/>
              </p:cNvSpPr>
              <p:nvPr/>
            </p:nvSpPr>
            <p:spPr bwMode="auto">
              <a:xfrm>
                <a:off x="1189115" y="2302386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7" name="Line 65"/>
              <p:cNvSpPr>
                <a:spLocks noChangeShapeType="1"/>
              </p:cNvSpPr>
              <p:nvPr/>
            </p:nvSpPr>
            <p:spPr bwMode="auto">
              <a:xfrm>
                <a:off x="1679688" y="2302386"/>
                <a:ext cx="9525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8" name="Freeform 66"/>
              <p:cNvSpPr>
                <a:spLocks/>
              </p:cNvSpPr>
              <p:nvPr/>
            </p:nvSpPr>
            <p:spPr bwMode="auto">
              <a:xfrm>
                <a:off x="1767007" y="2265877"/>
                <a:ext cx="66680" cy="73020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9" name="Line 67"/>
              <p:cNvSpPr>
                <a:spLocks noChangeShapeType="1"/>
              </p:cNvSpPr>
              <p:nvPr/>
            </p:nvSpPr>
            <p:spPr bwMode="auto">
              <a:xfrm>
                <a:off x="1190702" y="2088089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0" name="Line 68"/>
              <p:cNvSpPr>
                <a:spLocks noChangeShapeType="1"/>
              </p:cNvSpPr>
              <p:nvPr/>
            </p:nvSpPr>
            <p:spPr bwMode="auto">
              <a:xfrm>
                <a:off x="1681276" y="2088089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1" name="Freeform 69"/>
              <p:cNvSpPr>
                <a:spLocks/>
              </p:cNvSpPr>
              <p:nvPr/>
            </p:nvSpPr>
            <p:spPr bwMode="auto">
              <a:xfrm>
                <a:off x="1768594" y="2049992"/>
                <a:ext cx="68268" cy="76195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2" name="Line 70"/>
              <p:cNvSpPr>
                <a:spLocks noChangeShapeType="1"/>
              </p:cNvSpPr>
              <p:nvPr/>
            </p:nvSpPr>
            <p:spPr bwMode="auto">
              <a:xfrm>
                <a:off x="2092468" y="3772307"/>
                <a:ext cx="146061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3" name="Freeform 71"/>
              <p:cNvSpPr>
                <a:spLocks/>
              </p:cNvSpPr>
              <p:nvPr/>
            </p:nvSpPr>
            <p:spPr bwMode="auto">
              <a:xfrm>
                <a:off x="2230591" y="3735798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4" name="Freeform 72"/>
              <p:cNvSpPr>
                <a:spLocks/>
              </p:cNvSpPr>
              <p:nvPr/>
            </p:nvSpPr>
            <p:spPr bwMode="auto">
              <a:xfrm>
                <a:off x="2014675" y="4234237"/>
                <a:ext cx="223853" cy="733373"/>
              </a:xfrm>
              <a:custGeom>
                <a:avLst/>
                <a:gdLst>
                  <a:gd name="T0" fmla="*/ 0 w 222"/>
                  <a:gd name="T1" fmla="*/ 665 h 665"/>
                  <a:gd name="T2" fmla="*/ 129 w 222"/>
                  <a:gd name="T3" fmla="*/ 665 h 665"/>
                  <a:gd name="T4" fmla="*/ 129 w 222"/>
                  <a:gd name="T5" fmla="*/ 0 h 665"/>
                  <a:gd name="T6" fmla="*/ 222 w 222"/>
                  <a:gd name="T7" fmla="*/ 0 h 6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665">
                    <a:moveTo>
                      <a:pt x="0" y="665"/>
                    </a:moveTo>
                    <a:lnTo>
                      <a:pt x="129" y="665"/>
                    </a:lnTo>
                    <a:lnTo>
                      <a:pt x="129" y="0"/>
                    </a:lnTo>
                    <a:lnTo>
                      <a:pt x="222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5" name="Freeform 73"/>
              <p:cNvSpPr>
                <a:spLocks/>
              </p:cNvSpPr>
              <p:nvPr/>
            </p:nvSpPr>
            <p:spPr bwMode="auto">
              <a:xfrm>
                <a:off x="2230591" y="4197727"/>
                <a:ext cx="68267" cy="74608"/>
              </a:xfrm>
              <a:custGeom>
                <a:avLst/>
                <a:gdLst>
                  <a:gd name="T0" fmla="*/ 0 w 67"/>
                  <a:gd name="T1" fmla="*/ 67 h 67"/>
                  <a:gd name="T2" fmla="*/ 67 w 67"/>
                  <a:gd name="T3" fmla="*/ 33 h 67"/>
                  <a:gd name="T4" fmla="*/ 0 w 67"/>
                  <a:gd name="T5" fmla="*/ 0 h 67"/>
                  <a:gd name="T6" fmla="*/ 0 w 67"/>
                  <a:gd name="T7" fmla="*/ 6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67"/>
                    </a:moveTo>
                    <a:lnTo>
                      <a:pt x="67" y="33"/>
                    </a:lnTo>
                    <a:lnTo>
                      <a:pt x="0" y="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6" name="Rectangle 74"/>
              <p:cNvSpPr>
                <a:spLocks noChangeArrowheads="1"/>
              </p:cNvSpPr>
              <p:nvPr/>
            </p:nvSpPr>
            <p:spPr bwMode="auto">
              <a:xfrm>
                <a:off x="1266908" y="2008720"/>
                <a:ext cx="412780" cy="1539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7" name="Rectangle 75"/>
              <p:cNvSpPr>
                <a:spLocks noChangeArrowheads="1"/>
              </p:cNvSpPr>
              <p:nvPr/>
            </p:nvSpPr>
            <p:spPr bwMode="auto">
              <a:xfrm>
                <a:off x="1266908" y="2008720"/>
                <a:ext cx="412780" cy="153976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8" name="Rectangle 76"/>
              <p:cNvSpPr>
                <a:spLocks noChangeArrowheads="1"/>
              </p:cNvSpPr>
              <p:nvPr/>
            </p:nvSpPr>
            <p:spPr bwMode="auto">
              <a:xfrm>
                <a:off x="1352639" y="2013482"/>
                <a:ext cx="204803" cy="168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79" name="Rectangle 77"/>
              <p:cNvSpPr>
                <a:spLocks noChangeArrowheads="1"/>
              </p:cNvSpPr>
              <p:nvPr/>
            </p:nvSpPr>
            <p:spPr bwMode="auto">
              <a:xfrm>
                <a:off x="1536802" y="2013482"/>
                <a:ext cx="63505" cy="168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1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80" name="Rectangle 78"/>
              <p:cNvSpPr>
                <a:spLocks noChangeArrowheads="1"/>
              </p:cNvSpPr>
              <p:nvPr/>
            </p:nvSpPr>
            <p:spPr bwMode="auto">
              <a:xfrm>
                <a:off x="1266908" y="2223017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1" name="Rectangle 79"/>
              <p:cNvSpPr>
                <a:spLocks noChangeArrowheads="1"/>
              </p:cNvSpPr>
              <p:nvPr/>
            </p:nvSpPr>
            <p:spPr bwMode="auto">
              <a:xfrm>
                <a:off x="1266908" y="2223017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2" name="Rectangle 80"/>
              <p:cNvSpPr>
                <a:spLocks noChangeArrowheads="1"/>
              </p:cNvSpPr>
              <p:nvPr/>
            </p:nvSpPr>
            <p:spPr bwMode="auto">
              <a:xfrm>
                <a:off x="1352639" y="2221430"/>
                <a:ext cx="204803" cy="1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83" name="Rectangle 81"/>
              <p:cNvSpPr>
                <a:spLocks noChangeArrowheads="1"/>
              </p:cNvSpPr>
              <p:nvPr/>
            </p:nvSpPr>
            <p:spPr bwMode="auto">
              <a:xfrm>
                <a:off x="1536802" y="2221430"/>
                <a:ext cx="63505" cy="1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2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84" name="Freeform 82"/>
              <p:cNvSpPr>
                <a:spLocks/>
              </p:cNvSpPr>
              <p:nvPr/>
            </p:nvSpPr>
            <p:spPr bwMode="auto">
              <a:xfrm>
                <a:off x="1057343" y="2516684"/>
                <a:ext cx="128597" cy="574634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5" name="Freeform 83"/>
              <p:cNvSpPr>
                <a:spLocks/>
              </p:cNvSpPr>
              <p:nvPr/>
            </p:nvSpPr>
            <p:spPr bwMode="auto">
              <a:xfrm>
                <a:off x="1057343" y="2516684"/>
                <a:ext cx="128597" cy="574634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6" name="Freeform 84"/>
              <p:cNvSpPr>
                <a:spLocks/>
              </p:cNvSpPr>
              <p:nvPr/>
            </p:nvSpPr>
            <p:spPr bwMode="auto">
              <a:xfrm>
                <a:off x="1830512" y="2516684"/>
                <a:ext cx="128596" cy="574634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7" name="Freeform 85"/>
              <p:cNvSpPr>
                <a:spLocks/>
              </p:cNvSpPr>
              <p:nvPr/>
            </p:nvSpPr>
            <p:spPr bwMode="auto">
              <a:xfrm>
                <a:off x="1830512" y="2516684"/>
                <a:ext cx="128596" cy="574634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8" name="Rectangle 87"/>
              <p:cNvSpPr>
                <a:spLocks noChangeArrowheads="1"/>
              </p:cNvSpPr>
              <p:nvPr/>
            </p:nvSpPr>
            <p:spPr bwMode="auto">
              <a:xfrm>
                <a:off x="1263733" y="2516684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9" name="Line 91"/>
              <p:cNvSpPr>
                <a:spLocks noChangeShapeType="1"/>
              </p:cNvSpPr>
              <p:nvPr/>
            </p:nvSpPr>
            <p:spPr bwMode="auto">
              <a:xfrm>
                <a:off x="463574" y="2804001"/>
                <a:ext cx="533439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0" name="Freeform 92"/>
              <p:cNvSpPr>
                <a:spLocks/>
              </p:cNvSpPr>
              <p:nvPr/>
            </p:nvSpPr>
            <p:spPr bwMode="auto">
              <a:xfrm>
                <a:off x="989076" y="2767491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1" name="Line 94"/>
              <p:cNvSpPr>
                <a:spLocks noChangeShapeType="1"/>
              </p:cNvSpPr>
              <p:nvPr/>
            </p:nvSpPr>
            <p:spPr bwMode="auto">
              <a:xfrm>
                <a:off x="1185940" y="2592879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2" name="Line 95"/>
              <p:cNvSpPr>
                <a:spLocks noChangeShapeType="1"/>
              </p:cNvSpPr>
              <p:nvPr/>
            </p:nvSpPr>
            <p:spPr bwMode="auto">
              <a:xfrm>
                <a:off x="1676513" y="2592879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3" name="Freeform 96"/>
              <p:cNvSpPr>
                <a:spLocks/>
              </p:cNvSpPr>
              <p:nvPr/>
            </p:nvSpPr>
            <p:spPr bwMode="auto">
              <a:xfrm>
                <a:off x="1763832" y="2554781"/>
                <a:ext cx="66680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4" name="Line 97"/>
              <p:cNvSpPr>
                <a:spLocks noChangeShapeType="1"/>
              </p:cNvSpPr>
              <p:nvPr/>
            </p:nvSpPr>
            <p:spPr bwMode="auto">
              <a:xfrm>
                <a:off x="1185940" y="3018298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5" name="Line 98"/>
              <p:cNvSpPr>
                <a:spLocks noChangeShapeType="1"/>
              </p:cNvSpPr>
              <p:nvPr/>
            </p:nvSpPr>
            <p:spPr bwMode="auto">
              <a:xfrm>
                <a:off x="1676513" y="3018298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6" name="Freeform 99"/>
              <p:cNvSpPr>
                <a:spLocks/>
              </p:cNvSpPr>
              <p:nvPr/>
            </p:nvSpPr>
            <p:spPr bwMode="auto">
              <a:xfrm>
                <a:off x="1763832" y="2980201"/>
                <a:ext cx="66680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7" name="Line 100"/>
              <p:cNvSpPr>
                <a:spLocks noChangeShapeType="1"/>
              </p:cNvSpPr>
              <p:nvPr/>
            </p:nvSpPr>
            <p:spPr bwMode="auto">
              <a:xfrm>
                <a:off x="1189115" y="2804001"/>
                <a:ext cx="7620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8" name="Line 101"/>
              <p:cNvSpPr>
                <a:spLocks noChangeShapeType="1"/>
              </p:cNvSpPr>
              <p:nvPr/>
            </p:nvSpPr>
            <p:spPr bwMode="auto">
              <a:xfrm>
                <a:off x="1678101" y="2804001"/>
                <a:ext cx="9525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9" name="Freeform 102"/>
              <p:cNvSpPr>
                <a:spLocks/>
              </p:cNvSpPr>
              <p:nvPr/>
            </p:nvSpPr>
            <p:spPr bwMode="auto">
              <a:xfrm>
                <a:off x="1765419" y="2767491"/>
                <a:ext cx="66680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0" name="Rectangle 103"/>
              <p:cNvSpPr>
                <a:spLocks noChangeArrowheads="1"/>
              </p:cNvSpPr>
              <p:nvPr/>
            </p:nvSpPr>
            <p:spPr bwMode="auto">
              <a:xfrm>
                <a:off x="1263733" y="2724631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1" name="Rectangle 104"/>
              <p:cNvSpPr>
                <a:spLocks noChangeArrowheads="1"/>
              </p:cNvSpPr>
              <p:nvPr/>
            </p:nvSpPr>
            <p:spPr bwMode="auto">
              <a:xfrm>
                <a:off x="1263733" y="2724631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2" name="Rectangle 107"/>
              <p:cNvSpPr>
                <a:spLocks noChangeArrowheads="1"/>
              </p:cNvSpPr>
              <p:nvPr/>
            </p:nvSpPr>
            <p:spPr bwMode="auto">
              <a:xfrm>
                <a:off x="1263733" y="2938929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3" name="Rectangle 108"/>
              <p:cNvSpPr>
                <a:spLocks noChangeArrowheads="1"/>
              </p:cNvSpPr>
              <p:nvPr/>
            </p:nvSpPr>
            <p:spPr bwMode="auto">
              <a:xfrm>
                <a:off x="1263733" y="2938929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4" name="Freeform 109"/>
              <p:cNvSpPr>
                <a:spLocks/>
              </p:cNvSpPr>
              <p:nvPr/>
            </p:nvSpPr>
            <p:spPr bwMode="auto">
              <a:xfrm>
                <a:off x="1055755" y="3238945"/>
                <a:ext cx="128596" cy="573047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5" name="Freeform 110"/>
              <p:cNvSpPr>
                <a:spLocks/>
              </p:cNvSpPr>
              <p:nvPr/>
            </p:nvSpPr>
            <p:spPr bwMode="auto">
              <a:xfrm>
                <a:off x="1055755" y="3238945"/>
                <a:ext cx="128596" cy="573047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6" name="Freeform 111"/>
              <p:cNvSpPr>
                <a:spLocks/>
              </p:cNvSpPr>
              <p:nvPr/>
            </p:nvSpPr>
            <p:spPr bwMode="auto">
              <a:xfrm>
                <a:off x="1828924" y="3238945"/>
                <a:ext cx="128597" cy="573047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7" name="Freeform 112"/>
              <p:cNvSpPr>
                <a:spLocks/>
              </p:cNvSpPr>
              <p:nvPr/>
            </p:nvSpPr>
            <p:spPr bwMode="auto">
              <a:xfrm>
                <a:off x="1828924" y="3238945"/>
                <a:ext cx="128597" cy="573047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8" name="Rectangle 113"/>
              <p:cNvSpPr>
                <a:spLocks noChangeArrowheads="1"/>
              </p:cNvSpPr>
              <p:nvPr/>
            </p:nvSpPr>
            <p:spPr bwMode="auto">
              <a:xfrm>
                <a:off x="1262145" y="3237358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9" name="Rectangle 114"/>
              <p:cNvSpPr>
                <a:spLocks noChangeArrowheads="1"/>
              </p:cNvSpPr>
              <p:nvPr/>
            </p:nvSpPr>
            <p:spPr bwMode="auto">
              <a:xfrm>
                <a:off x="1262145" y="3237358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0" name="Line 118"/>
              <p:cNvSpPr>
                <a:spLocks noChangeShapeType="1"/>
              </p:cNvSpPr>
              <p:nvPr/>
            </p:nvSpPr>
            <p:spPr bwMode="auto">
              <a:xfrm>
                <a:off x="461987" y="3524675"/>
                <a:ext cx="53502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1" name="Freeform 119"/>
              <p:cNvSpPr>
                <a:spLocks/>
              </p:cNvSpPr>
              <p:nvPr/>
            </p:nvSpPr>
            <p:spPr bwMode="auto">
              <a:xfrm>
                <a:off x="987488" y="3488165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2" name="Line 121"/>
              <p:cNvSpPr>
                <a:spLocks noChangeShapeType="1"/>
              </p:cNvSpPr>
              <p:nvPr/>
            </p:nvSpPr>
            <p:spPr bwMode="auto">
              <a:xfrm>
                <a:off x="1184352" y="3313552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3" name="Line 122"/>
              <p:cNvSpPr>
                <a:spLocks noChangeShapeType="1"/>
              </p:cNvSpPr>
              <p:nvPr/>
            </p:nvSpPr>
            <p:spPr bwMode="auto">
              <a:xfrm>
                <a:off x="1674925" y="3313552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4" name="Freeform 123"/>
              <p:cNvSpPr>
                <a:spLocks/>
              </p:cNvSpPr>
              <p:nvPr/>
            </p:nvSpPr>
            <p:spPr bwMode="auto">
              <a:xfrm>
                <a:off x="1760657" y="3277042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5" name="Line 124"/>
              <p:cNvSpPr>
                <a:spLocks noChangeShapeType="1"/>
              </p:cNvSpPr>
              <p:nvPr/>
            </p:nvSpPr>
            <p:spPr bwMode="auto">
              <a:xfrm>
                <a:off x="1184352" y="3738972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6" name="Line 125"/>
              <p:cNvSpPr>
                <a:spLocks noChangeShapeType="1"/>
              </p:cNvSpPr>
              <p:nvPr/>
            </p:nvSpPr>
            <p:spPr bwMode="auto">
              <a:xfrm>
                <a:off x="1674925" y="3738972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7" name="Freeform 126"/>
              <p:cNvSpPr>
                <a:spLocks/>
              </p:cNvSpPr>
              <p:nvPr/>
            </p:nvSpPr>
            <p:spPr bwMode="auto">
              <a:xfrm>
                <a:off x="1760657" y="3702462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8" name="Line 127"/>
              <p:cNvSpPr>
                <a:spLocks noChangeShapeType="1"/>
              </p:cNvSpPr>
              <p:nvPr/>
            </p:nvSpPr>
            <p:spPr bwMode="auto">
              <a:xfrm>
                <a:off x="1185940" y="3524675"/>
                <a:ext cx="77793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9" name="Line 128"/>
              <p:cNvSpPr>
                <a:spLocks noChangeShapeType="1"/>
              </p:cNvSpPr>
              <p:nvPr/>
            </p:nvSpPr>
            <p:spPr bwMode="auto">
              <a:xfrm>
                <a:off x="1676513" y="3524675"/>
                <a:ext cx="9525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0" name="Freeform 129"/>
              <p:cNvSpPr>
                <a:spLocks/>
              </p:cNvSpPr>
              <p:nvPr/>
            </p:nvSpPr>
            <p:spPr bwMode="auto">
              <a:xfrm>
                <a:off x="1763832" y="3488165"/>
                <a:ext cx="66680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1" name="Rectangle 130"/>
              <p:cNvSpPr>
                <a:spLocks noChangeArrowheads="1"/>
              </p:cNvSpPr>
              <p:nvPr/>
            </p:nvSpPr>
            <p:spPr bwMode="auto">
              <a:xfrm>
                <a:off x="1262145" y="3445305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2" name="Rectangle 131"/>
              <p:cNvSpPr>
                <a:spLocks noChangeArrowheads="1"/>
              </p:cNvSpPr>
              <p:nvPr/>
            </p:nvSpPr>
            <p:spPr bwMode="auto">
              <a:xfrm>
                <a:off x="1262145" y="3445305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3" name="Rectangle 134"/>
              <p:cNvSpPr>
                <a:spLocks noChangeArrowheads="1"/>
              </p:cNvSpPr>
              <p:nvPr/>
            </p:nvSpPr>
            <p:spPr bwMode="auto">
              <a:xfrm>
                <a:off x="1262145" y="3661190"/>
                <a:ext cx="412780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4" name="Rectangle 135"/>
              <p:cNvSpPr>
                <a:spLocks noChangeArrowheads="1"/>
              </p:cNvSpPr>
              <p:nvPr/>
            </p:nvSpPr>
            <p:spPr bwMode="auto">
              <a:xfrm>
                <a:off x="1262145" y="3661190"/>
                <a:ext cx="412780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5" name="Freeform 138"/>
              <p:cNvSpPr>
                <a:spLocks/>
              </p:cNvSpPr>
              <p:nvPr/>
            </p:nvSpPr>
            <p:spPr bwMode="auto">
              <a:xfrm>
                <a:off x="1052580" y="3959619"/>
                <a:ext cx="128596" cy="573047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6" name="Freeform 139"/>
              <p:cNvSpPr>
                <a:spLocks/>
              </p:cNvSpPr>
              <p:nvPr/>
            </p:nvSpPr>
            <p:spPr bwMode="auto">
              <a:xfrm>
                <a:off x="1052580" y="3959619"/>
                <a:ext cx="128596" cy="573047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7" name="Freeform 140"/>
              <p:cNvSpPr>
                <a:spLocks/>
              </p:cNvSpPr>
              <p:nvPr/>
            </p:nvSpPr>
            <p:spPr bwMode="auto">
              <a:xfrm>
                <a:off x="1825748" y="3959619"/>
                <a:ext cx="128597" cy="573047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8" name="Freeform 141"/>
              <p:cNvSpPr>
                <a:spLocks/>
              </p:cNvSpPr>
              <p:nvPr/>
            </p:nvSpPr>
            <p:spPr bwMode="auto">
              <a:xfrm>
                <a:off x="1825748" y="3959619"/>
                <a:ext cx="128597" cy="573047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9" name="Rectangle 142"/>
              <p:cNvSpPr>
                <a:spLocks noChangeArrowheads="1"/>
              </p:cNvSpPr>
              <p:nvPr/>
            </p:nvSpPr>
            <p:spPr bwMode="auto">
              <a:xfrm>
                <a:off x="1257382" y="3959619"/>
                <a:ext cx="414368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0" name="Rectangle 143"/>
              <p:cNvSpPr>
                <a:spLocks noChangeArrowheads="1"/>
              </p:cNvSpPr>
              <p:nvPr/>
            </p:nvSpPr>
            <p:spPr bwMode="auto">
              <a:xfrm>
                <a:off x="1257382" y="3959619"/>
                <a:ext cx="414368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1" name="Line 147"/>
              <p:cNvSpPr>
                <a:spLocks noChangeShapeType="1"/>
              </p:cNvSpPr>
              <p:nvPr/>
            </p:nvSpPr>
            <p:spPr bwMode="auto">
              <a:xfrm>
                <a:off x="458812" y="4246936"/>
                <a:ext cx="533439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2" name="Freeform 148"/>
              <p:cNvSpPr>
                <a:spLocks/>
              </p:cNvSpPr>
              <p:nvPr/>
            </p:nvSpPr>
            <p:spPr bwMode="auto">
              <a:xfrm>
                <a:off x="984312" y="4208839"/>
                <a:ext cx="68268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3" name="Line 150"/>
              <p:cNvSpPr>
                <a:spLocks noChangeShapeType="1"/>
              </p:cNvSpPr>
              <p:nvPr/>
            </p:nvSpPr>
            <p:spPr bwMode="auto">
              <a:xfrm>
                <a:off x="1181177" y="4035813"/>
                <a:ext cx="7620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4" name="Line 151"/>
              <p:cNvSpPr>
                <a:spLocks noChangeShapeType="1"/>
              </p:cNvSpPr>
              <p:nvPr/>
            </p:nvSpPr>
            <p:spPr bwMode="auto">
              <a:xfrm>
                <a:off x="1671750" y="4035813"/>
                <a:ext cx="93669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5" name="Freeform 152"/>
              <p:cNvSpPr>
                <a:spLocks/>
              </p:cNvSpPr>
              <p:nvPr/>
            </p:nvSpPr>
            <p:spPr bwMode="auto">
              <a:xfrm>
                <a:off x="1757481" y="3997716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6" name="Line 153"/>
              <p:cNvSpPr>
                <a:spLocks noChangeShapeType="1"/>
              </p:cNvSpPr>
              <p:nvPr/>
            </p:nvSpPr>
            <p:spPr bwMode="auto">
              <a:xfrm>
                <a:off x="1181177" y="4461233"/>
                <a:ext cx="7620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7" name="Line 154"/>
              <p:cNvSpPr>
                <a:spLocks noChangeShapeType="1"/>
              </p:cNvSpPr>
              <p:nvPr/>
            </p:nvSpPr>
            <p:spPr bwMode="auto">
              <a:xfrm>
                <a:off x="1671750" y="4461233"/>
                <a:ext cx="93669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8" name="Freeform 155"/>
              <p:cNvSpPr>
                <a:spLocks/>
              </p:cNvSpPr>
              <p:nvPr/>
            </p:nvSpPr>
            <p:spPr bwMode="auto">
              <a:xfrm>
                <a:off x="1757481" y="4423136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9" name="Line 156"/>
              <p:cNvSpPr>
                <a:spLocks noChangeShapeType="1"/>
              </p:cNvSpPr>
              <p:nvPr/>
            </p:nvSpPr>
            <p:spPr bwMode="auto">
              <a:xfrm>
                <a:off x="1182765" y="4246936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0" name="Line 157"/>
              <p:cNvSpPr>
                <a:spLocks noChangeShapeType="1"/>
              </p:cNvSpPr>
              <p:nvPr/>
            </p:nvSpPr>
            <p:spPr bwMode="auto">
              <a:xfrm>
                <a:off x="1671750" y="4246936"/>
                <a:ext cx="9684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1" name="Freeform 158"/>
              <p:cNvSpPr>
                <a:spLocks/>
              </p:cNvSpPr>
              <p:nvPr/>
            </p:nvSpPr>
            <p:spPr bwMode="auto">
              <a:xfrm>
                <a:off x="1759069" y="4208839"/>
                <a:ext cx="68268" cy="74607"/>
              </a:xfrm>
              <a:custGeom>
                <a:avLst/>
                <a:gdLst>
                  <a:gd name="T0" fmla="*/ 0 w 68"/>
                  <a:gd name="T1" fmla="*/ 0 h 67"/>
                  <a:gd name="T2" fmla="*/ 68 w 68"/>
                  <a:gd name="T3" fmla="*/ 34 h 67"/>
                  <a:gd name="T4" fmla="*/ 0 w 68"/>
                  <a:gd name="T5" fmla="*/ 67 h 67"/>
                  <a:gd name="T6" fmla="*/ 0 w 68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7">
                    <a:moveTo>
                      <a:pt x="0" y="0"/>
                    </a:moveTo>
                    <a:lnTo>
                      <a:pt x="68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2" name="Rectangle 159"/>
              <p:cNvSpPr>
                <a:spLocks noChangeArrowheads="1"/>
              </p:cNvSpPr>
              <p:nvPr/>
            </p:nvSpPr>
            <p:spPr bwMode="auto">
              <a:xfrm>
                <a:off x="1257382" y="4167567"/>
                <a:ext cx="414368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3" name="Rectangle 160"/>
              <p:cNvSpPr>
                <a:spLocks noChangeArrowheads="1"/>
              </p:cNvSpPr>
              <p:nvPr/>
            </p:nvSpPr>
            <p:spPr bwMode="auto">
              <a:xfrm>
                <a:off x="1257382" y="4167567"/>
                <a:ext cx="414368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4" name="Rectangle 163"/>
              <p:cNvSpPr>
                <a:spLocks noChangeArrowheads="1"/>
              </p:cNvSpPr>
              <p:nvPr/>
            </p:nvSpPr>
            <p:spPr bwMode="auto">
              <a:xfrm>
                <a:off x="1257382" y="4381864"/>
                <a:ext cx="414368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5" name="Rectangle 164"/>
              <p:cNvSpPr>
                <a:spLocks noChangeArrowheads="1"/>
              </p:cNvSpPr>
              <p:nvPr/>
            </p:nvSpPr>
            <p:spPr bwMode="auto">
              <a:xfrm>
                <a:off x="1257382" y="4381864"/>
                <a:ext cx="414368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6" name="Freeform 165"/>
              <p:cNvSpPr>
                <a:spLocks/>
              </p:cNvSpPr>
              <p:nvPr/>
            </p:nvSpPr>
            <p:spPr bwMode="auto">
              <a:xfrm>
                <a:off x="1049405" y="4680293"/>
                <a:ext cx="130184" cy="574634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7" name="Freeform 166"/>
              <p:cNvSpPr>
                <a:spLocks/>
              </p:cNvSpPr>
              <p:nvPr/>
            </p:nvSpPr>
            <p:spPr bwMode="auto">
              <a:xfrm>
                <a:off x="1049405" y="4680293"/>
                <a:ext cx="130184" cy="574634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8" name="Freeform 167"/>
              <p:cNvSpPr>
                <a:spLocks/>
              </p:cNvSpPr>
              <p:nvPr/>
            </p:nvSpPr>
            <p:spPr bwMode="auto">
              <a:xfrm>
                <a:off x="1824161" y="4680293"/>
                <a:ext cx="128596" cy="574634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9" name="Freeform 168"/>
              <p:cNvSpPr>
                <a:spLocks/>
              </p:cNvSpPr>
              <p:nvPr/>
            </p:nvSpPr>
            <p:spPr bwMode="auto">
              <a:xfrm>
                <a:off x="1824161" y="4680293"/>
                <a:ext cx="128596" cy="574634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0" name="Rectangle 169"/>
              <p:cNvSpPr>
                <a:spLocks noChangeArrowheads="1"/>
              </p:cNvSpPr>
              <p:nvPr/>
            </p:nvSpPr>
            <p:spPr bwMode="auto">
              <a:xfrm>
                <a:off x="1257382" y="4680293"/>
                <a:ext cx="411193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1" name="Rectangle 170"/>
              <p:cNvSpPr>
                <a:spLocks noChangeArrowheads="1"/>
              </p:cNvSpPr>
              <p:nvPr/>
            </p:nvSpPr>
            <p:spPr bwMode="auto">
              <a:xfrm>
                <a:off x="1257382" y="4680293"/>
                <a:ext cx="411193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2" name="Line 174"/>
              <p:cNvSpPr>
                <a:spLocks noChangeShapeType="1"/>
              </p:cNvSpPr>
              <p:nvPr/>
            </p:nvSpPr>
            <p:spPr bwMode="auto">
              <a:xfrm>
                <a:off x="457224" y="4967610"/>
                <a:ext cx="53502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3" name="Freeform 175"/>
              <p:cNvSpPr>
                <a:spLocks/>
              </p:cNvSpPr>
              <p:nvPr/>
            </p:nvSpPr>
            <p:spPr bwMode="auto">
              <a:xfrm>
                <a:off x="982725" y="4931100"/>
                <a:ext cx="66680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4" name="Line 177"/>
              <p:cNvSpPr>
                <a:spLocks noChangeShapeType="1"/>
              </p:cNvSpPr>
              <p:nvPr/>
            </p:nvSpPr>
            <p:spPr bwMode="auto">
              <a:xfrm>
                <a:off x="1179589" y="4756487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5" name="Line 178"/>
              <p:cNvSpPr>
                <a:spLocks noChangeShapeType="1"/>
              </p:cNvSpPr>
              <p:nvPr/>
            </p:nvSpPr>
            <p:spPr bwMode="auto">
              <a:xfrm>
                <a:off x="1668575" y="4756487"/>
                <a:ext cx="96844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6" name="Freeform 179"/>
              <p:cNvSpPr>
                <a:spLocks/>
              </p:cNvSpPr>
              <p:nvPr/>
            </p:nvSpPr>
            <p:spPr bwMode="auto">
              <a:xfrm>
                <a:off x="1755893" y="4719978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7" name="Line 180"/>
              <p:cNvSpPr>
                <a:spLocks noChangeShapeType="1"/>
              </p:cNvSpPr>
              <p:nvPr/>
            </p:nvSpPr>
            <p:spPr bwMode="auto">
              <a:xfrm>
                <a:off x="1179589" y="5180320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8" name="Line 181"/>
              <p:cNvSpPr>
                <a:spLocks noChangeShapeType="1"/>
              </p:cNvSpPr>
              <p:nvPr/>
            </p:nvSpPr>
            <p:spPr bwMode="auto">
              <a:xfrm>
                <a:off x="1668575" y="5180320"/>
                <a:ext cx="9684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9" name="Freeform 182"/>
              <p:cNvSpPr>
                <a:spLocks/>
              </p:cNvSpPr>
              <p:nvPr/>
            </p:nvSpPr>
            <p:spPr bwMode="auto">
              <a:xfrm>
                <a:off x="1755893" y="5145398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0" name="Line 183"/>
              <p:cNvSpPr>
                <a:spLocks noChangeShapeType="1"/>
              </p:cNvSpPr>
              <p:nvPr/>
            </p:nvSpPr>
            <p:spPr bwMode="auto">
              <a:xfrm>
                <a:off x="1181177" y="4967610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1" name="Line 184"/>
              <p:cNvSpPr>
                <a:spLocks noChangeShapeType="1"/>
              </p:cNvSpPr>
              <p:nvPr/>
            </p:nvSpPr>
            <p:spPr bwMode="auto">
              <a:xfrm>
                <a:off x="1671750" y="4967610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2" name="Freeform 185"/>
              <p:cNvSpPr>
                <a:spLocks/>
              </p:cNvSpPr>
              <p:nvPr/>
            </p:nvSpPr>
            <p:spPr bwMode="auto">
              <a:xfrm>
                <a:off x="1757481" y="4931100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3" name="Rectangle 186"/>
              <p:cNvSpPr>
                <a:spLocks noChangeArrowheads="1"/>
              </p:cNvSpPr>
              <p:nvPr/>
            </p:nvSpPr>
            <p:spPr bwMode="auto">
              <a:xfrm>
                <a:off x="1257382" y="4889828"/>
                <a:ext cx="411193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4" name="Rectangle 187"/>
              <p:cNvSpPr>
                <a:spLocks noChangeArrowheads="1"/>
              </p:cNvSpPr>
              <p:nvPr/>
            </p:nvSpPr>
            <p:spPr bwMode="auto">
              <a:xfrm>
                <a:off x="1257382" y="4889828"/>
                <a:ext cx="411193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5" name="Rectangle 190"/>
              <p:cNvSpPr>
                <a:spLocks noChangeArrowheads="1"/>
              </p:cNvSpPr>
              <p:nvPr/>
            </p:nvSpPr>
            <p:spPr bwMode="auto">
              <a:xfrm>
                <a:off x="1257382" y="5102538"/>
                <a:ext cx="411193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6" name="Rectangle 191"/>
              <p:cNvSpPr>
                <a:spLocks noChangeArrowheads="1"/>
              </p:cNvSpPr>
              <p:nvPr/>
            </p:nvSpPr>
            <p:spPr bwMode="auto">
              <a:xfrm>
                <a:off x="1257382" y="5102538"/>
                <a:ext cx="411193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7" name="Freeform 194"/>
              <p:cNvSpPr>
                <a:spLocks/>
              </p:cNvSpPr>
              <p:nvPr/>
            </p:nvSpPr>
            <p:spPr bwMode="auto">
              <a:xfrm>
                <a:off x="1959108" y="2797651"/>
                <a:ext cx="184163" cy="760359"/>
              </a:xfrm>
              <a:custGeom>
                <a:avLst/>
                <a:gdLst>
                  <a:gd name="T0" fmla="*/ 0 w 182"/>
                  <a:gd name="T1" fmla="*/ 0 h 690"/>
                  <a:gd name="T2" fmla="*/ 182 w 182"/>
                  <a:gd name="T3" fmla="*/ 0 h 690"/>
                  <a:gd name="T4" fmla="*/ 182 w 182"/>
                  <a:gd name="T5" fmla="*/ 690 h 6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2" h="690">
                    <a:moveTo>
                      <a:pt x="0" y="0"/>
                    </a:moveTo>
                    <a:lnTo>
                      <a:pt x="182" y="0"/>
                    </a:lnTo>
                    <a:lnTo>
                      <a:pt x="182" y="69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8" name="Line 195"/>
              <p:cNvSpPr>
                <a:spLocks noChangeShapeType="1"/>
              </p:cNvSpPr>
              <p:nvPr/>
            </p:nvSpPr>
            <p:spPr bwMode="auto">
              <a:xfrm>
                <a:off x="2143271" y="3558010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9" name="Freeform 196"/>
              <p:cNvSpPr>
                <a:spLocks/>
              </p:cNvSpPr>
              <p:nvPr/>
            </p:nvSpPr>
            <p:spPr bwMode="auto">
              <a:xfrm>
                <a:off x="2230591" y="3521500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0" name="Line 197"/>
              <p:cNvSpPr>
                <a:spLocks noChangeShapeType="1"/>
              </p:cNvSpPr>
              <p:nvPr/>
            </p:nvSpPr>
            <p:spPr bwMode="auto">
              <a:xfrm flipH="1">
                <a:off x="1963871" y="2083327"/>
                <a:ext cx="14288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1" name="Freeform 198"/>
              <p:cNvSpPr>
                <a:spLocks/>
              </p:cNvSpPr>
              <p:nvPr/>
            </p:nvSpPr>
            <p:spPr bwMode="auto">
              <a:xfrm>
                <a:off x="1957521" y="3531024"/>
                <a:ext cx="134947" cy="241283"/>
              </a:xfrm>
              <a:custGeom>
                <a:avLst/>
                <a:gdLst>
                  <a:gd name="T0" fmla="*/ 0 w 133"/>
                  <a:gd name="T1" fmla="*/ 0 h 220"/>
                  <a:gd name="T2" fmla="*/ 133 w 133"/>
                  <a:gd name="T3" fmla="*/ 0 h 220"/>
                  <a:gd name="T4" fmla="*/ 133 w 133"/>
                  <a:gd name="T5" fmla="*/ 220 h 2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3" h="220">
                    <a:moveTo>
                      <a:pt x="0" y="0"/>
                    </a:moveTo>
                    <a:lnTo>
                      <a:pt x="133" y="0"/>
                    </a:lnTo>
                    <a:lnTo>
                      <a:pt x="133" y="22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2" name="Line 199"/>
              <p:cNvSpPr>
                <a:spLocks noChangeShapeType="1"/>
              </p:cNvSpPr>
              <p:nvPr/>
            </p:nvSpPr>
            <p:spPr bwMode="auto">
              <a:xfrm flipH="1">
                <a:off x="1952758" y="4967610"/>
                <a:ext cx="6191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3" name="Line 200"/>
              <p:cNvSpPr>
                <a:spLocks noChangeShapeType="1"/>
              </p:cNvSpPr>
              <p:nvPr/>
            </p:nvSpPr>
            <p:spPr bwMode="auto">
              <a:xfrm>
                <a:off x="1954346" y="4262810"/>
                <a:ext cx="138122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4" name="Freeform 201"/>
              <p:cNvSpPr>
                <a:spLocks/>
              </p:cNvSpPr>
              <p:nvPr/>
            </p:nvSpPr>
            <p:spPr bwMode="auto">
              <a:xfrm>
                <a:off x="2092468" y="4010415"/>
                <a:ext cx="146061" cy="252395"/>
              </a:xfrm>
              <a:custGeom>
                <a:avLst/>
                <a:gdLst>
                  <a:gd name="T0" fmla="*/ 146 w 146"/>
                  <a:gd name="T1" fmla="*/ 0 h 230"/>
                  <a:gd name="T2" fmla="*/ 0 w 146"/>
                  <a:gd name="T3" fmla="*/ 0 h 230"/>
                  <a:gd name="T4" fmla="*/ 0 w 146"/>
                  <a:gd name="T5" fmla="*/ 230 h 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6" h="230">
                    <a:moveTo>
                      <a:pt x="146" y="0"/>
                    </a:moveTo>
                    <a:lnTo>
                      <a:pt x="0" y="0"/>
                    </a:lnTo>
                    <a:lnTo>
                      <a:pt x="0" y="23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5" name="Freeform 202"/>
              <p:cNvSpPr>
                <a:spLocks/>
              </p:cNvSpPr>
              <p:nvPr/>
            </p:nvSpPr>
            <p:spPr bwMode="auto">
              <a:xfrm>
                <a:off x="2230591" y="3972318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6" name="Line 203"/>
              <p:cNvSpPr>
                <a:spLocks noChangeShapeType="1"/>
              </p:cNvSpPr>
              <p:nvPr/>
            </p:nvSpPr>
            <p:spPr bwMode="auto">
              <a:xfrm>
                <a:off x="3330808" y="3558010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7" name="Freeform 204"/>
              <p:cNvSpPr>
                <a:spLocks/>
              </p:cNvSpPr>
              <p:nvPr/>
            </p:nvSpPr>
            <p:spPr bwMode="auto">
              <a:xfrm>
                <a:off x="3570538" y="3521500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8" name="Line 205"/>
              <p:cNvSpPr>
                <a:spLocks noChangeShapeType="1"/>
              </p:cNvSpPr>
              <p:nvPr/>
            </p:nvSpPr>
            <p:spPr bwMode="auto">
              <a:xfrm>
                <a:off x="3330808" y="3772307"/>
                <a:ext cx="24925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9" name="Freeform 206"/>
              <p:cNvSpPr>
                <a:spLocks/>
              </p:cNvSpPr>
              <p:nvPr/>
            </p:nvSpPr>
            <p:spPr bwMode="auto">
              <a:xfrm>
                <a:off x="3570538" y="3735798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80" name="Line 207"/>
              <p:cNvSpPr>
                <a:spLocks noChangeShapeType="1"/>
              </p:cNvSpPr>
              <p:nvPr/>
            </p:nvSpPr>
            <p:spPr bwMode="auto">
              <a:xfrm>
                <a:off x="3330808" y="4010415"/>
                <a:ext cx="24925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81" name="Freeform 208"/>
              <p:cNvSpPr>
                <a:spLocks/>
              </p:cNvSpPr>
              <p:nvPr/>
            </p:nvSpPr>
            <p:spPr bwMode="auto">
              <a:xfrm>
                <a:off x="3570538" y="3972318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87418" name="Rectangle 58"/>
            <p:cNvSpPr>
              <a:spLocks noChangeArrowheads="1"/>
            </p:cNvSpPr>
            <p:nvPr/>
          </p:nvSpPr>
          <p:spPr bwMode="auto">
            <a:xfrm>
              <a:off x="228607" y="1905539"/>
              <a:ext cx="741417" cy="214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East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7419" name="Rectangle 93"/>
            <p:cNvSpPr>
              <a:spLocks noChangeArrowheads="1"/>
            </p:cNvSpPr>
            <p:nvPr/>
          </p:nvSpPr>
          <p:spPr bwMode="auto">
            <a:xfrm>
              <a:off x="187329" y="2621451"/>
              <a:ext cx="779520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West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7420" name="Rectangle 120"/>
            <p:cNvSpPr>
              <a:spLocks noChangeArrowheads="1"/>
            </p:cNvSpPr>
            <p:nvPr/>
          </p:nvSpPr>
          <p:spPr bwMode="auto">
            <a:xfrm>
              <a:off x="153990" y="3343712"/>
              <a:ext cx="900177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North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7421" name="Rectangle 149"/>
            <p:cNvSpPr>
              <a:spLocks noChangeArrowheads="1"/>
            </p:cNvSpPr>
            <p:nvPr/>
          </p:nvSpPr>
          <p:spPr bwMode="auto">
            <a:xfrm>
              <a:off x="133350" y="4067561"/>
              <a:ext cx="884302" cy="214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South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7422" name="Rectangle 176"/>
            <p:cNvSpPr>
              <a:spLocks noChangeArrowheads="1"/>
            </p:cNvSpPr>
            <p:nvPr/>
          </p:nvSpPr>
          <p:spPr bwMode="auto">
            <a:xfrm>
              <a:off x="317513" y="4789823"/>
              <a:ext cx="628696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PE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</p:grpSp>
      <p:sp>
        <p:nvSpPr>
          <p:cNvPr id="187413" name="Rectangle 216"/>
          <p:cNvSpPr>
            <a:spLocks noChangeArrowheads="1"/>
          </p:cNvSpPr>
          <p:nvPr/>
        </p:nvSpPr>
        <p:spPr bwMode="auto">
          <a:xfrm>
            <a:off x="2254250" y="2362200"/>
            <a:ext cx="1219200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653" name="Rectangle 652"/>
          <p:cNvSpPr/>
          <p:nvPr/>
        </p:nvSpPr>
        <p:spPr>
          <a:xfrm>
            <a:off x="152400" y="1828800"/>
            <a:ext cx="3581400" cy="38100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87415" name="Rectangle 42"/>
          <p:cNvSpPr>
            <a:spLocks noChangeArrowheads="1"/>
          </p:cNvSpPr>
          <p:nvPr/>
        </p:nvSpPr>
        <p:spPr bwMode="auto">
          <a:xfrm>
            <a:off x="2465388" y="2819400"/>
            <a:ext cx="6889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Allocator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16" name="Rectangle 44"/>
          <p:cNvSpPr>
            <a:spLocks noChangeArrowheads="1"/>
          </p:cNvSpPr>
          <p:nvPr/>
        </p:nvSpPr>
        <p:spPr bwMode="auto">
          <a:xfrm>
            <a:off x="3078163" y="2832100"/>
            <a:ext cx="27463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(SA)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0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/>
          <p:cNvSpPr/>
          <p:nvPr/>
        </p:nvSpPr>
        <p:spPr>
          <a:xfrm>
            <a:off x="7315200" y="1790700"/>
            <a:ext cx="533400" cy="3733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7315200" y="2825511"/>
            <a:ext cx="553998" cy="1403589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Scheduler</a:t>
            </a:r>
          </a:p>
        </p:txBody>
      </p:sp>
      <p:cxnSp>
        <p:nvCxnSpPr>
          <p:cNvPr id="425" name="Straight Arrow Connector 424"/>
          <p:cNvCxnSpPr>
            <a:endCxn id="423" idx="2"/>
          </p:cNvCxnSpPr>
          <p:nvPr/>
        </p:nvCxnSpPr>
        <p:spPr>
          <a:xfrm rot="5400000">
            <a:off x="7258051" y="3600450"/>
            <a:ext cx="114300" cy="31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Rounded Rectangle 448"/>
          <p:cNvSpPr>
            <a:spLocks noChangeArrowheads="1"/>
          </p:cNvSpPr>
          <p:nvPr/>
        </p:nvSpPr>
        <p:spPr bwMode="auto">
          <a:xfrm>
            <a:off x="6497638" y="231775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0" name="Rounded Rectangle 449"/>
          <p:cNvSpPr>
            <a:spLocks noChangeArrowheads="1"/>
          </p:cNvSpPr>
          <p:nvPr/>
        </p:nvSpPr>
        <p:spPr bwMode="auto">
          <a:xfrm>
            <a:off x="6246813" y="231775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1" name="Rounded Rectangle 450"/>
          <p:cNvSpPr>
            <a:spLocks noChangeArrowheads="1"/>
          </p:cNvSpPr>
          <p:nvPr/>
        </p:nvSpPr>
        <p:spPr bwMode="auto">
          <a:xfrm>
            <a:off x="6507163" y="20955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3" name="Rounded Rectangle 452"/>
          <p:cNvSpPr>
            <a:spLocks noChangeArrowheads="1"/>
          </p:cNvSpPr>
          <p:nvPr/>
        </p:nvSpPr>
        <p:spPr bwMode="auto">
          <a:xfrm>
            <a:off x="6497638" y="287496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37EE18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4" name="Rounded Rectangle 453"/>
          <p:cNvSpPr>
            <a:spLocks noChangeArrowheads="1"/>
          </p:cNvSpPr>
          <p:nvPr/>
        </p:nvSpPr>
        <p:spPr bwMode="auto">
          <a:xfrm>
            <a:off x="6246813" y="287496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37EE18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5" name="Rounded Rectangle 454"/>
          <p:cNvSpPr>
            <a:spLocks noChangeArrowheads="1"/>
          </p:cNvSpPr>
          <p:nvPr/>
        </p:nvSpPr>
        <p:spPr bwMode="auto">
          <a:xfrm>
            <a:off x="6497638" y="26289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604878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7" name="Rounded Rectangle 456"/>
          <p:cNvSpPr>
            <a:spLocks noChangeArrowheads="1"/>
          </p:cNvSpPr>
          <p:nvPr/>
        </p:nvSpPr>
        <p:spPr bwMode="auto">
          <a:xfrm>
            <a:off x="6497638" y="371316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4E8542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8" name="Rounded Rectangle 457"/>
          <p:cNvSpPr>
            <a:spLocks noChangeArrowheads="1"/>
          </p:cNvSpPr>
          <p:nvPr/>
        </p:nvSpPr>
        <p:spPr bwMode="auto">
          <a:xfrm>
            <a:off x="6246813" y="34671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9" name="Rounded Rectangle 458"/>
          <p:cNvSpPr>
            <a:spLocks noChangeArrowheads="1"/>
          </p:cNvSpPr>
          <p:nvPr/>
        </p:nvSpPr>
        <p:spPr bwMode="auto">
          <a:xfrm>
            <a:off x="6497638" y="34671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1" name="Rounded Rectangle 460"/>
          <p:cNvSpPr>
            <a:spLocks noChangeArrowheads="1"/>
          </p:cNvSpPr>
          <p:nvPr/>
        </p:nvSpPr>
        <p:spPr bwMode="auto">
          <a:xfrm>
            <a:off x="6497638" y="455771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2" name="Rounded Rectangle 461"/>
          <p:cNvSpPr>
            <a:spLocks noChangeArrowheads="1"/>
          </p:cNvSpPr>
          <p:nvPr/>
        </p:nvSpPr>
        <p:spPr bwMode="auto">
          <a:xfrm>
            <a:off x="6497638" y="431165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64" name="Straight Connector 463"/>
          <p:cNvCxnSpPr/>
          <p:nvPr/>
        </p:nvCxnSpPr>
        <p:spPr>
          <a:xfrm>
            <a:off x="5494338" y="182245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Rounded Rectangle 464"/>
          <p:cNvSpPr>
            <a:spLocks noChangeArrowheads="1"/>
          </p:cNvSpPr>
          <p:nvPr/>
        </p:nvSpPr>
        <p:spPr bwMode="auto">
          <a:xfrm>
            <a:off x="6491288" y="18669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6" name="Rounded Rectangle 465"/>
          <p:cNvSpPr>
            <a:spLocks noChangeArrowheads="1"/>
          </p:cNvSpPr>
          <p:nvPr/>
        </p:nvSpPr>
        <p:spPr bwMode="auto">
          <a:xfrm>
            <a:off x="6246813" y="18669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7" name="Rounded Rectangle 466"/>
          <p:cNvSpPr>
            <a:spLocks noChangeArrowheads="1"/>
          </p:cNvSpPr>
          <p:nvPr/>
        </p:nvSpPr>
        <p:spPr bwMode="auto">
          <a:xfrm>
            <a:off x="6261100" y="4768850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8" name="Rounded Rectangle 467"/>
          <p:cNvSpPr>
            <a:spLocks noChangeArrowheads="1"/>
          </p:cNvSpPr>
          <p:nvPr/>
        </p:nvSpPr>
        <p:spPr bwMode="auto">
          <a:xfrm>
            <a:off x="6513513" y="476885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9" name="Rounded Rectangle 468"/>
          <p:cNvSpPr>
            <a:spLocks noChangeArrowheads="1"/>
          </p:cNvSpPr>
          <p:nvPr/>
        </p:nvSpPr>
        <p:spPr bwMode="auto">
          <a:xfrm>
            <a:off x="6475413" y="3987800"/>
            <a:ext cx="198437" cy="18573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0" name="Rounded Rectangle 469"/>
          <p:cNvSpPr>
            <a:spLocks noChangeArrowheads="1"/>
          </p:cNvSpPr>
          <p:nvPr/>
        </p:nvSpPr>
        <p:spPr bwMode="auto">
          <a:xfrm>
            <a:off x="6486525" y="3141663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1" name="Rounded Rectangle 470"/>
          <p:cNvSpPr>
            <a:spLocks noChangeArrowheads="1"/>
          </p:cNvSpPr>
          <p:nvPr/>
        </p:nvSpPr>
        <p:spPr bwMode="auto">
          <a:xfrm>
            <a:off x="6234113" y="3141663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2" name="Rounded Rectangle 471"/>
          <p:cNvSpPr>
            <a:spLocks noChangeArrowheads="1"/>
          </p:cNvSpPr>
          <p:nvPr/>
        </p:nvSpPr>
        <p:spPr bwMode="auto">
          <a:xfrm>
            <a:off x="5983288" y="3141663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3" name="Rounded Rectangle 472"/>
          <p:cNvSpPr>
            <a:spLocks noChangeArrowheads="1"/>
          </p:cNvSpPr>
          <p:nvPr/>
        </p:nvSpPr>
        <p:spPr bwMode="auto">
          <a:xfrm>
            <a:off x="5730875" y="3141663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4" name="Rounded Rectangle 473"/>
          <p:cNvSpPr>
            <a:spLocks noChangeArrowheads="1"/>
          </p:cNvSpPr>
          <p:nvPr/>
        </p:nvSpPr>
        <p:spPr bwMode="auto">
          <a:xfrm>
            <a:off x="6257925" y="3716338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4E8542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5" name="Rounded Rectangle 474"/>
          <p:cNvSpPr>
            <a:spLocks noChangeArrowheads="1"/>
          </p:cNvSpPr>
          <p:nvPr/>
        </p:nvSpPr>
        <p:spPr bwMode="auto">
          <a:xfrm>
            <a:off x="6005513" y="3716338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4E8542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6" name="Rounded Rectangle 475"/>
          <p:cNvSpPr>
            <a:spLocks noChangeArrowheads="1"/>
          </p:cNvSpPr>
          <p:nvPr/>
        </p:nvSpPr>
        <p:spPr bwMode="auto">
          <a:xfrm>
            <a:off x="5754688" y="3716338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4E8542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189468" name="TextBox 482"/>
          <p:cNvSpPr txBox="1">
            <a:spLocks noChangeArrowheads="1"/>
          </p:cNvSpPr>
          <p:nvPr/>
        </p:nvSpPr>
        <p:spPr bwMode="auto">
          <a:xfrm>
            <a:off x="5181600" y="1562100"/>
            <a:ext cx="320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 charset="0"/>
              <a:ea typeface="ＭＳ Ｐゴシック" charset="0"/>
            </a:endParaRPr>
          </a:p>
        </p:txBody>
      </p:sp>
      <p:grpSp>
        <p:nvGrpSpPr>
          <p:cNvPr id="189469" name="Group 244"/>
          <p:cNvGrpSpPr>
            <a:grpSpLocks/>
          </p:cNvGrpSpPr>
          <p:nvPr/>
        </p:nvGrpSpPr>
        <p:grpSpPr bwMode="auto">
          <a:xfrm>
            <a:off x="3886200" y="1676400"/>
            <a:ext cx="4419600" cy="4229100"/>
            <a:chOff x="3886200" y="1676400"/>
            <a:chExt cx="4419600" cy="4229100"/>
          </a:xfrm>
        </p:grpSpPr>
        <p:sp>
          <p:nvSpPr>
            <p:cNvPr id="484" name="Rectangle 483"/>
            <p:cNvSpPr/>
            <p:nvPr/>
          </p:nvSpPr>
          <p:spPr>
            <a:xfrm>
              <a:off x="5181600" y="1676400"/>
              <a:ext cx="3124200" cy="4229100"/>
            </a:xfrm>
            <a:prstGeom prst="rect">
              <a:avLst/>
            </a:prstGeom>
            <a:noFill/>
            <a:ln w="222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grpSp>
          <p:nvGrpSpPr>
            <p:cNvPr id="189681" name="Group 286"/>
            <p:cNvGrpSpPr>
              <a:grpSpLocks/>
            </p:cNvGrpSpPr>
            <p:nvPr/>
          </p:nvGrpSpPr>
          <p:grpSpPr bwMode="auto">
            <a:xfrm>
              <a:off x="3886200" y="3021568"/>
              <a:ext cx="1314784" cy="978932"/>
              <a:chOff x="3886200" y="2831068"/>
              <a:chExt cx="1314784" cy="978932"/>
            </a:xfrm>
          </p:grpSpPr>
          <p:sp>
            <p:nvSpPr>
              <p:cNvPr id="229" name="Right Arrow 228"/>
              <p:cNvSpPr/>
              <p:nvPr/>
            </p:nvSpPr>
            <p:spPr>
              <a:xfrm>
                <a:off x="4038600" y="3124200"/>
                <a:ext cx="990600" cy="381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endParaRPr>
              </a:p>
            </p:txBody>
          </p:sp>
          <p:sp>
            <p:nvSpPr>
              <p:cNvPr id="189683" name="TextBox 259"/>
              <p:cNvSpPr txBox="1">
                <a:spLocks noChangeArrowheads="1"/>
              </p:cNvSpPr>
              <p:nvPr/>
            </p:nvSpPr>
            <p:spPr bwMode="auto">
              <a:xfrm>
                <a:off x="3886200" y="2830513"/>
                <a:ext cx="1314450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 charset="0"/>
                    <a:ea typeface="ＭＳ Ｐゴシック" charset="0"/>
                  </a:rPr>
                  <a:t>Conceptual</a:t>
                </a:r>
              </a:p>
            </p:txBody>
          </p:sp>
          <p:sp>
            <p:nvSpPr>
              <p:cNvPr id="189684" name="TextBox 262"/>
              <p:cNvSpPr txBox="1">
                <a:spLocks noChangeArrowheads="1"/>
              </p:cNvSpPr>
              <p:nvPr/>
            </p:nvSpPr>
            <p:spPr bwMode="auto">
              <a:xfrm>
                <a:off x="4184650" y="3440113"/>
                <a:ext cx="676275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 charset="0"/>
                    <a:ea typeface="ＭＳ Ｐゴシック" charset="0"/>
                  </a:rPr>
                  <a:t>View</a:t>
                </a:r>
              </a:p>
            </p:txBody>
          </p:sp>
        </p:grpSp>
      </p:grpSp>
      <p:grpSp>
        <p:nvGrpSpPr>
          <p:cNvPr id="189470" name="Group 315"/>
          <p:cNvGrpSpPr>
            <a:grpSpLocks/>
          </p:cNvGrpSpPr>
          <p:nvPr/>
        </p:nvGrpSpPr>
        <p:grpSpPr bwMode="auto">
          <a:xfrm>
            <a:off x="152400" y="1828800"/>
            <a:ext cx="3581400" cy="3810000"/>
            <a:chOff x="152400" y="1638300"/>
            <a:chExt cx="3581400" cy="3810000"/>
          </a:xfrm>
        </p:grpSpPr>
        <p:grpSp>
          <p:nvGrpSpPr>
            <p:cNvPr id="189512" name="Group 477"/>
            <p:cNvGrpSpPr>
              <a:grpSpLocks/>
            </p:cNvGrpSpPr>
            <p:nvPr/>
          </p:nvGrpSpPr>
          <p:grpSpPr bwMode="auto">
            <a:xfrm>
              <a:off x="457200" y="1738864"/>
              <a:ext cx="3181605" cy="3516063"/>
              <a:chOff x="457200" y="1738864"/>
              <a:chExt cx="3181605" cy="3516063"/>
            </a:xfrm>
          </p:grpSpPr>
          <p:sp>
            <p:nvSpPr>
              <p:cNvPr id="189519" name="Freeform 4"/>
              <p:cNvSpPr>
                <a:spLocks/>
              </p:cNvSpPr>
              <p:nvPr/>
            </p:nvSpPr>
            <p:spPr bwMode="auto">
              <a:xfrm>
                <a:off x="1060450" y="1800225"/>
                <a:ext cx="128588" cy="574675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0" name="Freeform 5"/>
              <p:cNvSpPr>
                <a:spLocks/>
              </p:cNvSpPr>
              <p:nvPr/>
            </p:nvSpPr>
            <p:spPr bwMode="auto">
              <a:xfrm>
                <a:off x="1060450" y="1800225"/>
                <a:ext cx="128588" cy="574675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1" name="Freeform 6"/>
              <p:cNvSpPr>
                <a:spLocks/>
              </p:cNvSpPr>
              <p:nvPr/>
            </p:nvSpPr>
            <p:spPr bwMode="auto">
              <a:xfrm>
                <a:off x="1833563" y="1800225"/>
                <a:ext cx="130175" cy="574675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2" name="Freeform 7"/>
              <p:cNvSpPr>
                <a:spLocks/>
              </p:cNvSpPr>
              <p:nvPr/>
            </p:nvSpPr>
            <p:spPr bwMode="auto">
              <a:xfrm>
                <a:off x="1833563" y="1800225"/>
                <a:ext cx="130175" cy="574675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3" name="Rectangle 8"/>
              <p:cNvSpPr>
                <a:spLocks noChangeArrowheads="1"/>
              </p:cNvSpPr>
              <p:nvPr/>
            </p:nvSpPr>
            <p:spPr bwMode="auto">
              <a:xfrm>
                <a:off x="1266825" y="1800225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4" name="Rectangle 9"/>
              <p:cNvSpPr>
                <a:spLocks noChangeArrowheads="1"/>
              </p:cNvSpPr>
              <p:nvPr/>
            </p:nvSpPr>
            <p:spPr bwMode="auto">
              <a:xfrm>
                <a:off x="1266825" y="1800225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5" name="Rectangle 10"/>
              <p:cNvSpPr>
                <a:spLocks noChangeArrowheads="1"/>
              </p:cNvSpPr>
              <p:nvPr/>
            </p:nvSpPr>
            <p:spPr bwMode="auto">
              <a:xfrm>
                <a:off x="1352550" y="1803400"/>
                <a:ext cx="204788" cy="169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26" name="Rectangle 11"/>
              <p:cNvSpPr>
                <a:spLocks noChangeArrowheads="1"/>
              </p:cNvSpPr>
              <p:nvPr/>
            </p:nvSpPr>
            <p:spPr bwMode="auto">
              <a:xfrm>
                <a:off x="1536700" y="1803400"/>
                <a:ext cx="63500" cy="169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0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27" name="Rectangle 13"/>
              <p:cNvSpPr>
                <a:spLocks noChangeArrowheads="1"/>
              </p:cNvSpPr>
              <p:nvPr/>
            </p:nvSpPr>
            <p:spPr bwMode="auto">
              <a:xfrm>
                <a:off x="2298700" y="3068638"/>
                <a:ext cx="1031875" cy="140811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8" name="Rectangle 14"/>
              <p:cNvSpPr>
                <a:spLocks noChangeArrowheads="1"/>
              </p:cNvSpPr>
              <p:nvPr/>
            </p:nvSpPr>
            <p:spPr bwMode="auto">
              <a:xfrm>
                <a:off x="2298700" y="3068638"/>
                <a:ext cx="1031875" cy="140811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9" name="Freeform 15"/>
              <p:cNvSpPr>
                <a:spLocks/>
              </p:cNvSpPr>
              <p:nvPr/>
            </p:nvSpPr>
            <p:spPr bwMode="auto">
              <a:xfrm>
                <a:off x="2427288" y="3305175"/>
                <a:ext cx="773112" cy="928688"/>
              </a:xfrm>
              <a:custGeom>
                <a:avLst/>
                <a:gdLst>
                  <a:gd name="T0" fmla="*/ 0 w 766"/>
                  <a:gd name="T1" fmla="*/ 0 h 843"/>
                  <a:gd name="T2" fmla="*/ 153 w 766"/>
                  <a:gd name="T3" fmla="*/ 0 h 843"/>
                  <a:gd name="T4" fmla="*/ 613 w 766"/>
                  <a:gd name="T5" fmla="*/ 843 h 843"/>
                  <a:gd name="T6" fmla="*/ 766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0" y="0"/>
                    </a:moveTo>
                    <a:lnTo>
                      <a:pt x="153" y="0"/>
                    </a:lnTo>
                    <a:lnTo>
                      <a:pt x="613" y="843"/>
                    </a:lnTo>
                    <a:lnTo>
                      <a:pt x="766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0" name="Freeform 16"/>
              <p:cNvSpPr>
                <a:spLocks/>
              </p:cNvSpPr>
              <p:nvPr/>
            </p:nvSpPr>
            <p:spPr bwMode="auto">
              <a:xfrm>
                <a:off x="2427288" y="3305175"/>
                <a:ext cx="773112" cy="928688"/>
              </a:xfrm>
              <a:custGeom>
                <a:avLst/>
                <a:gdLst>
                  <a:gd name="T0" fmla="*/ 766 w 766"/>
                  <a:gd name="T1" fmla="*/ 0 h 843"/>
                  <a:gd name="T2" fmla="*/ 613 w 766"/>
                  <a:gd name="T3" fmla="*/ 0 h 843"/>
                  <a:gd name="T4" fmla="*/ 153 w 766"/>
                  <a:gd name="T5" fmla="*/ 843 h 843"/>
                  <a:gd name="T6" fmla="*/ 0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766" y="0"/>
                    </a:moveTo>
                    <a:lnTo>
                      <a:pt x="613" y="0"/>
                    </a:lnTo>
                    <a:lnTo>
                      <a:pt x="153" y="843"/>
                    </a:lnTo>
                    <a:lnTo>
                      <a:pt x="0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1" name="Line 17"/>
              <p:cNvSpPr>
                <a:spLocks noChangeShapeType="1"/>
              </p:cNvSpPr>
              <p:nvPr/>
            </p:nvSpPr>
            <p:spPr bwMode="auto">
              <a:xfrm>
                <a:off x="3330575" y="3306763"/>
                <a:ext cx="24923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2" name="Freeform 18"/>
              <p:cNvSpPr>
                <a:spLocks/>
              </p:cNvSpPr>
              <p:nvPr/>
            </p:nvSpPr>
            <p:spPr bwMode="auto">
              <a:xfrm>
                <a:off x="3570288" y="3271838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3" name="Line 19"/>
              <p:cNvSpPr>
                <a:spLocks noChangeShapeType="1"/>
              </p:cNvSpPr>
              <p:nvPr/>
            </p:nvSpPr>
            <p:spPr bwMode="auto">
              <a:xfrm>
                <a:off x="3330575" y="4237038"/>
                <a:ext cx="24923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4" name="Freeform 20"/>
              <p:cNvSpPr>
                <a:spLocks/>
              </p:cNvSpPr>
              <p:nvPr/>
            </p:nvSpPr>
            <p:spPr bwMode="auto">
              <a:xfrm>
                <a:off x="3570288" y="4200525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6" name="Rectangle 27"/>
              <p:cNvSpPr>
                <a:spLocks noChangeArrowheads="1"/>
              </p:cNvSpPr>
              <p:nvPr/>
            </p:nvSpPr>
            <p:spPr bwMode="auto">
              <a:xfrm>
                <a:off x="2374900" y="1871663"/>
                <a:ext cx="1008063" cy="317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6" name="Rectangle 28"/>
              <p:cNvSpPr>
                <a:spLocks noChangeArrowheads="1"/>
              </p:cNvSpPr>
              <p:nvPr/>
            </p:nvSpPr>
            <p:spPr bwMode="auto">
              <a:xfrm>
                <a:off x="2374900" y="1871663"/>
                <a:ext cx="1008063" cy="3175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7" name="Rectangle 29"/>
              <p:cNvSpPr>
                <a:spLocks noChangeArrowheads="1"/>
              </p:cNvSpPr>
              <p:nvPr/>
            </p:nvSpPr>
            <p:spPr bwMode="auto">
              <a:xfrm>
                <a:off x="2484438" y="1878013"/>
                <a:ext cx="950912" cy="173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Routing Unit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38" name="Rectangle 30"/>
              <p:cNvSpPr>
                <a:spLocks noChangeArrowheads="1"/>
              </p:cNvSpPr>
              <p:nvPr/>
            </p:nvSpPr>
            <p:spPr bwMode="auto">
              <a:xfrm>
                <a:off x="2695575" y="2019300"/>
                <a:ext cx="58738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39" name="Rectangle 31"/>
              <p:cNvSpPr>
                <a:spLocks noChangeArrowheads="1"/>
              </p:cNvSpPr>
              <p:nvPr/>
            </p:nvSpPr>
            <p:spPr bwMode="auto">
              <a:xfrm>
                <a:off x="2736850" y="2019300"/>
                <a:ext cx="2063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RC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0" name="Rectangle 32"/>
              <p:cNvSpPr>
                <a:spLocks noChangeArrowheads="1"/>
              </p:cNvSpPr>
              <p:nvPr/>
            </p:nvSpPr>
            <p:spPr bwMode="auto">
              <a:xfrm>
                <a:off x="2894013" y="2019300"/>
                <a:ext cx="58737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1" name="Rectangle 33"/>
              <p:cNvSpPr>
                <a:spLocks noChangeArrowheads="1"/>
              </p:cNvSpPr>
              <p:nvPr/>
            </p:nvSpPr>
            <p:spPr bwMode="auto">
              <a:xfrm>
                <a:off x="2374900" y="2181225"/>
                <a:ext cx="1008063" cy="31750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42" name="Rectangle 34"/>
              <p:cNvSpPr>
                <a:spLocks noChangeArrowheads="1"/>
              </p:cNvSpPr>
              <p:nvPr/>
            </p:nvSpPr>
            <p:spPr bwMode="auto">
              <a:xfrm>
                <a:off x="2374900" y="2181225"/>
                <a:ext cx="1008063" cy="317500"/>
              </a:xfrm>
              <a:prstGeom prst="rect">
                <a:avLst/>
              </a:prstGeom>
              <a:solidFill>
                <a:srgbClr val="FF0000"/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43" name="Rectangle 35"/>
              <p:cNvSpPr>
                <a:spLocks noChangeArrowheads="1"/>
              </p:cNvSpPr>
              <p:nvPr/>
            </p:nvSpPr>
            <p:spPr bwMode="auto">
              <a:xfrm>
                <a:off x="2484438" y="2190750"/>
                <a:ext cx="887412" cy="185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Allocator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4" name="Rectangle 36"/>
              <p:cNvSpPr>
                <a:spLocks noChangeArrowheads="1"/>
              </p:cNvSpPr>
              <p:nvPr/>
            </p:nvSpPr>
            <p:spPr bwMode="auto">
              <a:xfrm>
                <a:off x="2703513" y="2333625"/>
                <a:ext cx="58737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5" name="Rectangle 37"/>
              <p:cNvSpPr>
                <a:spLocks noChangeArrowheads="1"/>
              </p:cNvSpPr>
              <p:nvPr/>
            </p:nvSpPr>
            <p:spPr bwMode="auto">
              <a:xfrm>
                <a:off x="2736850" y="2333625"/>
                <a:ext cx="207963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VA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6" name="Rectangle 38"/>
              <p:cNvSpPr>
                <a:spLocks noChangeArrowheads="1"/>
              </p:cNvSpPr>
              <p:nvPr/>
            </p:nvSpPr>
            <p:spPr bwMode="auto">
              <a:xfrm>
                <a:off x="2887663" y="2333625"/>
                <a:ext cx="58737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7" name="Rectangle 39"/>
              <p:cNvSpPr>
                <a:spLocks noChangeArrowheads="1"/>
              </p:cNvSpPr>
              <p:nvPr/>
            </p:nvSpPr>
            <p:spPr bwMode="auto">
              <a:xfrm>
                <a:off x="2374900" y="2490788"/>
                <a:ext cx="1008063" cy="3175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48" name="Rectangle 40"/>
              <p:cNvSpPr>
                <a:spLocks noChangeArrowheads="1"/>
              </p:cNvSpPr>
              <p:nvPr/>
            </p:nvSpPr>
            <p:spPr bwMode="auto">
              <a:xfrm>
                <a:off x="2374900" y="2490788"/>
                <a:ext cx="1008063" cy="3175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49" name="Rectangle 41"/>
              <p:cNvSpPr>
                <a:spLocks noChangeArrowheads="1"/>
              </p:cNvSpPr>
              <p:nvPr/>
            </p:nvSpPr>
            <p:spPr bwMode="auto">
              <a:xfrm>
                <a:off x="2633663" y="2497138"/>
                <a:ext cx="504825" cy="184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Switch 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50" name="Rectangle 42"/>
              <p:cNvSpPr>
                <a:spLocks noChangeArrowheads="1"/>
              </p:cNvSpPr>
              <p:nvPr/>
            </p:nvSpPr>
            <p:spPr bwMode="auto">
              <a:xfrm>
                <a:off x="2465388" y="2590800"/>
                <a:ext cx="688975" cy="184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Allocator 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51" name="Rectangle 44"/>
              <p:cNvSpPr>
                <a:spLocks noChangeArrowheads="1"/>
              </p:cNvSpPr>
              <p:nvPr/>
            </p:nvSpPr>
            <p:spPr bwMode="auto">
              <a:xfrm>
                <a:off x="3078163" y="2603500"/>
                <a:ext cx="274637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(SA)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52" name="Freeform 46"/>
              <p:cNvSpPr>
                <a:spLocks/>
              </p:cNvSpPr>
              <p:nvPr/>
            </p:nvSpPr>
            <p:spPr bwMode="auto">
              <a:xfrm>
                <a:off x="1911350" y="1738313"/>
                <a:ext cx="463550" cy="908050"/>
              </a:xfrm>
              <a:custGeom>
                <a:avLst/>
                <a:gdLst>
                  <a:gd name="T0" fmla="*/ 460 w 460"/>
                  <a:gd name="T1" fmla="*/ 824 h 824"/>
                  <a:gd name="T2" fmla="*/ 373 w 460"/>
                  <a:gd name="T3" fmla="*/ 824 h 824"/>
                  <a:gd name="T4" fmla="*/ 373 w 460"/>
                  <a:gd name="T5" fmla="*/ 0 h 824"/>
                  <a:gd name="T6" fmla="*/ 0 w 460"/>
                  <a:gd name="T7" fmla="*/ 0 h 8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0" h="824">
                    <a:moveTo>
                      <a:pt x="460" y="824"/>
                    </a:moveTo>
                    <a:lnTo>
                      <a:pt x="373" y="824"/>
                    </a:lnTo>
                    <a:lnTo>
                      <a:pt x="37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3" name="Line 47"/>
              <p:cNvSpPr>
                <a:spLocks noChangeShapeType="1"/>
              </p:cNvSpPr>
              <p:nvPr/>
            </p:nvSpPr>
            <p:spPr bwMode="auto">
              <a:xfrm>
                <a:off x="1911350" y="1738313"/>
                <a:ext cx="1588" cy="6350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4" name="Freeform 48"/>
              <p:cNvSpPr>
                <a:spLocks/>
              </p:cNvSpPr>
              <p:nvPr/>
            </p:nvSpPr>
            <p:spPr bwMode="auto">
              <a:xfrm>
                <a:off x="1878013" y="1782763"/>
                <a:ext cx="68262" cy="73025"/>
              </a:xfrm>
              <a:custGeom>
                <a:avLst/>
                <a:gdLst>
                  <a:gd name="T0" fmla="*/ 80 w 159"/>
                  <a:gd name="T1" fmla="*/ 159 h 159"/>
                  <a:gd name="T2" fmla="*/ 0 w 159"/>
                  <a:gd name="T3" fmla="*/ 0 h 159"/>
                  <a:gd name="T4" fmla="*/ 159 w 159"/>
                  <a:gd name="T5" fmla="*/ 0 h 159"/>
                  <a:gd name="T6" fmla="*/ 80 w 159"/>
                  <a:gd name="T7" fmla="*/ 159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9" h="159">
                    <a:moveTo>
                      <a:pt x="80" y="159"/>
                    </a:moveTo>
                    <a:lnTo>
                      <a:pt x="0" y="0"/>
                    </a:lnTo>
                    <a:cubicBezTo>
                      <a:pt x="50" y="25"/>
                      <a:pt x="109" y="25"/>
                      <a:pt x="159" y="0"/>
                    </a:cubicBezTo>
                    <a:lnTo>
                      <a:pt x="80" y="1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5" name="Line 49"/>
              <p:cNvSpPr>
                <a:spLocks noChangeShapeType="1"/>
              </p:cNvSpPr>
              <p:nvPr/>
            </p:nvSpPr>
            <p:spPr bwMode="auto">
              <a:xfrm>
                <a:off x="2813050" y="2800350"/>
                <a:ext cx="1588" cy="20320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6" name="Freeform 50"/>
              <p:cNvSpPr>
                <a:spLocks/>
              </p:cNvSpPr>
              <p:nvPr/>
            </p:nvSpPr>
            <p:spPr bwMode="auto">
              <a:xfrm>
                <a:off x="2779713" y="2994025"/>
                <a:ext cx="68262" cy="74613"/>
              </a:xfrm>
              <a:custGeom>
                <a:avLst/>
                <a:gdLst>
                  <a:gd name="T0" fmla="*/ 67 w 67"/>
                  <a:gd name="T1" fmla="*/ 0 h 67"/>
                  <a:gd name="T2" fmla="*/ 33 w 67"/>
                  <a:gd name="T3" fmla="*/ 67 h 67"/>
                  <a:gd name="T4" fmla="*/ 0 w 67"/>
                  <a:gd name="T5" fmla="*/ 0 h 67"/>
                  <a:gd name="T6" fmla="*/ 67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67" y="0"/>
                    </a:moveTo>
                    <a:lnTo>
                      <a:pt x="33" y="67"/>
                    </a:lnTo>
                    <a:lnTo>
                      <a:pt x="0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7" name="Line 51"/>
              <p:cNvSpPr>
                <a:spLocks noChangeShapeType="1"/>
              </p:cNvSpPr>
              <p:nvPr/>
            </p:nvSpPr>
            <p:spPr bwMode="auto">
              <a:xfrm>
                <a:off x="466725" y="2087563"/>
                <a:ext cx="5349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8" name="Freeform 52"/>
              <p:cNvSpPr>
                <a:spLocks/>
              </p:cNvSpPr>
              <p:nvPr/>
            </p:nvSpPr>
            <p:spPr bwMode="auto">
              <a:xfrm>
                <a:off x="992188" y="2049463"/>
                <a:ext cx="68262" cy="76200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9" name="Freeform 55"/>
              <p:cNvSpPr>
                <a:spLocks/>
              </p:cNvSpPr>
              <p:nvPr/>
            </p:nvSpPr>
            <p:spPr bwMode="auto">
              <a:xfrm>
                <a:off x="2106613" y="2082800"/>
                <a:ext cx="131762" cy="1223963"/>
              </a:xfrm>
              <a:custGeom>
                <a:avLst/>
                <a:gdLst>
                  <a:gd name="T0" fmla="*/ 0 w 131"/>
                  <a:gd name="T1" fmla="*/ 0 h 1112"/>
                  <a:gd name="T2" fmla="*/ 88 w 131"/>
                  <a:gd name="T3" fmla="*/ 0 h 1112"/>
                  <a:gd name="T4" fmla="*/ 88 w 131"/>
                  <a:gd name="T5" fmla="*/ 1112 h 1112"/>
                  <a:gd name="T6" fmla="*/ 131 w 131"/>
                  <a:gd name="T7" fmla="*/ 1112 h 11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1" h="1112">
                    <a:moveTo>
                      <a:pt x="0" y="0"/>
                    </a:moveTo>
                    <a:lnTo>
                      <a:pt x="88" y="0"/>
                    </a:lnTo>
                    <a:lnTo>
                      <a:pt x="88" y="1112"/>
                    </a:lnTo>
                    <a:lnTo>
                      <a:pt x="131" y="1112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0" name="Freeform 56"/>
              <p:cNvSpPr>
                <a:spLocks/>
              </p:cNvSpPr>
              <p:nvPr/>
            </p:nvSpPr>
            <p:spPr bwMode="auto">
              <a:xfrm>
                <a:off x="2230438" y="3271838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1" name="Line 61"/>
              <p:cNvSpPr>
                <a:spLocks noChangeShapeType="1"/>
              </p:cNvSpPr>
              <p:nvPr/>
            </p:nvSpPr>
            <p:spPr bwMode="auto">
              <a:xfrm>
                <a:off x="1189038" y="1876425"/>
                <a:ext cx="7778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2" name="Line 62"/>
              <p:cNvSpPr>
                <a:spLocks noChangeShapeType="1"/>
              </p:cNvSpPr>
              <p:nvPr/>
            </p:nvSpPr>
            <p:spPr bwMode="auto">
              <a:xfrm>
                <a:off x="1679575" y="1876425"/>
                <a:ext cx="9525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3" name="Freeform 63"/>
              <p:cNvSpPr>
                <a:spLocks/>
              </p:cNvSpPr>
              <p:nvPr/>
            </p:nvSpPr>
            <p:spPr bwMode="auto">
              <a:xfrm>
                <a:off x="1766888" y="1839913"/>
                <a:ext cx="66675" cy="73025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4" name="Line 64"/>
              <p:cNvSpPr>
                <a:spLocks noChangeShapeType="1"/>
              </p:cNvSpPr>
              <p:nvPr/>
            </p:nvSpPr>
            <p:spPr bwMode="auto">
              <a:xfrm>
                <a:off x="1189038" y="2301875"/>
                <a:ext cx="7778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5" name="Line 65"/>
              <p:cNvSpPr>
                <a:spLocks noChangeShapeType="1"/>
              </p:cNvSpPr>
              <p:nvPr/>
            </p:nvSpPr>
            <p:spPr bwMode="auto">
              <a:xfrm>
                <a:off x="1679575" y="2301875"/>
                <a:ext cx="9525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6" name="Freeform 66"/>
              <p:cNvSpPr>
                <a:spLocks/>
              </p:cNvSpPr>
              <p:nvPr/>
            </p:nvSpPr>
            <p:spPr bwMode="auto">
              <a:xfrm>
                <a:off x="1766888" y="2265363"/>
                <a:ext cx="66675" cy="73025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7" name="Line 67"/>
              <p:cNvSpPr>
                <a:spLocks noChangeShapeType="1"/>
              </p:cNvSpPr>
              <p:nvPr/>
            </p:nvSpPr>
            <p:spPr bwMode="auto">
              <a:xfrm>
                <a:off x="1190625" y="2087563"/>
                <a:ext cx="777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8" name="Line 68"/>
              <p:cNvSpPr>
                <a:spLocks noChangeShapeType="1"/>
              </p:cNvSpPr>
              <p:nvPr/>
            </p:nvSpPr>
            <p:spPr bwMode="auto">
              <a:xfrm>
                <a:off x="1681163" y="2087563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9" name="Freeform 69"/>
              <p:cNvSpPr>
                <a:spLocks/>
              </p:cNvSpPr>
              <p:nvPr/>
            </p:nvSpPr>
            <p:spPr bwMode="auto">
              <a:xfrm>
                <a:off x="1768475" y="2049463"/>
                <a:ext cx="68263" cy="76200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0" name="Line 70"/>
              <p:cNvSpPr>
                <a:spLocks noChangeShapeType="1"/>
              </p:cNvSpPr>
              <p:nvPr/>
            </p:nvSpPr>
            <p:spPr bwMode="auto">
              <a:xfrm>
                <a:off x="2092325" y="3771900"/>
                <a:ext cx="146050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1" name="Freeform 71"/>
              <p:cNvSpPr>
                <a:spLocks/>
              </p:cNvSpPr>
              <p:nvPr/>
            </p:nvSpPr>
            <p:spPr bwMode="auto">
              <a:xfrm>
                <a:off x="2230438" y="3735388"/>
                <a:ext cx="68262" cy="73025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2" name="Freeform 72"/>
              <p:cNvSpPr>
                <a:spLocks/>
              </p:cNvSpPr>
              <p:nvPr/>
            </p:nvSpPr>
            <p:spPr bwMode="auto">
              <a:xfrm>
                <a:off x="2014538" y="4233863"/>
                <a:ext cx="223837" cy="733425"/>
              </a:xfrm>
              <a:custGeom>
                <a:avLst/>
                <a:gdLst>
                  <a:gd name="T0" fmla="*/ 0 w 222"/>
                  <a:gd name="T1" fmla="*/ 665 h 665"/>
                  <a:gd name="T2" fmla="*/ 129 w 222"/>
                  <a:gd name="T3" fmla="*/ 665 h 665"/>
                  <a:gd name="T4" fmla="*/ 129 w 222"/>
                  <a:gd name="T5" fmla="*/ 0 h 665"/>
                  <a:gd name="T6" fmla="*/ 222 w 222"/>
                  <a:gd name="T7" fmla="*/ 0 h 6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665">
                    <a:moveTo>
                      <a:pt x="0" y="665"/>
                    </a:moveTo>
                    <a:lnTo>
                      <a:pt x="129" y="665"/>
                    </a:lnTo>
                    <a:lnTo>
                      <a:pt x="129" y="0"/>
                    </a:lnTo>
                    <a:lnTo>
                      <a:pt x="222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3" name="Freeform 73"/>
              <p:cNvSpPr>
                <a:spLocks/>
              </p:cNvSpPr>
              <p:nvPr/>
            </p:nvSpPr>
            <p:spPr bwMode="auto">
              <a:xfrm>
                <a:off x="2230438" y="4197350"/>
                <a:ext cx="68262" cy="74613"/>
              </a:xfrm>
              <a:custGeom>
                <a:avLst/>
                <a:gdLst>
                  <a:gd name="T0" fmla="*/ 0 w 67"/>
                  <a:gd name="T1" fmla="*/ 67 h 67"/>
                  <a:gd name="T2" fmla="*/ 67 w 67"/>
                  <a:gd name="T3" fmla="*/ 33 h 67"/>
                  <a:gd name="T4" fmla="*/ 0 w 67"/>
                  <a:gd name="T5" fmla="*/ 0 h 67"/>
                  <a:gd name="T6" fmla="*/ 0 w 67"/>
                  <a:gd name="T7" fmla="*/ 6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67"/>
                    </a:moveTo>
                    <a:lnTo>
                      <a:pt x="67" y="33"/>
                    </a:lnTo>
                    <a:lnTo>
                      <a:pt x="0" y="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4" name="Rectangle 74"/>
              <p:cNvSpPr>
                <a:spLocks noChangeArrowheads="1"/>
              </p:cNvSpPr>
              <p:nvPr/>
            </p:nvSpPr>
            <p:spPr bwMode="auto">
              <a:xfrm>
                <a:off x="1266825" y="2008188"/>
                <a:ext cx="412750" cy="1539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5" name="Rectangle 75"/>
              <p:cNvSpPr>
                <a:spLocks noChangeArrowheads="1"/>
              </p:cNvSpPr>
              <p:nvPr/>
            </p:nvSpPr>
            <p:spPr bwMode="auto">
              <a:xfrm>
                <a:off x="1266825" y="2008188"/>
                <a:ext cx="412750" cy="153987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6" name="Rectangle 76"/>
              <p:cNvSpPr>
                <a:spLocks noChangeArrowheads="1"/>
              </p:cNvSpPr>
              <p:nvPr/>
            </p:nvSpPr>
            <p:spPr bwMode="auto">
              <a:xfrm>
                <a:off x="1352550" y="2012950"/>
                <a:ext cx="204788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77" name="Rectangle 77"/>
              <p:cNvSpPr>
                <a:spLocks noChangeArrowheads="1"/>
              </p:cNvSpPr>
              <p:nvPr/>
            </p:nvSpPr>
            <p:spPr bwMode="auto">
              <a:xfrm>
                <a:off x="1536700" y="2012950"/>
                <a:ext cx="63500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1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78" name="Rectangle 78"/>
              <p:cNvSpPr>
                <a:spLocks noChangeArrowheads="1"/>
              </p:cNvSpPr>
              <p:nvPr/>
            </p:nvSpPr>
            <p:spPr bwMode="auto">
              <a:xfrm>
                <a:off x="1266825" y="2222500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9" name="Rectangle 79"/>
              <p:cNvSpPr>
                <a:spLocks noChangeArrowheads="1"/>
              </p:cNvSpPr>
              <p:nvPr/>
            </p:nvSpPr>
            <p:spPr bwMode="auto">
              <a:xfrm>
                <a:off x="1266825" y="2222500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0" name="Rectangle 80"/>
              <p:cNvSpPr>
                <a:spLocks noChangeArrowheads="1"/>
              </p:cNvSpPr>
              <p:nvPr/>
            </p:nvSpPr>
            <p:spPr bwMode="auto">
              <a:xfrm>
                <a:off x="1352550" y="2220913"/>
                <a:ext cx="204788" cy="169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81" name="Rectangle 81"/>
              <p:cNvSpPr>
                <a:spLocks noChangeArrowheads="1"/>
              </p:cNvSpPr>
              <p:nvPr/>
            </p:nvSpPr>
            <p:spPr bwMode="auto">
              <a:xfrm>
                <a:off x="1536700" y="2220913"/>
                <a:ext cx="63500" cy="169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2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82" name="Freeform 82"/>
              <p:cNvSpPr>
                <a:spLocks/>
              </p:cNvSpPr>
              <p:nvPr/>
            </p:nvSpPr>
            <p:spPr bwMode="auto">
              <a:xfrm>
                <a:off x="1057275" y="2516188"/>
                <a:ext cx="128588" cy="574675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3" name="Freeform 83"/>
              <p:cNvSpPr>
                <a:spLocks/>
              </p:cNvSpPr>
              <p:nvPr/>
            </p:nvSpPr>
            <p:spPr bwMode="auto">
              <a:xfrm>
                <a:off x="1057275" y="2516188"/>
                <a:ext cx="128588" cy="574675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4" name="Freeform 84"/>
              <p:cNvSpPr>
                <a:spLocks/>
              </p:cNvSpPr>
              <p:nvPr/>
            </p:nvSpPr>
            <p:spPr bwMode="auto">
              <a:xfrm>
                <a:off x="1830388" y="2516188"/>
                <a:ext cx="128587" cy="574675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5" name="Freeform 85"/>
              <p:cNvSpPr>
                <a:spLocks/>
              </p:cNvSpPr>
              <p:nvPr/>
            </p:nvSpPr>
            <p:spPr bwMode="auto">
              <a:xfrm>
                <a:off x="1830388" y="2516188"/>
                <a:ext cx="128587" cy="574675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6" name="Rectangle 87"/>
              <p:cNvSpPr>
                <a:spLocks noChangeArrowheads="1"/>
              </p:cNvSpPr>
              <p:nvPr/>
            </p:nvSpPr>
            <p:spPr bwMode="auto">
              <a:xfrm>
                <a:off x="1263650" y="2516188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7" name="Line 91"/>
              <p:cNvSpPr>
                <a:spLocks noChangeShapeType="1"/>
              </p:cNvSpPr>
              <p:nvPr/>
            </p:nvSpPr>
            <p:spPr bwMode="auto">
              <a:xfrm>
                <a:off x="463550" y="2803525"/>
                <a:ext cx="533400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8" name="Freeform 92"/>
              <p:cNvSpPr>
                <a:spLocks/>
              </p:cNvSpPr>
              <p:nvPr/>
            </p:nvSpPr>
            <p:spPr bwMode="auto">
              <a:xfrm>
                <a:off x="989013" y="2767013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9" name="Line 94"/>
              <p:cNvSpPr>
                <a:spLocks noChangeShapeType="1"/>
              </p:cNvSpPr>
              <p:nvPr/>
            </p:nvSpPr>
            <p:spPr bwMode="auto">
              <a:xfrm>
                <a:off x="1185863" y="2592388"/>
                <a:ext cx="7778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0" name="Line 95"/>
              <p:cNvSpPr>
                <a:spLocks noChangeShapeType="1"/>
              </p:cNvSpPr>
              <p:nvPr/>
            </p:nvSpPr>
            <p:spPr bwMode="auto">
              <a:xfrm>
                <a:off x="1676400" y="2592388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1" name="Freeform 96"/>
              <p:cNvSpPr>
                <a:spLocks/>
              </p:cNvSpPr>
              <p:nvPr/>
            </p:nvSpPr>
            <p:spPr bwMode="auto">
              <a:xfrm>
                <a:off x="1763713" y="2554288"/>
                <a:ext cx="66675" cy="74612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2" name="Line 97"/>
              <p:cNvSpPr>
                <a:spLocks noChangeShapeType="1"/>
              </p:cNvSpPr>
              <p:nvPr/>
            </p:nvSpPr>
            <p:spPr bwMode="auto">
              <a:xfrm>
                <a:off x="1185863" y="3017838"/>
                <a:ext cx="7778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3" name="Line 98"/>
              <p:cNvSpPr>
                <a:spLocks noChangeShapeType="1"/>
              </p:cNvSpPr>
              <p:nvPr/>
            </p:nvSpPr>
            <p:spPr bwMode="auto">
              <a:xfrm>
                <a:off x="1676400" y="3017838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4" name="Freeform 99"/>
              <p:cNvSpPr>
                <a:spLocks/>
              </p:cNvSpPr>
              <p:nvPr/>
            </p:nvSpPr>
            <p:spPr bwMode="auto">
              <a:xfrm>
                <a:off x="1763713" y="2979738"/>
                <a:ext cx="66675" cy="74612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5" name="Line 100"/>
              <p:cNvSpPr>
                <a:spLocks noChangeShapeType="1"/>
              </p:cNvSpPr>
              <p:nvPr/>
            </p:nvSpPr>
            <p:spPr bwMode="auto">
              <a:xfrm>
                <a:off x="1189038" y="2803525"/>
                <a:ext cx="76200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6" name="Line 101"/>
              <p:cNvSpPr>
                <a:spLocks noChangeShapeType="1"/>
              </p:cNvSpPr>
              <p:nvPr/>
            </p:nvSpPr>
            <p:spPr bwMode="auto">
              <a:xfrm>
                <a:off x="1677988" y="2803525"/>
                <a:ext cx="95250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7" name="Freeform 102"/>
              <p:cNvSpPr>
                <a:spLocks/>
              </p:cNvSpPr>
              <p:nvPr/>
            </p:nvSpPr>
            <p:spPr bwMode="auto">
              <a:xfrm>
                <a:off x="1765300" y="2767013"/>
                <a:ext cx="66675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8" name="Rectangle 103"/>
              <p:cNvSpPr>
                <a:spLocks noChangeArrowheads="1"/>
              </p:cNvSpPr>
              <p:nvPr/>
            </p:nvSpPr>
            <p:spPr bwMode="auto">
              <a:xfrm>
                <a:off x="1263650" y="2724150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9" name="Rectangle 104"/>
              <p:cNvSpPr>
                <a:spLocks noChangeArrowheads="1"/>
              </p:cNvSpPr>
              <p:nvPr/>
            </p:nvSpPr>
            <p:spPr bwMode="auto">
              <a:xfrm>
                <a:off x="1263650" y="2724150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0" name="Rectangle 107"/>
              <p:cNvSpPr>
                <a:spLocks noChangeArrowheads="1"/>
              </p:cNvSpPr>
              <p:nvPr/>
            </p:nvSpPr>
            <p:spPr bwMode="auto">
              <a:xfrm>
                <a:off x="1263650" y="2938463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1" name="Rectangle 108"/>
              <p:cNvSpPr>
                <a:spLocks noChangeArrowheads="1"/>
              </p:cNvSpPr>
              <p:nvPr/>
            </p:nvSpPr>
            <p:spPr bwMode="auto">
              <a:xfrm>
                <a:off x="1263650" y="2938463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2" name="Freeform 109"/>
              <p:cNvSpPr>
                <a:spLocks/>
              </p:cNvSpPr>
              <p:nvPr/>
            </p:nvSpPr>
            <p:spPr bwMode="auto">
              <a:xfrm>
                <a:off x="1055688" y="3238500"/>
                <a:ext cx="128587" cy="573088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3" name="Freeform 110"/>
              <p:cNvSpPr>
                <a:spLocks/>
              </p:cNvSpPr>
              <p:nvPr/>
            </p:nvSpPr>
            <p:spPr bwMode="auto">
              <a:xfrm>
                <a:off x="1055688" y="3238500"/>
                <a:ext cx="128587" cy="573088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4" name="Freeform 111"/>
              <p:cNvSpPr>
                <a:spLocks/>
              </p:cNvSpPr>
              <p:nvPr/>
            </p:nvSpPr>
            <p:spPr bwMode="auto">
              <a:xfrm>
                <a:off x="1828800" y="3238500"/>
                <a:ext cx="128588" cy="573088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5" name="Freeform 112"/>
              <p:cNvSpPr>
                <a:spLocks/>
              </p:cNvSpPr>
              <p:nvPr/>
            </p:nvSpPr>
            <p:spPr bwMode="auto">
              <a:xfrm>
                <a:off x="1828800" y="3238500"/>
                <a:ext cx="128588" cy="573088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6" name="Rectangle 113"/>
              <p:cNvSpPr>
                <a:spLocks noChangeArrowheads="1"/>
              </p:cNvSpPr>
              <p:nvPr/>
            </p:nvSpPr>
            <p:spPr bwMode="auto">
              <a:xfrm>
                <a:off x="1262063" y="3236913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7" name="Rectangle 114"/>
              <p:cNvSpPr>
                <a:spLocks noChangeArrowheads="1"/>
              </p:cNvSpPr>
              <p:nvPr/>
            </p:nvSpPr>
            <p:spPr bwMode="auto">
              <a:xfrm>
                <a:off x="1262063" y="3236913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8" name="Line 118"/>
              <p:cNvSpPr>
                <a:spLocks noChangeShapeType="1"/>
              </p:cNvSpPr>
              <p:nvPr/>
            </p:nvSpPr>
            <p:spPr bwMode="auto">
              <a:xfrm>
                <a:off x="461963" y="3524250"/>
                <a:ext cx="53498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9" name="Freeform 119"/>
              <p:cNvSpPr>
                <a:spLocks/>
              </p:cNvSpPr>
              <p:nvPr/>
            </p:nvSpPr>
            <p:spPr bwMode="auto">
              <a:xfrm>
                <a:off x="987425" y="3487738"/>
                <a:ext cx="68263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0" name="Line 121"/>
              <p:cNvSpPr>
                <a:spLocks noChangeShapeType="1"/>
              </p:cNvSpPr>
              <p:nvPr/>
            </p:nvSpPr>
            <p:spPr bwMode="auto">
              <a:xfrm>
                <a:off x="1184275" y="3313113"/>
                <a:ext cx="777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1" name="Line 122"/>
              <p:cNvSpPr>
                <a:spLocks noChangeShapeType="1"/>
              </p:cNvSpPr>
              <p:nvPr/>
            </p:nvSpPr>
            <p:spPr bwMode="auto">
              <a:xfrm>
                <a:off x="1674813" y="3313113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2" name="Freeform 123"/>
              <p:cNvSpPr>
                <a:spLocks/>
              </p:cNvSpPr>
              <p:nvPr/>
            </p:nvSpPr>
            <p:spPr bwMode="auto">
              <a:xfrm>
                <a:off x="1760538" y="3276600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3" name="Line 124"/>
              <p:cNvSpPr>
                <a:spLocks noChangeShapeType="1"/>
              </p:cNvSpPr>
              <p:nvPr/>
            </p:nvSpPr>
            <p:spPr bwMode="auto">
              <a:xfrm>
                <a:off x="1184275" y="3738563"/>
                <a:ext cx="777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4" name="Line 125"/>
              <p:cNvSpPr>
                <a:spLocks noChangeShapeType="1"/>
              </p:cNvSpPr>
              <p:nvPr/>
            </p:nvSpPr>
            <p:spPr bwMode="auto">
              <a:xfrm>
                <a:off x="1674813" y="3738563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5" name="Freeform 126"/>
              <p:cNvSpPr>
                <a:spLocks/>
              </p:cNvSpPr>
              <p:nvPr/>
            </p:nvSpPr>
            <p:spPr bwMode="auto">
              <a:xfrm>
                <a:off x="1760538" y="3702050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6" name="Line 127"/>
              <p:cNvSpPr>
                <a:spLocks noChangeShapeType="1"/>
              </p:cNvSpPr>
              <p:nvPr/>
            </p:nvSpPr>
            <p:spPr bwMode="auto">
              <a:xfrm>
                <a:off x="1185863" y="3524250"/>
                <a:ext cx="7778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7" name="Line 128"/>
              <p:cNvSpPr>
                <a:spLocks noChangeShapeType="1"/>
              </p:cNvSpPr>
              <p:nvPr/>
            </p:nvSpPr>
            <p:spPr bwMode="auto">
              <a:xfrm>
                <a:off x="1676400" y="3524250"/>
                <a:ext cx="95250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8" name="Freeform 129"/>
              <p:cNvSpPr>
                <a:spLocks/>
              </p:cNvSpPr>
              <p:nvPr/>
            </p:nvSpPr>
            <p:spPr bwMode="auto">
              <a:xfrm>
                <a:off x="1763713" y="3487738"/>
                <a:ext cx="66675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9" name="Rectangle 130"/>
              <p:cNvSpPr>
                <a:spLocks noChangeArrowheads="1"/>
              </p:cNvSpPr>
              <p:nvPr/>
            </p:nvSpPr>
            <p:spPr bwMode="auto">
              <a:xfrm>
                <a:off x="1262063" y="3444875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0" name="Rectangle 131"/>
              <p:cNvSpPr>
                <a:spLocks noChangeArrowheads="1"/>
              </p:cNvSpPr>
              <p:nvPr/>
            </p:nvSpPr>
            <p:spPr bwMode="auto">
              <a:xfrm>
                <a:off x="1262063" y="3444875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1" name="Rectangle 134"/>
              <p:cNvSpPr>
                <a:spLocks noChangeArrowheads="1"/>
              </p:cNvSpPr>
              <p:nvPr/>
            </p:nvSpPr>
            <p:spPr bwMode="auto">
              <a:xfrm>
                <a:off x="1262063" y="3660775"/>
                <a:ext cx="412750" cy="150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2" name="Rectangle 135"/>
              <p:cNvSpPr>
                <a:spLocks noChangeArrowheads="1"/>
              </p:cNvSpPr>
              <p:nvPr/>
            </p:nvSpPr>
            <p:spPr bwMode="auto">
              <a:xfrm>
                <a:off x="1262063" y="3660775"/>
                <a:ext cx="412750" cy="1508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3" name="Freeform 138"/>
              <p:cNvSpPr>
                <a:spLocks/>
              </p:cNvSpPr>
              <p:nvPr/>
            </p:nvSpPr>
            <p:spPr bwMode="auto">
              <a:xfrm>
                <a:off x="1052513" y="3959225"/>
                <a:ext cx="128587" cy="573088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4" name="Freeform 139"/>
              <p:cNvSpPr>
                <a:spLocks/>
              </p:cNvSpPr>
              <p:nvPr/>
            </p:nvSpPr>
            <p:spPr bwMode="auto">
              <a:xfrm>
                <a:off x="1052513" y="3959225"/>
                <a:ext cx="128587" cy="573088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5" name="Freeform 140"/>
              <p:cNvSpPr>
                <a:spLocks/>
              </p:cNvSpPr>
              <p:nvPr/>
            </p:nvSpPr>
            <p:spPr bwMode="auto">
              <a:xfrm>
                <a:off x="1825625" y="3959225"/>
                <a:ext cx="128588" cy="573088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6" name="Freeform 141"/>
              <p:cNvSpPr>
                <a:spLocks/>
              </p:cNvSpPr>
              <p:nvPr/>
            </p:nvSpPr>
            <p:spPr bwMode="auto">
              <a:xfrm>
                <a:off x="1825625" y="3959225"/>
                <a:ext cx="128588" cy="573088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7" name="Rectangle 142"/>
              <p:cNvSpPr>
                <a:spLocks noChangeArrowheads="1"/>
              </p:cNvSpPr>
              <p:nvPr/>
            </p:nvSpPr>
            <p:spPr bwMode="auto">
              <a:xfrm>
                <a:off x="1257300" y="3959225"/>
                <a:ext cx="414338" cy="150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8" name="Rectangle 143"/>
              <p:cNvSpPr>
                <a:spLocks noChangeArrowheads="1"/>
              </p:cNvSpPr>
              <p:nvPr/>
            </p:nvSpPr>
            <p:spPr bwMode="auto">
              <a:xfrm>
                <a:off x="1257300" y="3959225"/>
                <a:ext cx="414338" cy="1508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9" name="Line 147"/>
              <p:cNvSpPr>
                <a:spLocks noChangeShapeType="1"/>
              </p:cNvSpPr>
              <p:nvPr/>
            </p:nvSpPr>
            <p:spPr bwMode="auto">
              <a:xfrm>
                <a:off x="458788" y="4246563"/>
                <a:ext cx="53340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0" name="Freeform 148"/>
              <p:cNvSpPr>
                <a:spLocks/>
              </p:cNvSpPr>
              <p:nvPr/>
            </p:nvSpPr>
            <p:spPr bwMode="auto">
              <a:xfrm>
                <a:off x="984250" y="4208463"/>
                <a:ext cx="68263" cy="74612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1" name="Line 150"/>
              <p:cNvSpPr>
                <a:spLocks noChangeShapeType="1"/>
              </p:cNvSpPr>
              <p:nvPr/>
            </p:nvSpPr>
            <p:spPr bwMode="auto">
              <a:xfrm>
                <a:off x="1181100" y="4035425"/>
                <a:ext cx="7620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2" name="Line 151"/>
              <p:cNvSpPr>
                <a:spLocks noChangeShapeType="1"/>
              </p:cNvSpPr>
              <p:nvPr/>
            </p:nvSpPr>
            <p:spPr bwMode="auto">
              <a:xfrm>
                <a:off x="1671638" y="4035425"/>
                <a:ext cx="93662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3" name="Freeform 152"/>
              <p:cNvSpPr>
                <a:spLocks/>
              </p:cNvSpPr>
              <p:nvPr/>
            </p:nvSpPr>
            <p:spPr bwMode="auto">
              <a:xfrm>
                <a:off x="1757363" y="3997325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4" name="Line 153"/>
              <p:cNvSpPr>
                <a:spLocks noChangeShapeType="1"/>
              </p:cNvSpPr>
              <p:nvPr/>
            </p:nvSpPr>
            <p:spPr bwMode="auto">
              <a:xfrm>
                <a:off x="1181100" y="4460875"/>
                <a:ext cx="7620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5" name="Line 154"/>
              <p:cNvSpPr>
                <a:spLocks noChangeShapeType="1"/>
              </p:cNvSpPr>
              <p:nvPr/>
            </p:nvSpPr>
            <p:spPr bwMode="auto">
              <a:xfrm>
                <a:off x="1671638" y="4460875"/>
                <a:ext cx="93662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6" name="Freeform 155"/>
              <p:cNvSpPr>
                <a:spLocks/>
              </p:cNvSpPr>
              <p:nvPr/>
            </p:nvSpPr>
            <p:spPr bwMode="auto">
              <a:xfrm>
                <a:off x="1757363" y="4422775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7" name="Line 156"/>
              <p:cNvSpPr>
                <a:spLocks noChangeShapeType="1"/>
              </p:cNvSpPr>
              <p:nvPr/>
            </p:nvSpPr>
            <p:spPr bwMode="auto">
              <a:xfrm>
                <a:off x="1182688" y="4246563"/>
                <a:ext cx="7778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8" name="Line 157"/>
              <p:cNvSpPr>
                <a:spLocks noChangeShapeType="1"/>
              </p:cNvSpPr>
              <p:nvPr/>
            </p:nvSpPr>
            <p:spPr bwMode="auto">
              <a:xfrm>
                <a:off x="1671638" y="4246563"/>
                <a:ext cx="9683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9" name="Freeform 158"/>
              <p:cNvSpPr>
                <a:spLocks/>
              </p:cNvSpPr>
              <p:nvPr/>
            </p:nvSpPr>
            <p:spPr bwMode="auto">
              <a:xfrm>
                <a:off x="1758950" y="4208463"/>
                <a:ext cx="68263" cy="74612"/>
              </a:xfrm>
              <a:custGeom>
                <a:avLst/>
                <a:gdLst>
                  <a:gd name="T0" fmla="*/ 0 w 68"/>
                  <a:gd name="T1" fmla="*/ 0 h 67"/>
                  <a:gd name="T2" fmla="*/ 68 w 68"/>
                  <a:gd name="T3" fmla="*/ 34 h 67"/>
                  <a:gd name="T4" fmla="*/ 0 w 68"/>
                  <a:gd name="T5" fmla="*/ 67 h 67"/>
                  <a:gd name="T6" fmla="*/ 0 w 68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7">
                    <a:moveTo>
                      <a:pt x="0" y="0"/>
                    </a:moveTo>
                    <a:lnTo>
                      <a:pt x="68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0" name="Rectangle 159"/>
              <p:cNvSpPr>
                <a:spLocks noChangeArrowheads="1"/>
              </p:cNvSpPr>
              <p:nvPr/>
            </p:nvSpPr>
            <p:spPr bwMode="auto">
              <a:xfrm>
                <a:off x="1257300" y="4167188"/>
                <a:ext cx="414338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1" name="Rectangle 160"/>
              <p:cNvSpPr>
                <a:spLocks noChangeArrowheads="1"/>
              </p:cNvSpPr>
              <p:nvPr/>
            </p:nvSpPr>
            <p:spPr bwMode="auto">
              <a:xfrm>
                <a:off x="1257300" y="4167188"/>
                <a:ext cx="414338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2" name="Rectangle 163"/>
              <p:cNvSpPr>
                <a:spLocks noChangeArrowheads="1"/>
              </p:cNvSpPr>
              <p:nvPr/>
            </p:nvSpPr>
            <p:spPr bwMode="auto">
              <a:xfrm>
                <a:off x="1257300" y="4381500"/>
                <a:ext cx="414338" cy="150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3" name="Rectangle 164"/>
              <p:cNvSpPr>
                <a:spLocks noChangeArrowheads="1"/>
              </p:cNvSpPr>
              <p:nvPr/>
            </p:nvSpPr>
            <p:spPr bwMode="auto">
              <a:xfrm>
                <a:off x="1257300" y="4381500"/>
                <a:ext cx="414338" cy="1508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4" name="Freeform 165"/>
              <p:cNvSpPr>
                <a:spLocks/>
              </p:cNvSpPr>
              <p:nvPr/>
            </p:nvSpPr>
            <p:spPr bwMode="auto">
              <a:xfrm>
                <a:off x="1049338" y="4679950"/>
                <a:ext cx="130175" cy="574675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5" name="Freeform 166"/>
              <p:cNvSpPr>
                <a:spLocks/>
              </p:cNvSpPr>
              <p:nvPr/>
            </p:nvSpPr>
            <p:spPr bwMode="auto">
              <a:xfrm>
                <a:off x="1049338" y="4679950"/>
                <a:ext cx="130175" cy="574675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6" name="Freeform 167"/>
              <p:cNvSpPr>
                <a:spLocks/>
              </p:cNvSpPr>
              <p:nvPr/>
            </p:nvSpPr>
            <p:spPr bwMode="auto">
              <a:xfrm>
                <a:off x="1824038" y="4679950"/>
                <a:ext cx="128587" cy="574675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7" name="Freeform 168"/>
              <p:cNvSpPr>
                <a:spLocks/>
              </p:cNvSpPr>
              <p:nvPr/>
            </p:nvSpPr>
            <p:spPr bwMode="auto">
              <a:xfrm>
                <a:off x="1824038" y="4679950"/>
                <a:ext cx="128587" cy="574675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8" name="Rectangle 169"/>
              <p:cNvSpPr>
                <a:spLocks noChangeArrowheads="1"/>
              </p:cNvSpPr>
              <p:nvPr/>
            </p:nvSpPr>
            <p:spPr bwMode="auto">
              <a:xfrm>
                <a:off x="1257300" y="4679950"/>
                <a:ext cx="411163" cy="150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9" name="Rectangle 170"/>
              <p:cNvSpPr>
                <a:spLocks noChangeArrowheads="1"/>
              </p:cNvSpPr>
              <p:nvPr/>
            </p:nvSpPr>
            <p:spPr bwMode="auto">
              <a:xfrm>
                <a:off x="1257300" y="4679950"/>
                <a:ext cx="411163" cy="1508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0" name="Line 174"/>
              <p:cNvSpPr>
                <a:spLocks noChangeShapeType="1"/>
              </p:cNvSpPr>
              <p:nvPr/>
            </p:nvSpPr>
            <p:spPr bwMode="auto">
              <a:xfrm>
                <a:off x="457200" y="4967288"/>
                <a:ext cx="5349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1" name="Freeform 175"/>
              <p:cNvSpPr>
                <a:spLocks/>
              </p:cNvSpPr>
              <p:nvPr/>
            </p:nvSpPr>
            <p:spPr bwMode="auto">
              <a:xfrm>
                <a:off x="982663" y="4930775"/>
                <a:ext cx="66675" cy="73025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2" name="Line 177"/>
              <p:cNvSpPr>
                <a:spLocks noChangeShapeType="1"/>
              </p:cNvSpPr>
              <p:nvPr/>
            </p:nvSpPr>
            <p:spPr bwMode="auto">
              <a:xfrm>
                <a:off x="1179513" y="4756150"/>
                <a:ext cx="7778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3" name="Line 178"/>
              <p:cNvSpPr>
                <a:spLocks noChangeShapeType="1"/>
              </p:cNvSpPr>
              <p:nvPr/>
            </p:nvSpPr>
            <p:spPr bwMode="auto">
              <a:xfrm>
                <a:off x="1668463" y="4756150"/>
                <a:ext cx="9683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4" name="Freeform 179"/>
              <p:cNvSpPr>
                <a:spLocks/>
              </p:cNvSpPr>
              <p:nvPr/>
            </p:nvSpPr>
            <p:spPr bwMode="auto">
              <a:xfrm>
                <a:off x="1755775" y="4719638"/>
                <a:ext cx="68263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5" name="Line 180"/>
              <p:cNvSpPr>
                <a:spLocks noChangeShapeType="1"/>
              </p:cNvSpPr>
              <p:nvPr/>
            </p:nvSpPr>
            <p:spPr bwMode="auto">
              <a:xfrm>
                <a:off x="1179513" y="5180013"/>
                <a:ext cx="7778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6" name="Line 181"/>
              <p:cNvSpPr>
                <a:spLocks noChangeShapeType="1"/>
              </p:cNvSpPr>
              <p:nvPr/>
            </p:nvSpPr>
            <p:spPr bwMode="auto">
              <a:xfrm>
                <a:off x="1668463" y="5180013"/>
                <a:ext cx="9683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7" name="Freeform 182"/>
              <p:cNvSpPr>
                <a:spLocks/>
              </p:cNvSpPr>
              <p:nvPr/>
            </p:nvSpPr>
            <p:spPr bwMode="auto">
              <a:xfrm>
                <a:off x="1755775" y="5145088"/>
                <a:ext cx="68263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8" name="Line 183"/>
              <p:cNvSpPr>
                <a:spLocks noChangeShapeType="1"/>
              </p:cNvSpPr>
              <p:nvPr/>
            </p:nvSpPr>
            <p:spPr bwMode="auto">
              <a:xfrm>
                <a:off x="1181100" y="4967288"/>
                <a:ext cx="777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9" name="Line 184"/>
              <p:cNvSpPr>
                <a:spLocks noChangeShapeType="1"/>
              </p:cNvSpPr>
              <p:nvPr/>
            </p:nvSpPr>
            <p:spPr bwMode="auto">
              <a:xfrm>
                <a:off x="1671638" y="4967288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0" name="Freeform 185"/>
              <p:cNvSpPr>
                <a:spLocks/>
              </p:cNvSpPr>
              <p:nvPr/>
            </p:nvSpPr>
            <p:spPr bwMode="auto">
              <a:xfrm>
                <a:off x="1757363" y="4930775"/>
                <a:ext cx="68262" cy="73025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1" name="Rectangle 186"/>
              <p:cNvSpPr>
                <a:spLocks noChangeArrowheads="1"/>
              </p:cNvSpPr>
              <p:nvPr/>
            </p:nvSpPr>
            <p:spPr bwMode="auto">
              <a:xfrm>
                <a:off x="1257300" y="4889500"/>
                <a:ext cx="411163" cy="150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2" name="Rectangle 187"/>
              <p:cNvSpPr>
                <a:spLocks noChangeArrowheads="1"/>
              </p:cNvSpPr>
              <p:nvPr/>
            </p:nvSpPr>
            <p:spPr bwMode="auto">
              <a:xfrm>
                <a:off x="1257300" y="4889500"/>
                <a:ext cx="411163" cy="1508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3" name="Rectangle 190"/>
              <p:cNvSpPr>
                <a:spLocks noChangeArrowheads="1"/>
              </p:cNvSpPr>
              <p:nvPr/>
            </p:nvSpPr>
            <p:spPr bwMode="auto">
              <a:xfrm>
                <a:off x="1257300" y="5102225"/>
                <a:ext cx="411163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4" name="Rectangle 191"/>
              <p:cNvSpPr>
                <a:spLocks noChangeArrowheads="1"/>
              </p:cNvSpPr>
              <p:nvPr/>
            </p:nvSpPr>
            <p:spPr bwMode="auto">
              <a:xfrm>
                <a:off x="1257300" y="5102225"/>
                <a:ext cx="411163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5" name="Freeform 194"/>
              <p:cNvSpPr>
                <a:spLocks/>
              </p:cNvSpPr>
              <p:nvPr/>
            </p:nvSpPr>
            <p:spPr bwMode="auto">
              <a:xfrm>
                <a:off x="1958975" y="2797175"/>
                <a:ext cx="184150" cy="760413"/>
              </a:xfrm>
              <a:custGeom>
                <a:avLst/>
                <a:gdLst>
                  <a:gd name="T0" fmla="*/ 0 w 182"/>
                  <a:gd name="T1" fmla="*/ 0 h 690"/>
                  <a:gd name="T2" fmla="*/ 182 w 182"/>
                  <a:gd name="T3" fmla="*/ 0 h 690"/>
                  <a:gd name="T4" fmla="*/ 182 w 182"/>
                  <a:gd name="T5" fmla="*/ 690 h 6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2" h="690">
                    <a:moveTo>
                      <a:pt x="0" y="0"/>
                    </a:moveTo>
                    <a:lnTo>
                      <a:pt x="182" y="0"/>
                    </a:lnTo>
                    <a:lnTo>
                      <a:pt x="182" y="69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6" name="Line 195"/>
              <p:cNvSpPr>
                <a:spLocks noChangeShapeType="1"/>
              </p:cNvSpPr>
              <p:nvPr/>
            </p:nvSpPr>
            <p:spPr bwMode="auto">
              <a:xfrm>
                <a:off x="2143125" y="3557588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7" name="Freeform 196"/>
              <p:cNvSpPr>
                <a:spLocks/>
              </p:cNvSpPr>
              <p:nvPr/>
            </p:nvSpPr>
            <p:spPr bwMode="auto">
              <a:xfrm>
                <a:off x="2230438" y="3521075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8" name="Line 197"/>
              <p:cNvSpPr>
                <a:spLocks noChangeShapeType="1"/>
              </p:cNvSpPr>
              <p:nvPr/>
            </p:nvSpPr>
            <p:spPr bwMode="auto">
              <a:xfrm flipH="1">
                <a:off x="1963738" y="2082800"/>
                <a:ext cx="14287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9" name="Freeform 198"/>
              <p:cNvSpPr>
                <a:spLocks/>
              </p:cNvSpPr>
              <p:nvPr/>
            </p:nvSpPr>
            <p:spPr bwMode="auto">
              <a:xfrm>
                <a:off x="1957388" y="3530600"/>
                <a:ext cx="134937" cy="241300"/>
              </a:xfrm>
              <a:custGeom>
                <a:avLst/>
                <a:gdLst>
                  <a:gd name="T0" fmla="*/ 0 w 133"/>
                  <a:gd name="T1" fmla="*/ 0 h 220"/>
                  <a:gd name="T2" fmla="*/ 133 w 133"/>
                  <a:gd name="T3" fmla="*/ 0 h 220"/>
                  <a:gd name="T4" fmla="*/ 133 w 133"/>
                  <a:gd name="T5" fmla="*/ 220 h 2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3" h="220">
                    <a:moveTo>
                      <a:pt x="0" y="0"/>
                    </a:moveTo>
                    <a:lnTo>
                      <a:pt x="133" y="0"/>
                    </a:lnTo>
                    <a:lnTo>
                      <a:pt x="133" y="22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0" name="Line 199"/>
              <p:cNvSpPr>
                <a:spLocks noChangeShapeType="1"/>
              </p:cNvSpPr>
              <p:nvPr/>
            </p:nvSpPr>
            <p:spPr bwMode="auto">
              <a:xfrm flipH="1">
                <a:off x="1952625" y="4967288"/>
                <a:ext cx="6191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1" name="Line 200"/>
              <p:cNvSpPr>
                <a:spLocks noChangeShapeType="1"/>
              </p:cNvSpPr>
              <p:nvPr/>
            </p:nvSpPr>
            <p:spPr bwMode="auto">
              <a:xfrm>
                <a:off x="1954213" y="4262438"/>
                <a:ext cx="138112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2" name="Freeform 201"/>
              <p:cNvSpPr>
                <a:spLocks/>
              </p:cNvSpPr>
              <p:nvPr/>
            </p:nvSpPr>
            <p:spPr bwMode="auto">
              <a:xfrm>
                <a:off x="2092325" y="4010025"/>
                <a:ext cx="146050" cy="252413"/>
              </a:xfrm>
              <a:custGeom>
                <a:avLst/>
                <a:gdLst>
                  <a:gd name="T0" fmla="*/ 146 w 146"/>
                  <a:gd name="T1" fmla="*/ 0 h 230"/>
                  <a:gd name="T2" fmla="*/ 0 w 146"/>
                  <a:gd name="T3" fmla="*/ 0 h 230"/>
                  <a:gd name="T4" fmla="*/ 0 w 146"/>
                  <a:gd name="T5" fmla="*/ 230 h 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6" h="230">
                    <a:moveTo>
                      <a:pt x="146" y="0"/>
                    </a:moveTo>
                    <a:lnTo>
                      <a:pt x="0" y="0"/>
                    </a:lnTo>
                    <a:lnTo>
                      <a:pt x="0" y="23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3" name="Freeform 202"/>
              <p:cNvSpPr>
                <a:spLocks/>
              </p:cNvSpPr>
              <p:nvPr/>
            </p:nvSpPr>
            <p:spPr bwMode="auto">
              <a:xfrm>
                <a:off x="2230438" y="3971925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4" name="Line 203"/>
              <p:cNvSpPr>
                <a:spLocks noChangeShapeType="1"/>
              </p:cNvSpPr>
              <p:nvPr/>
            </p:nvSpPr>
            <p:spPr bwMode="auto">
              <a:xfrm>
                <a:off x="3330575" y="3557588"/>
                <a:ext cx="24923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5" name="Freeform 204"/>
              <p:cNvSpPr>
                <a:spLocks/>
              </p:cNvSpPr>
              <p:nvPr/>
            </p:nvSpPr>
            <p:spPr bwMode="auto">
              <a:xfrm>
                <a:off x="3570288" y="3521075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6" name="Line 205"/>
              <p:cNvSpPr>
                <a:spLocks noChangeShapeType="1"/>
              </p:cNvSpPr>
              <p:nvPr/>
            </p:nvSpPr>
            <p:spPr bwMode="auto">
              <a:xfrm>
                <a:off x="3330575" y="3771900"/>
                <a:ext cx="249238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7" name="Freeform 206"/>
              <p:cNvSpPr>
                <a:spLocks/>
              </p:cNvSpPr>
              <p:nvPr/>
            </p:nvSpPr>
            <p:spPr bwMode="auto">
              <a:xfrm>
                <a:off x="3570288" y="3735388"/>
                <a:ext cx="68262" cy="73025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8" name="Line 207"/>
              <p:cNvSpPr>
                <a:spLocks noChangeShapeType="1"/>
              </p:cNvSpPr>
              <p:nvPr/>
            </p:nvSpPr>
            <p:spPr bwMode="auto">
              <a:xfrm>
                <a:off x="3330575" y="4010025"/>
                <a:ext cx="249238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9" name="Freeform 208"/>
              <p:cNvSpPr>
                <a:spLocks/>
              </p:cNvSpPr>
              <p:nvPr/>
            </p:nvSpPr>
            <p:spPr bwMode="auto">
              <a:xfrm>
                <a:off x="3570288" y="3971925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46" name="Rectangle 345"/>
            <p:cNvSpPr/>
            <p:nvPr/>
          </p:nvSpPr>
          <p:spPr>
            <a:xfrm>
              <a:off x="152400" y="1638300"/>
              <a:ext cx="3581400" cy="3810000"/>
            </a:xfrm>
            <a:prstGeom prst="rect">
              <a:avLst/>
            </a:prstGeom>
            <a:noFill/>
            <a:ln w="222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189514" name="Rectangle 58"/>
            <p:cNvSpPr>
              <a:spLocks noChangeArrowheads="1"/>
            </p:cNvSpPr>
            <p:nvPr/>
          </p:nvSpPr>
          <p:spPr bwMode="auto">
            <a:xfrm>
              <a:off x="190500" y="1905000"/>
              <a:ext cx="7429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East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9515" name="Rectangle 93"/>
            <p:cNvSpPr>
              <a:spLocks noChangeArrowheads="1"/>
            </p:cNvSpPr>
            <p:nvPr/>
          </p:nvSpPr>
          <p:spPr bwMode="auto">
            <a:xfrm>
              <a:off x="212725" y="2620963"/>
              <a:ext cx="779463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West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9516" name="Rectangle 120"/>
            <p:cNvSpPr>
              <a:spLocks noChangeArrowheads="1"/>
            </p:cNvSpPr>
            <p:nvPr/>
          </p:nvSpPr>
          <p:spPr bwMode="auto">
            <a:xfrm>
              <a:off x="179388" y="3343275"/>
              <a:ext cx="9001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North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9517" name="Rectangle 149"/>
            <p:cNvSpPr>
              <a:spLocks noChangeArrowheads="1"/>
            </p:cNvSpPr>
            <p:nvPr/>
          </p:nvSpPr>
          <p:spPr bwMode="auto">
            <a:xfrm>
              <a:off x="158750" y="4067175"/>
              <a:ext cx="8842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South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9518" name="Rectangle 176"/>
            <p:cNvSpPr>
              <a:spLocks noChangeArrowheads="1"/>
            </p:cNvSpPr>
            <p:nvPr/>
          </p:nvSpPr>
          <p:spPr bwMode="auto">
            <a:xfrm>
              <a:off x="342900" y="4789488"/>
              <a:ext cx="628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PE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</p:grpSp>
      <p:cxnSp>
        <p:nvCxnSpPr>
          <p:cNvPr id="588" name="Straight Connector 587"/>
          <p:cNvCxnSpPr/>
          <p:nvPr/>
        </p:nvCxnSpPr>
        <p:spPr>
          <a:xfrm>
            <a:off x="5507038" y="256540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/>
          <p:cNvCxnSpPr/>
          <p:nvPr/>
        </p:nvCxnSpPr>
        <p:spPr>
          <a:xfrm>
            <a:off x="5508625" y="340360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/>
          <p:nvPr/>
        </p:nvCxnSpPr>
        <p:spPr>
          <a:xfrm>
            <a:off x="5514975" y="424180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/>
          <p:cNvCxnSpPr/>
          <p:nvPr/>
        </p:nvCxnSpPr>
        <p:spPr>
          <a:xfrm>
            <a:off x="5546725" y="502285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Rounded Rectangle 591"/>
          <p:cNvSpPr>
            <a:spLocks noChangeArrowheads="1"/>
          </p:cNvSpPr>
          <p:nvPr/>
        </p:nvSpPr>
        <p:spPr bwMode="auto">
          <a:xfrm>
            <a:off x="6548438" y="531336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37EE18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3" name="Rounded Rectangle 592"/>
          <p:cNvSpPr>
            <a:spLocks noChangeArrowheads="1"/>
          </p:cNvSpPr>
          <p:nvPr/>
        </p:nvSpPr>
        <p:spPr bwMode="auto">
          <a:xfrm>
            <a:off x="6297613" y="531336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37EE18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4" name="Rounded Rectangle 593"/>
          <p:cNvSpPr>
            <a:spLocks noChangeArrowheads="1"/>
          </p:cNvSpPr>
          <p:nvPr/>
        </p:nvSpPr>
        <p:spPr bwMode="auto">
          <a:xfrm>
            <a:off x="6529388" y="50673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5" name="Rounded Rectangle 594"/>
          <p:cNvSpPr>
            <a:spLocks noChangeArrowheads="1"/>
          </p:cNvSpPr>
          <p:nvPr/>
        </p:nvSpPr>
        <p:spPr bwMode="auto">
          <a:xfrm>
            <a:off x="6537325" y="5580063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6" name="Rounded Rectangle 595"/>
          <p:cNvSpPr>
            <a:spLocks noChangeArrowheads="1"/>
          </p:cNvSpPr>
          <p:nvPr/>
        </p:nvSpPr>
        <p:spPr bwMode="auto">
          <a:xfrm>
            <a:off x="6284913" y="5580063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7" name="Rounded Rectangle 596"/>
          <p:cNvSpPr>
            <a:spLocks noChangeArrowheads="1"/>
          </p:cNvSpPr>
          <p:nvPr/>
        </p:nvSpPr>
        <p:spPr bwMode="auto">
          <a:xfrm>
            <a:off x="6034088" y="5580063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8" name="Rounded Rectangle 597"/>
          <p:cNvSpPr>
            <a:spLocks noChangeArrowheads="1"/>
          </p:cNvSpPr>
          <p:nvPr/>
        </p:nvSpPr>
        <p:spPr bwMode="auto">
          <a:xfrm>
            <a:off x="5781675" y="5580063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189482" name="Rectangle 58"/>
          <p:cNvSpPr>
            <a:spLocks noChangeArrowheads="1"/>
          </p:cNvSpPr>
          <p:nvPr/>
        </p:nvSpPr>
        <p:spPr bwMode="auto">
          <a:xfrm>
            <a:off x="5429250" y="2074863"/>
            <a:ext cx="7413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East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3" name="Rectangle 93"/>
          <p:cNvSpPr>
            <a:spLocks noChangeArrowheads="1"/>
          </p:cNvSpPr>
          <p:nvPr/>
        </p:nvSpPr>
        <p:spPr bwMode="auto">
          <a:xfrm>
            <a:off x="5387975" y="2790825"/>
            <a:ext cx="7794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West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4" name="Rectangle 120"/>
          <p:cNvSpPr>
            <a:spLocks noChangeArrowheads="1"/>
          </p:cNvSpPr>
          <p:nvPr/>
        </p:nvSpPr>
        <p:spPr bwMode="auto">
          <a:xfrm>
            <a:off x="5354638" y="3513138"/>
            <a:ext cx="9001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North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5" name="Rectangle 149"/>
          <p:cNvSpPr>
            <a:spLocks noChangeArrowheads="1"/>
          </p:cNvSpPr>
          <p:nvPr/>
        </p:nvSpPr>
        <p:spPr bwMode="auto">
          <a:xfrm>
            <a:off x="5413375" y="4425950"/>
            <a:ext cx="8858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South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6" name="Rectangle 176"/>
          <p:cNvSpPr>
            <a:spLocks noChangeArrowheads="1"/>
          </p:cNvSpPr>
          <p:nvPr/>
        </p:nvSpPr>
        <p:spPr bwMode="auto">
          <a:xfrm>
            <a:off x="5518150" y="5264150"/>
            <a:ext cx="6286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PE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7" name="Rectangle 10"/>
          <p:cNvSpPr>
            <a:spLocks noChangeArrowheads="1"/>
          </p:cNvSpPr>
          <p:nvPr/>
        </p:nvSpPr>
        <p:spPr bwMode="auto">
          <a:xfrm>
            <a:off x="6781800" y="1828800"/>
            <a:ext cx="3016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0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8" name="Rectangle 10"/>
          <p:cNvSpPr>
            <a:spLocks noChangeArrowheads="1"/>
          </p:cNvSpPr>
          <p:nvPr/>
        </p:nvSpPr>
        <p:spPr bwMode="auto">
          <a:xfrm>
            <a:off x="6794500" y="2078038"/>
            <a:ext cx="3016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1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9" name="Rectangle 10"/>
          <p:cNvSpPr>
            <a:spLocks noChangeArrowheads="1"/>
          </p:cNvSpPr>
          <p:nvPr/>
        </p:nvSpPr>
        <p:spPr bwMode="auto">
          <a:xfrm>
            <a:off x="6810375" y="2306638"/>
            <a:ext cx="3016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2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grpSp>
        <p:nvGrpSpPr>
          <p:cNvPr id="189490" name="Group 628"/>
          <p:cNvGrpSpPr>
            <a:grpSpLocks/>
          </p:cNvGrpSpPr>
          <p:nvPr/>
        </p:nvGrpSpPr>
        <p:grpSpPr bwMode="auto">
          <a:xfrm>
            <a:off x="5211763" y="5905500"/>
            <a:ext cx="3108325" cy="609600"/>
            <a:chOff x="5211751" y="5715000"/>
            <a:chExt cx="3108348" cy="609600"/>
          </a:xfrm>
        </p:grpSpPr>
        <p:sp>
          <p:nvSpPr>
            <p:cNvPr id="611" name="Rounded Rectangle 610"/>
            <p:cNvSpPr>
              <a:spLocks noChangeArrowheads="1"/>
            </p:cNvSpPr>
            <p:nvPr/>
          </p:nvSpPr>
          <p:spPr bwMode="auto">
            <a:xfrm>
              <a:off x="5211751" y="5797550"/>
              <a:ext cx="198438" cy="18415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497" name="TextBox 611"/>
            <p:cNvSpPr txBox="1">
              <a:spLocks noChangeArrowheads="1"/>
            </p:cNvSpPr>
            <p:nvPr/>
          </p:nvSpPr>
          <p:spPr bwMode="auto">
            <a:xfrm>
              <a:off x="5410189" y="5715000"/>
              <a:ext cx="58261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App1</a:t>
              </a:r>
            </a:p>
          </p:txBody>
        </p:sp>
        <p:sp>
          <p:nvSpPr>
            <p:cNvPr id="613" name="Rounded Rectangle 612"/>
            <p:cNvSpPr>
              <a:spLocks noChangeArrowheads="1"/>
            </p:cNvSpPr>
            <p:nvPr/>
          </p:nvSpPr>
          <p:spPr bwMode="auto">
            <a:xfrm>
              <a:off x="5924543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499" name="TextBox 613"/>
            <p:cNvSpPr txBox="1">
              <a:spLocks noChangeArrowheads="1"/>
            </p:cNvSpPr>
            <p:nvPr/>
          </p:nvSpPr>
          <p:spPr bwMode="auto">
            <a:xfrm>
              <a:off x="6122983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App2</a:t>
              </a:r>
            </a:p>
          </p:txBody>
        </p:sp>
        <p:sp>
          <p:nvSpPr>
            <p:cNvPr id="615" name="Rounded Rectangle 614"/>
            <p:cNvSpPr>
              <a:spLocks noChangeArrowheads="1"/>
            </p:cNvSpPr>
            <p:nvPr/>
          </p:nvSpPr>
          <p:spPr bwMode="auto">
            <a:xfrm>
              <a:off x="6705599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FF99FF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01" name="TextBox 615"/>
            <p:cNvSpPr txBox="1">
              <a:spLocks noChangeArrowheads="1"/>
            </p:cNvSpPr>
            <p:nvPr/>
          </p:nvSpPr>
          <p:spPr bwMode="auto">
            <a:xfrm>
              <a:off x="6904039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App3</a:t>
              </a:r>
            </a:p>
          </p:txBody>
        </p:sp>
        <p:sp>
          <p:nvSpPr>
            <p:cNvPr id="617" name="Rounded Rectangle 616"/>
            <p:cNvSpPr>
              <a:spLocks noChangeArrowheads="1"/>
            </p:cNvSpPr>
            <p:nvPr/>
          </p:nvSpPr>
          <p:spPr bwMode="auto">
            <a:xfrm>
              <a:off x="7524755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60487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03" name="TextBox 617"/>
            <p:cNvSpPr txBox="1">
              <a:spLocks noChangeArrowheads="1"/>
            </p:cNvSpPr>
            <p:nvPr/>
          </p:nvSpPr>
          <p:spPr bwMode="auto">
            <a:xfrm>
              <a:off x="7723195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App4</a:t>
              </a:r>
            </a:p>
          </p:txBody>
        </p:sp>
        <p:sp>
          <p:nvSpPr>
            <p:cNvPr id="619" name="Rounded Rectangle 618"/>
            <p:cNvSpPr>
              <a:spLocks noChangeArrowheads="1"/>
            </p:cNvSpPr>
            <p:nvPr/>
          </p:nvSpPr>
          <p:spPr bwMode="auto">
            <a:xfrm>
              <a:off x="5226038" y="6037263"/>
              <a:ext cx="198439" cy="185737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05" name="TextBox 619"/>
            <p:cNvSpPr txBox="1">
              <a:spLocks noChangeArrowheads="1"/>
            </p:cNvSpPr>
            <p:nvPr/>
          </p:nvSpPr>
          <p:spPr bwMode="auto">
            <a:xfrm>
              <a:off x="5424478" y="5954713"/>
              <a:ext cx="582616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App5</a:t>
              </a:r>
            </a:p>
          </p:txBody>
        </p:sp>
        <p:sp>
          <p:nvSpPr>
            <p:cNvPr id="621" name="Rounded Rectangle 620"/>
            <p:cNvSpPr>
              <a:spLocks noChangeArrowheads="1"/>
            </p:cNvSpPr>
            <p:nvPr/>
          </p:nvSpPr>
          <p:spPr bwMode="auto">
            <a:xfrm>
              <a:off x="5938831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07" name="TextBox 621"/>
            <p:cNvSpPr txBox="1">
              <a:spLocks noChangeArrowheads="1"/>
            </p:cNvSpPr>
            <p:nvPr/>
          </p:nvSpPr>
          <p:spPr bwMode="auto">
            <a:xfrm>
              <a:off x="6137270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App6</a:t>
              </a:r>
            </a:p>
          </p:txBody>
        </p:sp>
        <p:sp>
          <p:nvSpPr>
            <p:cNvPr id="623" name="Rounded Rectangle 622"/>
            <p:cNvSpPr>
              <a:spLocks noChangeArrowheads="1"/>
            </p:cNvSpPr>
            <p:nvPr/>
          </p:nvSpPr>
          <p:spPr bwMode="auto">
            <a:xfrm>
              <a:off x="6719887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09" name="TextBox 623"/>
            <p:cNvSpPr txBox="1">
              <a:spLocks noChangeArrowheads="1"/>
            </p:cNvSpPr>
            <p:nvPr/>
          </p:nvSpPr>
          <p:spPr bwMode="auto">
            <a:xfrm>
              <a:off x="6918326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App7</a:t>
              </a:r>
            </a:p>
          </p:txBody>
        </p:sp>
        <p:sp>
          <p:nvSpPr>
            <p:cNvPr id="625" name="Rounded Rectangle 624"/>
            <p:cNvSpPr>
              <a:spLocks noChangeArrowheads="1"/>
            </p:cNvSpPr>
            <p:nvPr/>
          </p:nvSpPr>
          <p:spPr bwMode="auto">
            <a:xfrm>
              <a:off x="7539043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11" name="TextBox 625"/>
            <p:cNvSpPr txBox="1">
              <a:spLocks noChangeArrowheads="1"/>
            </p:cNvSpPr>
            <p:nvPr/>
          </p:nvSpPr>
          <p:spPr bwMode="auto">
            <a:xfrm>
              <a:off x="7737482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App8</a:t>
              </a:r>
            </a:p>
          </p:txBody>
        </p:sp>
      </p:grpSp>
      <p:sp>
        <p:nvSpPr>
          <p:cNvPr id="627" name="Rounded Rectangle 626"/>
          <p:cNvSpPr>
            <a:spLocks noChangeArrowheads="1"/>
          </p:cNvSpPr>
          <p:nvPr/>
        </p:nvSpPr>
        <p:spPr bwMode="auto">
          <a:xfrm>
            <a:off x="6280150" y="5067300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189492" name="Rectangle 216"/>
          <p:cNvSpPr>
            <a:spLocks noChangeArrowheads="1"/>
          </p:cNvSpPr>
          <p:nvPr/>
        </p:nvSpPr>
        <p:spPr bwMode="auto">
          <a:xfrm>
            <a:off x="2254250" y="2324100"/>
            <a:ext cx="1219200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630" name="Straight Connector 629"/>
          <p:cNvCxnSpPr/>
          <p:nvPr/>
        </p:nvCxnSpPr>
        <p:spPr>
          <a:xfrm>
            <a:off x="5559425" y="584200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>
            <a:spLocks noChangeArrowheads="1"/>
          </p:cNvSpPr>
          <p:nvPr/>
        </p:nvSpPr>
        <p:spPr bwMode="auto">
          <a:xfrm>
            <a:off x="53975" y="4495800"/>
            <a:ext cx="5051425" cy="6461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Which packet to choose?</a:t>
            </a:r>
          </a:p>
        </p:txBody>
      </p:sp>
      <p:sp>
        <p:nvSpPr>
          <p:cNvPr id="189495" name="Title 1"/>
          <p:cNvSpPr txBox="1">
            <a:spLocks/>
          </p:cNvSpPr>
          <p:nvPr/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Franklin Gothic Book" charset="0"/>
                <a:ea typeface="ＭＳ Ｐゴシック" charset="0"/>
              </a:rPr>
              <a:t>The Problem: Packet Scheduling</a:t>
            </a:r>
          </a:p>
        </p:txBody>
      </p:sp>
    </p:spTree>
    <p:extLst>
      <p:ext uri="{BB962C8B-B14F-4D97-AF65-F5344CB8AC3E}">
        <p14:creationId xmlns:p14="http://schemas.microsoft.com/office/powerpoint/2010/main" val="232580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-0.26389 C 0.04514 -0.26389 0.05833 -0.14213 0.05833 0.00833 C 0.05833 0.15833 0.04514 0.28055 0.02917 0.28055 C 0.01302 0.28055 0 0.15833 0 0.00833 C 0 -0.14213 0.01302 -0.26389 0.02917 -0.26389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The Problem: Packet Scheduling</a:t>
            </a:r>
          </a:p>
        </p:txBody>
      </p:sp>
      <p:sp>
        <p:nvSpPr>
          <p:cNvPr id="287" name="Content Placeholder 28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Existing scheduling policies 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Round Robin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Age</a:t>
            </a: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Problem 1: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Local </a:t>
            </a:r>
            <a:r>
              <a:rPr lang="en-US">
                <a:latin typeface="Perpetua" charset="0"/>
              </a:rPr>
              <a:t>to a router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Lead to contradictory decision making between routers: packets from one application may be prioritized at one router, to be delayed at next. </a:t>
            </a: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Problem 2: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Application oblivious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Treat all applications packets equally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But applications are heterogeneous</a:t>
            </a:r>
          </a:p>
          <a:p>
            <a:pPr eaLnBrk="1" hangingPunct="1">
              <a:buFont typeface="Wingdings" charset="0"/>
              <a:buChar char="§"/>
            </a:pPr>
            <a:r>
              <a:rPr lang="en-US">
                <a:solidFill>
                  <a:srgbClr val="FF0000"/>
                </a:solidFill>
                <a:latin typeface="Perpetua" charset="0"/>
              </a:rPr>
              <a:t>Solution </a:t>
            </a:r>
            <a:r>
              <a:rPr lang="en-US">
                <a:latin typeface="Perpetua" charset="0"/>
              </a:rPr>
              <a:t>: Application-aware global scheduling policies.</a:t>
            </a:r>
            <a:endParaRPr lang="en-US">
              <a:solidFill>
                <a:srgbClr val="FF0000"/>
              </a:solidFill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 sz="2800">
              <a:solidFill>
                <a:srgbClr val="FF0000"/>
              </a:solidFill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 sz="2800">
              <a:solidFill>
                <a:srgbClr val="FF0000"/>
              </a:solidFill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 sz="2800">
              <a:latin typeface="Perpetu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0" y="4876800"/>
            <a:ext cx="18288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2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3 1.11111E-6 L -0.00973 0.0611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build="p"/>
      <p:bldP spid="4" grpId="0" animBg="1"/>
      <p:bldP spid="4" grpId="1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STC Scheduling Example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8600" y="2852433"/>
            <a:ext cx="553998" cy="1870064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Injection Cycles</a:t>
            </a:r>
          </a:p>
        </p:txBody>
      </p:sp>
      <p:cxnSp>
        <p:nvCxnSpPr>
          <p:cNvPr id="49" name="Elbow Connector 48"/>
          <p:cNvCxnSpPr/>
          <p:nvPr/>
        </p:nvCxnSpPr>
        <p:spPr>
          <a:xfrm>
            <a:off x="717550" y="6018213"/>
            <a:ext cx="3168650" cy="158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5400000" flipH="1" flipV="1">
            <a:off x="-1384300" y="3916363"/>
            <a:ext cx="4205287" cy="15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>
            <a:spLocks noChangeArrowheads="1"/>
          </p:cNvSpPr>
          <p:nvPr/>
        </p:nvSpPr>
        <p:spPr bwMode="auto">
          <a:xfrm>
            <a:off x="1019175" y="54943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1011238" y="5083175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53" name="Rounded Rectangle 52"/>
          <p:cNvSpPr>
            <a:spLocks noChangeArrowheads="1"/>
          </p:cNvSpPr>
          <p:nvPr/>
        </p:nvSpPr>
        <p:spPr bwMode="auto">
          <a:xfrm>
            <a:off x="1011238" y="46180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1003300" y="3973513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55" name="Rounded Rectangle 54"/>
          <p:cNvSpPr>
            <a:spLocks noChangeArrowheads="1"/>
          </p:cNvSpPr>
          <p:nvPr/>
        </p:nvSpPr>
        <p:spPr bwMode="auto">
          <a:xfrm>
            <a:off x="979488" y="35639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56" name="Rounded Rectangle 55"/>
          <p:cNvSpPr>
            <a:spLocks noChangeArrowheads="1"/>
          </p:cNvSpPr>
          <p:nvPr/>
        </p:nvSpPr>
        <p:spPr bwMode="auto">
          <a:xfrm>
            <a:off x="987425" y="3098800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57" name="Rounded Rectangle 56"/>
          <p:cNvSpPr>
            <a:spLocks noChangeArrowheads="1"/>
          </p:cNvSpPr>
          <p:nvPr/>
        </p:nvSpPr>
        <p:spPr bwMode="auto">
          <a:xfrm>
            <a:off x="971550" y="252888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971550" y="21034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59" name="Rounded Rectangle 58"/>
          <p:cNvSpPr>
            <a:spLocks noChangeArrowheads="1"/>
          </p:cNvSpPr>
          <p:nvPr/>
        </p:nvSpPr>
        <p:spPr bwMode="auto">
          <a:xfrm>
            <a:off x="1731963" y="5083175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60" name="Rounded Rectangle 59"/>
          <p:cNvSpPr>
            <a:spLocks noChangeArrowheads="1"/>
          </p:cNvSpPr>
          <p:nvPr/>
        </p:nvSpPr>
        <p:spPr bwMode="auto">
          <a:xfrm>
            <a:off x="2428875" y="5084763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1716088" y="4635500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2667000" y="5410200"/>
            <a:ext cx="77946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0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152400" y="6400800"/>
            <a:ext cx="4819650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Packet Injection Order at Processor</a:t>
            </a:r>
          </a:p>
        </p:txBody>
      </p:sp>
      <p:sp>
        <p:nvSpPr>
          <p:cNvPr id="214034" name="TextBox 67"/>
          <p:cNvSpPr txBox="1">
            <a:spLocks noChangeArrowheads="1"/>
          </p:cNvSpPr>
          <p:nvPr/>
        </p:nvSpPr>
        <p:spPr bwMode="auto">
          <a:xfrm>
            <a:off x="762000" y="6015038"/>
            <a:ext cx="244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Core1   Core2   Core3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4572000" y="3581400"/>
            <a:ext cx="4041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Batching interval length = 3 cycles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572000" y="4262438"/>
            <a:ext cx="4114800" cy="461962"/>
            <a:chOff x="4572000" y="4262735"/>
            <a:chExt cx="4114800" cy="461665"/>
          </a:xfrm>
        </p:grpSpPr>
        <p:sp>
          <p:nvSpPr>
            <p:cNvPr id="46" name="Rounded Rectangle 45"/>
            <p:cNvSpPr>
              <a:spLocks noChangeArrowheads="1"/>
            </p:cNvSpPr>
            <p:nvPr/>
          </p:nvSpPr>
          <p:spPr bwMode="auto">
            <a:xfrm>
              <a:off x="6553200" y="4281773"/>
              <a:ext cx="365125" cy="293498"/>
            </a:xfrm>
            <a:prstGeom prst="roundRect">
              <a:avLst>
                <a:gd name="adj" fmla="val 16667"/>
              </a:avLst>
            </a:prstGeom>
            <a:solidFill>
              <a:srgbClr val="5EFA26"/>
            </a:solidFill>
            <a:ln w="9525">
              <a:solidFill>
                <a:srgbClr val="5EFA26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Half Frame 47"/>
            <p:cNvSpPr/>
            <p:nvPr/>
          </p:nvSpPr>
          <p:spPr>
            <a:xfrm rot="7721387">
              <a:off x="6866056" y="4261021"/>
              <a:ext cx="368063" cy="393700"/>
            </a:xfrm>
            <a:prstGeom prst="halfFrame">
              <a:avLst>
                <a:gd name="adj1" fmla="val 19517"/>
                <a:gd name="adj2" fmla="val 175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69" name="Rounded Rectangle 68"/>
            <p:cNvSpPr>
              <a:spLocks noChangeArrowheads="1"/>
            </p:cNvSpPr>
            <p:nvPr/>
          </p:nvSpPr>
          <p:spPr bwMode="auto">
            <a:xfrm>
              <a:off x="7446963" y="4299224"/>
              <a:ext cx="365125" cy="29349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0" name="Half Frame 69"/>
            <p:cNvSpPr/>
            <p:nvPr/>
          </p:nvSpPr>
          <p:spPr>
            <a:xfrm rot="7721387">
              <a:off x="7777281" y="4268954"/>
              <a:ext cx="368063" cy="393700"/>
            </a:xfrm>
            <a:prstGeom prst="halfFrame">
              <a:avLst>
                <a:gd name="adj1" fmla="val 19517"/>
                <a:gd name="adj2" fmla="val 175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>
              <a:spLocks noChangeArrowheads="1"/>
            </p:cNvSpPr>
            <p:nvPr/>
          </p:nvSpPr>
          <p:spPr bwMode="auto">
            <a:xfrm>
              <a:off x="8321675" y="4283359"/>
              <a:ext cx="365125" cy="293499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4045" name="TextBox 29"/>
            <p:cNvSpPr txBox="1">
              <a:spLocks noChangeArrowheads="1"/>
            </p:cNvSpPr>
            <p:nvPr/>
          </p:nvSpPr>
          <p:spPr bwMode="auto">
            <a:xfrm>
              <a:off x="4572000" y="4262735"/>
              <a:ext cx="2057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Ranking order =</a:t>
              </a:r>
            </a:p>
          </p:txBody>
        </p:sp>
      </p:grp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838200" y="4573588"/>
            <a:ext cx="2590800" cy="1293812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511425" y="3962400"/>
            <a:ext cx="9382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1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590800" y="2514600"/>
            <a:ext cx="9382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2</a:t>
            </a:r>
          </a:p>
        </p:txBody>
      </p:sp>
    </p:spTree>
    <p:extLst>
      <p:ext uri="{BB962C8B-B14F-4D97-AF65-F5344CB8AC3E}">
        <p14:creationId xmlns:p14="http://schemas.microsoft.com/office/powerpoint/2010/main" val="686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3.7037E-6 L 0.00035 -0.2254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22546 L -3.33333E-6 -0.4277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2" grpId="0"/>
      <p:bldP spid="32" grpId="0" animBg="1"/>
      <p:bldP spid="33" grpId="0"/>
      <p:bldP spid="34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STC Scheduling Example</a:t>
            </a:r>
          </a:p>
        </p:txBody>
      </p:sp>
      <p:sp>
        <p:nvSpPr>
          <p:cNvPr id="193" name="Rounded Rectangle 192"/>
          <p:cNvSpPr>
            <a:spLocks noChangeArrowheads="1"/>
          </p:cNvSpPr>
          <p:nvPr/>
        </p:nvSpPr>
        <p:spPr bwMode="auto">
          <a:xfrm>
            <a:off x="6548438" y="26241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194" name="Rounded Rectangle 193"/>
          <p:cNvSpPr>
            <a:spLocks noChangeArrowheads="1"/>
          </p:cNvSpPr>
          <p:nvPr/>
        </p:nvSpPr>
        <p:spPr bwMode="auto">
          <a:xfrm>
            <a:off x="6115050" y="2624138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195" name="Rounded Rectangle 194"/>
          <p:cNvSpPr>
            <a:spLocks noChangeArrowheads="1"/>
          </p:cNvSpPr>
          <p:nvPr/>
        </p:nvSpPr>
        <p:spPr bwMode="auto">
          <a:xfrm>
            <a:off x="6548438" y="2238375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5032375" y="31035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/>
          <p:cNvSpPr>
            <a:spLocks noChangeArrowheads="1"/>
          </p:cNvSpPr>
          <p:nvPr/>
        </p:nvSpPr>
        <p:spPr bwMode="auto">
          <a:xfrm>
            <a:off x="6548438" y="368141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8" name="Rounded Rectangle 197"/>
          <p:cNvSpPr>
            <a:spLocks noChangeArrowheads="1"/>
          </p:cNvSpPr>
          <p:nvPr/>
        </p:nvSpPr>
        <p:spPr bwMode="auto">
          <a:xfrm>
            <a:off x="6115050" y="3681413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199" name="Rounded Rectangle 198"/>
          <p:cNvSpPr>
            <a:spLocks noChangeArrowheads="1"/>
          </p:cNvSpPr>
          <p:nvPr/>
        </p:nvSpPr>
        <p:spPr bwMode="auto">
          <a:xfrm>
            <a:off x="6548438" y="32972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cxnSp>
        <p:nvCxnSpPr>
          <p:cNvPr id="200" name="Straight Connector 199"/>
          <p:cNvCxnSpPr/>
          <p:nvPr/>
        </p:nvCxnSpPr>
        <p:spPr>
          <a:xfrm>
            <a:off x="5032375" y="416242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200"/>
          <p:cNvSpPr>
            <a:spLocks noChangeArrowheads="1"/>
          </p:cNvSpPr>
          <p:nvPr/>
        </p:nvSpPr>
        <p:spPr bwMode="auto">
          <a:xfrm>
            <a:off x="6548438" y="47386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202" name="Rounded Rectangle 201"/>
          <p:cNvSpPr>
            <a:spLocks noChangeArrowheads="1"/>
          </p:cNvSpPr>
          <p:nvPr/>
        </p:nvSpPr>
        <p:spPr bwMode="auto">
          <a:xfrm>
            <a:off x="6115050" y="4354513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03" name="Rounded Rectangle 202"/>
          <p:cNvSpPr>
            <a:spLocks noChangeArrowheads="1"/>
          </p:cNvSpPr>
          <p:nvPr/>
        </p:nvSpPr>
        <p:spPr bwMode="auto">
          <a:xfrm>
            <a:off x="6548438" y="4354513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5032375" y="5219700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/>
          <p:cNvSpPr>
            <a:spLocks noChangeArrowheads="1"/>
          </p:cNvSpPr>
          <p:nvPr/>
        </p:nvSpPr>
        <p:spPr bwMode="auto">
          <a:xfrm>
            <a:off x="6548438" y="579596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206" name="Rounded Rectangle 205"/>
          <p:cNvSpPr>
            <a:spLocks noChangeArrowheads="1"/>
          </p:cNvSpPr>
          <p:nvPr/>
        </p:nvSpPr>
        <p:spPr bwMode="auto">
          <a:xfrm>
            <a:off x="6548438" y="54117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5032375" y="627697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5114925" y="21256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082" name="Rectangle 213"/>
          <p:cNvSpPr>
            <a:spLocks noChangeArrowheads="1"/>
          </p:cNvSpPr>
          <p:nvPr/>
        </p:nvSpPr>
        <p:spPr bwMode="auto">
          <a:xfrm>
            <a:off x="6159500" y="1524000"/>
            <a:ext cx="825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Router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4953000" y="1905000"/>
            <a:ext cx="3124200" cy="44958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7391400" y="2133600"/>
            <a:ext cx="533400" cy="3733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7391400" y="3048000"/>
            <a:ext cx="553998" cy="1403589"/>
          </a:xfrm>
          <a:prstGeom prst="rect">
            <a:avLst/>
          </a:prstGeom>
          <a:noFill/>
          <a:ln>
            <a:noFill/>
          </a:ln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Scheduler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rot="5400000">
            <a:off x="7334251" y="3752850"/>
            <a:ext cx="114300" cy="31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28600" y="2852433"/>
            <a:ext cx="553998" cy="1870064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Injection Cycles</a:t>
            </a:r>
          </a:p>
        </p:txBody>
      </p:sp>
      <p:cxnSp>
        <p:nvCxnSpPr>
          <p:cNvPr id="48" name="Elbow Connector 47"/>
          <p:cNvCxnSpPr/>
          <p:nvPr/>
        </p:nvCxnSpPr>
        <p:spPr>
          <a:xfrm>
            <a:off x="717550" y="6018213"/>
            <a:ext cx="3168650" cy="158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 rot="5400000" flipH="1" flipV="1">
            <a:off x="-1384300" y="3916363"/>
            <a:ext cx="4205287" cy="15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>
            <a:spLocks noChangeArrowheads="1"/>
          </p:cNvSpPr>
          <p:nvPr/>
        </p:nvSpPr>
        <p:spPr bwMode="auto">
          <a:xfrm>
            <a:off x="1019175" y="54943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71" name="Rounded Rectangle 70"/>
          <p:cNvSpPr>
            <a:spLocks noChangeArrowheads="1"/>
          </p:cNvSpPr>
          <p:nvPr/>
        </p:nvSpPr>
        <p:spPr bwMode="auto">
          <a:xfrm>
            <a:off x="1011238" y="5083175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72" name="Rounded Rectangle 71"/>
          <p:cNvSpPr>
            <a:spLocks noChangeArrowheads="1"/>
          </p:cNvSpPr>
          <p:nvPr/>
        </p:nvSpPr>
        <p:spPr bwMode="auto">
          <a:xfrm>
            <a:off x="1011238" y="46180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73" name="Rounded Rectangle 72"/>
          <p:cNvSpPr>
            <a:spLocks noChangeArrowheads="1"/>
          </p:cNvSpPr>
          <p:nvPr/>
        </p:nvSpPr>
        <p:spPr bwMode="auto">
          <a:xfrm>
            <a:off x="1003300" y="3973513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74" name="Rounded Rectangle 73"/>
          <p:cNvSpPr>
            <a:spLocks noChangeArrowheads="1"/>
          </p:cNvSpPr>
          <p:nvPr/>
        </p:nvSpPr>
        <p:spPr bwMode="auto">
          <a:xfrm>
            <a:off x="979488" y="35639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75" name="Rounded Rectangle 74"/>
          <p:cNvSpPr>
            <a:spLocks noChangeArrowheads="1"/>
          </p:cNvSpPr>
          <p:nvPr/>
        </p:nvSpPr>
        <p:spPr bwMode="auto">
          <a:xfrm>
            <a:off x="987425" y="3098800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76" name="Rounded Rectangle 75"/>
          <p:cNvSpPr>
            <a:spLocks noChangeArrowheads="1"/>
          </p:cNvSpPr>
          <p:nvPr/>
        </p:nvSpPr>
        <p:spPr bwMode="auto">
          <a:xfrm>
            <a:off x="971550" y="252888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77" name="Rounded Rectangle 76"/>
          <p:cNvSpPr>
            <a:spLocks noChangeArrowheads="1"/>
          </p:cNvSpPr>
          <p:nvPr/>
        </p:nvSpPr>
        <p:spPr bwMode="auto">
          <a:xfrm>
            <a:off x="971550" y="21034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78" name="Rounded Rectangle 77"/>
          <p:cNvSpPr>
            <a:spLocks noChangeArrowheads="1"/>
          </p:cNvSpPr>
          <p:nvPr/>
        </p:nvSpPr>
        <p:spPr bwMode="auto">
          <a:xfrm>
            <a:off x="1731963" y="5083175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79" name="Rounded Rectangle 78"/>
          <p:cNvSpPr>
            <a:spLocks noChangeArrowheads="1"/>
          </p:cNvSpPr>
          <p:nvPr/>
        </p:nvSpPr>
        <p:spPr bwMode="auto">
          <a:xfrm>
            <a:off x="2428875" y="5084763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80" name="Rounded Rectangle 79"/>
          <p:cNvSpPr>
            <a:spLocks noChangeArrowheads="1"/>
          </p:cNvSpPr>
          <p:nvPr/>
        </p:nvSpPr>
        <p:spPr bwMode="auto">
          <a:xfrm>
            <a:off x="1716088" y="4635500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08050" y="4441825"/>
            <a:ext cx="273843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08050" y="2924175"/>
            <a:ext cx="27368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103" name="Rectangle 82"/>
          <p:cNvSpPr>
            <a:spLocks noChangeArrowheads="1"/>
          </p:cNvSpPr>
          <p:nvPr/>
        </p:nvSpPr>
        <p:spPr bwMode="auto">
          <a:xfrm>
            <a:off x="2617788" y="2397125"/>
            <a:ext cx="779462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2</a:t>
            </a:r>
          </a:p>
        </p:txBody>
      </p:sp>
      <p:sp>
        <p:nvSpPr>
          <p:cNvPr id="216104" name="Rectangle 83"/>
          <p:cNvSpPr>
            <a:spLocks noChangeArrowheads="1"/>
          </p:cNvSpPr>
          <p:nvPr/>
        </p:nvSpPr>
        <p:spPr bwMode="auto">
          <a:xfrm>
            <a:off x="2617788" y="3975100"/>
            <a:ext cx="779462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1</a:t>
            </a:r>
          </a:p>
        </p:txBody>
      </p:sp>
      <p:sp>
        <p:nvSpPr>
          <p:cNvPr id="216105" name="Rectangle 84"/>
          <p:cNvSpPr>
            <a:spLocks noChangeArrowheads="1"/>
          </p:cNvSpPr>
          <p:nvPr/>
        </p:nvSpPr>
        <p:spPr bwMode="auto">
          <a:xfrm>
            <a:off x="2663825" y="5448300"/>
            <a:ext cx="77946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0</a:t>
            </a:r>
          </a:p>
        </p:txBody>
      </p:sp>
      <p:sp>
        <p:nvSpPr>
          <p:cNvPr id="216106" name="TextBox 86"/>
          <p:cNvSpPr txBox="1">
            <a:spLocks noChangeArrowheads="1"/>
          </p:cNvSpPr>
          <p:nvPr/>
        </p:nvSpPr>
        <p:spPr bwMode="auto">
          <a:xfrm>
            <a:off x="1525588" y="6019800"/>
            <a:ext cx="1560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Applications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6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-0.23611 C 0.04514 -0.23611 0.05833 -0.11435 0.05833 0.03611 C 0.05833 0.18611 0.04514 0.30833 0.02917 0.30833 C 0.01302 0.30833 0 0.18611 0 0.03611 C 0 -0.11435 0.01302 -0.23611 0.02917 -0.23611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Bus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All nodes connected to a single link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Simple + Cost effective for a small number of nodes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Easy to implement coherence (snooping and serialization)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Not scalable to large number of nodes (limited bandwidth, electrical loading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 reduced frequency)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High contention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 fast saturation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5FD5CF-9F76-E14F-9CE8-15A70DDBA0F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16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96260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044277"/>
            <a:ext cx="4300538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6261" name="Straight Connector 26"/>
          <p:cNvCxnSpPr>
            <a:cxnSpLocks noChangeShapeType="1"/>
          </p:cNvCxnSpPr>
          <p:nvPr/>
        </p:nvCxnSpPr>
        <p:spPr bwMode="auto">
          <a:xfrm rot="5400000">
            <a:off x="11874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2" name="Straight Connector 27"/>
          <p:cNvCxnSpPr>
            <a:cxnSpLocks noChangeShapeType="1"/>
          </p:cNvCxnSpPr>
          <p:nvPr/>
        </p:nvCxnSpPr>
        <p:spPr bwMode="auto">
          <a:xfrm rot="5400000">
            <a:off x="21018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3" name="Straight Connector 28"/>
          <p:cNvCxnSpPr>
            <a:cxnSpLocks noChangeShapeType="1"/>
          </p:cNvCxnSpPr>
          <p:nvPr/>
        </p:nvCxnSpPr>
        <p:spPr bwMode="auto">
          <a:xfrm rot="5400000">
            <a:off x="30162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4" name="Straight Connector 29"/>
          <p:cNvCxnSpPr>
            <a:cxnSpLocks noChangeShapeType="1"/>
          </p:cNvCxnSpPr>
          <p:nvPr/>
        </p:nvCxnSpPr>
        <p:spPr bwMode="auto">
          <a:xfrm rot="5400000">
            <a:off x="39306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5" name="Straight Connector 30"/>
          <p:cNvCxnSpPr>
            <a:cxnSpLocks noChangeShapeType="1"/>
          </p:cNvCxnSpPr>
          <p:nvPr/>
        </p:nvCxnSpPr>
        <p:spPr bwMode="auto">
          <a:xfrm rot="5400000">
            <a:off x="48450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6" name="Straight Connector 31"/>
          <p:cNvCxnSpPr>
            <a:cxnSpLocks noChangeShapeType="1"/>
          </p:cNvCxnSpPr>
          <p:nvPr/>
        </p:nvCxnSpPr>
        <p:spPr bwMode="auto">
          <a:xfrm rot="5400000">
            <a:off x="57594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7" name="Straight Connector 32"/>
          <p:cNvCxnSpPr>
            <a:cxnSpLocks noChangeShapeType="1"/>
          </p:cNvCxnSpPr>
          <p:nvPr/>
        </p:nvCxnSpPr>
        <p:spPr bwMode="auto">
          <a:xfrm rot="5400000">
            <a:off x="66738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8" name="Straight Connector 33"/>
          <p:cNvCxnSpPr>
            <a:cxnSpLocks noChangeShapeType="1"/>
          </p:cNvCxnSpPr>
          <p:nvPr/>
        </p:nvCxnSpPr>
        <p:spPr bwMode="auto">
          <a:xfrm rot="5400000">
            <a:off x="75882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6269" name="Straight Connector 35"/>
          <p:cNvCxnSpPr>
            <a:cxnSpLocks noChangeShapeType="1"/>
          </p:cNvCxnSpPr>
          <p:nvPr/>
        </p:nvCxnSpPr>
        <p:spPr bwMode="auto">
          <a:xfrm>
            <a:off x="1066800" y="4648200"/>
            <a:ext cx="7086600" cy="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11430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20574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29718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38862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48006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7150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66294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75438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145833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37"/>
          <p:cNvSpPr/>
          <p:nvPr/>
        </p:nvSpPr>
        <p:spPr>
          <a:xfrm rot="16200000" flipH="1">
            <a:off x="6577013" y="-50800"/>
            <a:ext cx="46038" cy="4662487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8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STC Scheduling Example</a:t>
            </a:r>
          </a:p>
        </p:txBody>
      </p:sp>
      <p:sp>
        <p:nvSpPr>
          <p:cNvPr id="193" name="Rounded Rectangle 192"/>
          <p:cNvSpPr>
            <a:spLocks noChangeArrowheads="1"/>
          </p:cNvSpPr>
          <p:nvPr/>
        </p:nvSpPr>
        <p:spPr bwMode="auto">
          <a:xfrm>
            <a:off x="2205038" y="27003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194" name="Rounded Rectangle 193"/>
          <p:cNvSpPr>
            <a:spLocks noChangeArrowheads="1"/>
          </p:cNvSpPr>
          <p:nvPr/>
        </p:nvSpPr>
        <p:spPr bwMode="auto">
          <a:xfrm>
            <a:off x="1771650" y="2700338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195" name="Rounded Rectangle 194"/>
          <p:cNvSpPr>
            <a:spLocks noChangeArrowheads="1"/>
          </p:cNvSpPr>
          <p:nvPr/>
        </p:nvSpPr>
        <p:spPr bwMode="auto">
          <a:xfrm>
            <a:off x="2205038" y="2314575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688975" y="31797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/>
          <p:cNvSpPr>
            <a:spLocks noChangeArrowheads="1"/>
          </p:cNvSpPr>
          <p:nvPr/>
        </p:nvSpPr>
        <p:spPr bwMode="auto">
          <a:xfrm>
            <a:off x="2205038" y="375761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8" name="Rounded Rectangle 197"/>
          <p:cNvSpPr>
            <a:spLocks noChangeArrowheads="1"/>
          </p:cNvSpPr>
          <p:nvPr/>
        </p:nvSpPr>
        <p:spPr bwMode="auto">
          <a:xfrm>
            <a:off x="1771650" y="3757613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199" name="Rounded Rectangle 198"/>
          <p:cNvSpPr>
            <a:spLocks noChangeArrowheads="1"/>
          </p:cNvSpPr>
          <p:nvPr/>
        </p:nvSpPr>
        <p:spPr bwMode="auto">
          <a:xfrm>
            <a:off x="2205038" y="33734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0" name="Straight Connector 199"/>
          <p:cNvCxnSpPr/>
          <p:nvPr/>
        </p:nvCxnSpPr>
        <p:spPr>
          <a:xfrm>
            <a:off x="688975" y="423862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200"/>
          <p:cNvSpPr>
            <a:spLocks noChangeArrowheads="1"/>
          </p:cNvSpPr>
          <p:nvPr/>
        </p:nvSpPr>
        <p:spPr bwMode="auto">
          <a:xfrm>
            <a:off x="2205038" y="48148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2" name="Rounded Rectangle 201"/>
          <p:cNvSpPr>
            <a:spLocks noChangeArrowheads="1"/>
          </p:cNvSpPr>
          <p:nvPr/>
        </p:nvSpPr>
        <p:spPr bwMode="auto">
          <a:xfrm>
            <a:off x="1771650" y="4430713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03" name="Rounded Rectangle 202"/>
          <p:cNvSpPr>
            <a:spLocks noChangeArrowheads="1"/>
          </p:cNvSpPr>
          <p:nvPr/>
        </p:nvSpPr>
        <p:spPr bwMode="auto">
          <a:xfrm>
            <a:off x="2205038" y="4430713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688975" y="5295900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/>
          <p:cNvSpPr>
            <a:spLocks noChangeArrowheads="1"/>
          </p:cNvSpPr>
          <p:nvPr/>
        </p:nvSpPr>
        <p:spPr bwMode="auto">
          <a:xfrm>
            <a:off x="2205038" y="587216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6" name="Rounded Rectangle 205"/>
          <p:cNvSpPr>
            <a:spLocks noChangeArrowheads="1"/>
          </p:cNvSpPr>
          <p:nvPr/>
        </p:nvSpPr>
        <p:spPr bwMode="auto">
          <a:xfrm>
            <a:off x="2205038" y="54879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688975" y="635317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771525" y="22018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131" name="Rectangle 213"/>
          <p:cNvSpPr>
            <a:spLocks noChangeArrowheads="1"/>
          </p:cNvSpPr>
          <p:nvPr/>
        </p:nvSpPr>
        <p:spPr bwMode="auto">
          <a:xfrm>
            <a:off x="1816100" y="1600200"/>
            <a:ext cx="825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Router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609600" y="1981200"/>
            <a:ext cx="3124200" cy="44958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3048000" y="2209800"/>
            <a:ext cx="533400" cy="3733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048000" y="3124200"/>
            <a:ext cx="553998" cy="1403589"/>
          </a:xfrm>
          <a:prstGeom prst="rect">
            <a:avLst/>
          </a:prstGeom>
          <a:noFill/>
          <a:ln>
            <a:noFill/>
          </a:ln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Scheduler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rot="5400000">
            <a:off x="2990851" y="3829050"/>
            <a:ext cx="114300" cy="31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136" name="Rectangle 25"/>
          <p:cNvSpPr>
            <a:spLocks noChangeArrowheads="1"/>
          </p:cNvSpPr>
          <p:nvPr/>
        </p:nvSpPr>
        <p:spPr bwMode="auto">
          <a:xfrm>
            <a:off x="5549900" y="1714500"/>
            <a:ext cx="17653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Round Robin</a:t>
            </a:r>
          </a:p>
        </p:txBody>
      </p: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6837363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7254875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76596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80533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8470900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4267200" y="4724400"/>
          <a:ext cx="4724400" cy="1852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1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STALL</a:t>
                      </a:r>
                      <a:r>
                        <a:rPr lang="en-US" sz="2400" b="1" baseline="0" dirty="0"/>
                        <a:t> CYCLES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Avg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RR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8.3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Age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STC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8171" name="TextBox 38"/>
          <p:cNvSpPr txBox="1">
            <a:spLocks noChangeArrowheads="1"/>
          </p:cNvSpPr>
          <p:nvPr/>
        </p:nvSpPr>
        <p:spPr bwMode="auto">
          <a:xfrm>
            <a:off x="8229600" y="1828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0395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-0.23611 C 0.04514 -0.23611 0.05833 -0.11435 0.05833 0.03611 C 0.05833 0.18611 0.04514 0.30833 0.02917 0.30833 C 0.01302 0.30833 0 0.18611 0 0.03611 C 0 -0.11435 0.01302 -0.23611 0.02917 -0.23611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24028 -0.0252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0" y="-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347 L 0.28594 -0.081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0" y="-39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3.33333E-6 L 0.05017 -0.0034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1.48148E-6 L 0.33091 -0.1794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0" y="-9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0.37361 -0.2356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00" y="-118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231 L 0.04739 3.33333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41667 -0.3335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00" y="-167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0.00023 L 0.046 1.85185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0093 L 0.46077 -0.3907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00" y="-1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 animBg="1"/>
      <p:bldP spid="194" grpId="1" animBg="1"/>
      <p:bldP spid="195" grpId="0" animBg="1"/>
      <p:bldP spid="197" grpId="0" animBg="1"/>
      <p:bldP spid="198" grpId="0" animBg="1"/>
      <p:bldP spid="198" grpId="1" animBg="1"/>
      <p:bldP spid="199" grpId="0" animBg="1"/>
      <p:bldP spid="201" grpId="0" animBg="1"/>
      <p:bldP spid="202" grpId="0" animBg="1"/>
      <p:bldP spid="202" grpId="1" animBg="1"/>
      <p:bldP spid="203" grpId="0" animBg="1"/>
      <p:bldP spid="205" grpId="0" animBg="1"/>
      <p:bldP spid="206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own Arrow 46"/>
          <p:cNvSpPr/>
          <p:nvPr/>
        </p:nvSpPr>
        <p:spPr>
          <a:xfrm rot="16200000" flipH="1">
            <a:off x="6646069" y="935831"/>
            <a:ext cx="46038" cy="4664075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" name="Down Arrow 45"/>
          <p:cNvSpPr/>
          <p:nvPr/>
        </p:nvSpPr>
        <p:spPr>
          <a:xfrm rot="16200000" flipH="1">
            <a:off x="6596063" y="-50800"/>
            <a:ext cx="46038" cy="4662487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01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STC Scheduling Example</a:t>
            </a:r>
          </a:p>
        </p:txBody>
      </p:sp>
      <p:sp>
        <p:nvSpPr>
          <p:cNvPr id="193" name="Rounded Rectangle 192"/>
          <p:cNvSpPr>
            <a:spLocks noChangeArrowheads="1"/>
          </p:cNvSpPr>
          <p:nvPr/>
        </p:nvSpPr>
        <p:spPr bwMode="auto">
          <a:xfrm>
            <a:off x="2205038" y="27003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194" name="Rounded Rectangle 193"/>
          <p:cNvSpPr>
            <a:spLocks noChangeArrowheads="1"/>
          </p:cNvSpPr>
          <p:nvPr/>
        </p:nvSpPr>
        <p:spPr bwMode="auto">
          <a:xfrm>
            <a:off x="1771650" y="2700338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195" name="Rounded Rectangle 194"/>
          <p:cNvSpPr>
            <a:spLocks noChangeArrowheads="1"/>
          </p:cNvSpPr>
          <p:nvPr/>
        </p:nvSpPr>
        <p:spPr bwMode="auto">
          <a:xfrm>
            <a:off x="2205038" y="2314575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688975" y="31797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/>
          <p:cNvSpPr>
            <a:spLocks noChangeArrowheads="1"/>
          </p:cNvSpPr>
          <p:nvPr/>
        </p:nvSpPr>
        <p:spPr bwMode="auto">
          <a:xfrm>
            <a:off x="2205038" y="375761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8" name="Rounded Rectangle 197"/>
          <p:cNvSpPr>
            <a:spLocks noChangeArrowheads="1"/>
          </p:cNvSpPr>
          <p:nvPr/>
        </p:nvSpPr>
        <p:spPr bwMode="auto">
          <a:xfrm>
            <a:off x="1771650" y="3757613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199" name="Rounded Rectangle 198"/>
          <p:cNvSpPr>
            <a:spLocks noChangeArrowheads="1"/>
          </p:cNvSpPr>
          <p:nvPr/>
        </p:nvSpPr>
        <p:spPr bwMode="auto">
          <a:xfrm>
            <a:off x="2205038" y="33734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0" name="Straight Connector 199"/>
          <p:cNvCxnSpPr/>
          <p:nvPr/>
        </p:nvCxnSpPr>
        <p:spPr>
          <a:xfrm>
            <a:off x="688975" y="423862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200"/>
          <p:cNvSpPr>
            <a:spLocks noChangeArrowheads="1"/>
          </p:cNvSpPr>
          <p:nvPr/>
        </p:nvSpPr>
        <p:spPr bwMode="auto">
          <a:xfrm>
            <a:off x="2205038" y="48148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2" name="Rounded Rectangle 201"/>
          <p:cNvSpPr>
            <a:spLocks noChangeArrowheads="1"/>
          </p:cNvSpPr>
          <p:nvPr/>
        </p:nvSpPr>
        <p:spPr bwMode="auto">
          <a:xfrm>
            <a:off x="1771650" y="4430713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03" name="Rounded Rectangle 202"/>
          <p:cNvSpPr>
            <a:spLocks noChangeArrowheads="1"/>
          </p:cNvSpPr>
          <p:nvPr/>
        </p:nvSpPr>
        <p:spPr bwMode="auto">
          <a:xfrm>
            <a:off x="2205038" y="4430713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688975" y="5295900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/>
          <p:cNvSpPr>
            <a:spLocks noChangeArrowheads="1"/>
          </p:cNvSpPr>
          <p:nvPr/>
        </p:nvSpPr>
        <p:spPr bwMode="auto">
          <a:xfrm>
            <a:off x="2205038" y="587216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6" name="Rounded Rectangle 205"/>
          <p:cNvSpPr>
            <a:spLocks noChangeArrowheads="1"/>
          </p:cNvSpPr>
          <p:nvPr/>
        </p:nvSpPr>
        <p:spPr bwMode="auto">
          <a:xfrm>
            <a:off x="2205038" y="54879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688975" y="635317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771525" y="22018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180" name="Rectangle 213"/>
          <p:cNvSpPr>
            <a:spLocks noChangeArrowheads="1"/>
          </p:cNvSpPr>
          <p:nvPr/>
        </p:nvSpPr>
        <p:spPr bwMode="auto">
          <a:xfrm>
            <a:off x="1816100" y="1600200"/>
            <a:ext cx="825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Router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609600" y="1981200"/>
            <a:ext cx="3124200" cy="44958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3048000" y="2209800"/>
            <a:ext cx="533400" cy="3733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048000" y="3124200"/>
            <a:ext cx="553998" cy="1403589"/>
          </a:xfrm>
          <a:prstGeom prst="rect">
            <a:avLst/>
          </a:prstGeom>
          <a:noFill/>
          <a:ln>
            <a:noFill/>
          </a:ln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Scheduler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rot="5400000">
            <a:off x="2990851" y="3829050"/>
            <a:ext cx="114300" cy="31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own Arrow 49"/>
          <p:cNvSpPr/>
          <p:nvPr/>
        </p:nvSpPr>
        <p:spPr>
          <a:xfrm>
            <a:off x="2743200" y="2286000"/>
            <a:ext cx="76200" cy="381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0186" name="Rectangle 50"/>
          <p:cNvSpPr>
            <a:spLocks noChangeArrowheads="1"/>
          </p:cNvSpPr>
          <p:nvPr/>
        </p:nvSpPr>
        <p:spPr bwMode="auto">
          <a:xfrm>
            <a:off x="5549900" y="1714500"/>
            <a:ext cx="17653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Round Robin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383088" y="21463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53" name="Rounded Rectangle 52"/>
          <p:cNvSpPr>
            <a:spLocks noChangeArrowheads="1"/>
          </p:cNvSpPr>
          <p:nvPr/>
        </p:nvSpPr>
        <p:spPr bwMode="auto">
          <a:xfrm>
            <a:off x="4800600" y="2146300"/>
            <a:ext cx="341313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5221288" y="21463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5" name="Rounded Rectangle 54"/>
          <p:cNvSpPr>
            <a:spLocks noChangeArrowheads="1"/>
          </p:cNvSpPr>
          <p:nvPr/>
        </p:nvSpPr>
        <p:spPr bwMode="auto">
          <a:xfrm>
            <a:off x="5629275" y="2146300"/>
            <a:ext cx="342900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56" name="Rounded Rectangle 55"/>
          <p:cNvSpPr>
            <a:spLocks noChangeArrowheads="1"/>
          </p:cNvSpPr>
          <p:nvPr/>
        </p:nvSpPr>
        <p:spPr bwMode="auto">
          <a:xfrm>
            <a:off x="6019800" y="2146300"/>
            <a:ext cx="341313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57" name="Rounded Rectangle 56"/>
          <p:cNvSpPr>
            <a:spLocks noChangeArrowheads="1"/>
          </p:cNvSpPr>
          <p:nvPr/>
        </p:nvSpPr>
        <p:spPr bwMode="auto">
          <a:xfrm>
            <a:off x="6427788" y="2133600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6837363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9" name="Rounded Rectangle 58"/>
          <p:cNvSpPr>
            <a:spLocks noChangeArrowheads="1"/>
          </p:cNvSpPr>
          <p:nvPr/>
        </p:nvSpPr>
        <p:spPr bwMode="auto">
          <a:xfrm>
            <a:off x="7254875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60" name="Rounded Rectangle 59"/>
          <p:cNvSpPr>
            <a:spLocks noChangeArrowheads="1"/>
          </p:cNvSpPr>
          <p:nvPr/>
        </p:nvSpPr>
        <p:spPr bwMode="auto">
          <a:xfrm>
            <a:off x="76596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80533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62" name="Rounded Rectangle 61"/>
          <p:cNvSpPr>
            <a:spLocks noChangeArrowheads="1"/>
          </p:cNvSpPr>
          <p:nvPr/>
        </p:nvSpPr>
        <p:spPr bwMode="auto">
          <a:xfrm>
            <a:off x="8470900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20198" name="Rectangle 62"/>
          <p:cNvSpPr>
            <a:spLocks noChangeArrowheads="1"/>
          </p:cNvSpPr>
          <p:nvPr/>
        </p:nvSpPr>
        <p:spPr bwMode="auto">
          <a:xfrm>
            <a:off x="6226175" y="2590800"/>
            <a:ext cx="7175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Age</a:t>
            </a:r>
          </a:p>
        </p:txBody>
      </p: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6122988" y="31369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6530975" y="3124200"/>
            <a:ext cx="342900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6940550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68" name="Rounded Rectangle 67"/>
          <p:cNvSpPr>
            <a:spLocks noChangeArrowheads="1"/>
          </p:cNvSpPr>
          <p:nvPr/>
        </p:nvSpPr>
        <p:spPr bwMode="auto">
          <a:xfrm>
            <a:off x="7358063" y="31321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69" name="Rounded Rectangle 68"/>
          <p:cNvSpPr>
            <a:spLocks noChangeArrowheads="1"/>
          </p:cNvSpPr>
          <p:nvPr/>
        </p:nvSpPr>
        <p:spPr bwMode="auto">
          <a:xfrm>
            <a:off x="7762875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70" name="Rounded Rectangle 69"/>
          <p:cNvSpPr>
            <a:spLocks noChangeArrowheads="1"/>
          </p:cNvSpPr>
          <p:nvPr/>
        </p:nvSpPr>
        <p:spPr bwMode="auto">
          <a:xfrm>
            <a:off x="8156575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71" name="Rounded Rectangle 70"/>
          <p:cNvSpPr>
            <a:spLocks noChangeArrowheads="1"/>
          </p:cNvSpPr>
          <p:nvPr/>
        </p:nvSpPr>
        <p:spPr bwMode="auto">
          <a:xfrm>
            <a:off x="8574088" y="31321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4267200" y="4724400"/>
          <a:ext cx="4724400" cy="1852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1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STALL</a:t>
                      </a:r>
                      <a:r>
                        <a:rPr lang="en-US" sz="2400" b="1" baseline="0" dirty="0"/>
                        <a:t> CYCLES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Avg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RR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8.3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Age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7.0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STC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0235" name="TextBox 63"/>
          <p:cNvSpPr txBox="1">
            <a:spLocks noChangeArrowheads="1"/>
          </p:cNvSpPr>
          <p:nvPr/>
        </p:nvSpPr>
        <p:spPr bwMode="auto">
          <a:xfrm>
            <a:off x="8229600" y="1828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  <p:sp>
        <p:nvSpPr>
          <p:cNvPr id="220236" name="TextBox 71"/>
          <p:cNvSpPr txBox="1">
            <a:spLocks noChangeArrowheads="1"/>
          </p:cNvSpPr>
          <p:nvPr/>
        </p:nvSpPr>
        <p:spPr bwMode="auto">
          <a:xfrm>
            <a:off x="8382000" y="2830513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1337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0.24861 -0.091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00" y="-4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231 L 0.04739 3.33333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1.85185E-6 L 0.29445 -0.18912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0" y="-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1.85185E-6 L 0.34184 -0.2453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0" y="-123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023 L 0.04739 3.33333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4.81481E-6 L 0.38559 -0.3995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0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 animBg="1"/>
      <p:bldP spid="195" grpId="0" animBg="1"/>
      <p:bldP spid="197" grpId="0" animBg="1"/>
      <p:bldP spid="198" grpId="0" animBg="1"/>
      <p:bldP spid="198" grpId="1" animBg="1"/>
      <p:bldP spid="199" grpId="0" animBg="1"/>
      <p:bldP spid="201" grpId="0" animBg="1"/>
      <p:bldP spid="202" grpId="0" animBg="1"/>
      <p:bldP spid="202" grpId="1" animBg="1"/>
      <p:bldP spid="203" grpId="0" animBg="1"/>
      <p:bldP spid="205" grpId="0" animBg="1"/>
      <p:bldP spid="206" grpId="0" animBg="1"/>
      <p:bldP spid="5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wn Arrow 65"/>
          <p:cNvSpPr/>
          <p:nvPr/>
        </p:nvSpPr>
        <p:spPr>
          <a:xfrm rot="16200000" flipH="1">
            <a:off x="6728619" y="1854994"/>
            <a:ext cx="46037" cy="4664075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5" name="Down Arrow 64"/>
          <p:cNvSpPr/>
          <p:nvPr/>
        </p:nvSpPr>
        <p:spPr>
          <a:xfrm rot="16200000" flipH="1">
            <a:off x="6693694" y="950119"/>
            <a:ext cx="46037" cy="4664075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4" name="Down Arrow 63"/>
          <p:cNvSpPr/>
          <p:nvPr/>
        </p:nvSpPr>
        <p:spPr>
          <a:xfrm rot="16200000" flipH="1">
            <a:off x="6596063" y="-50800"/>
            <a:ext cx="46038" cy="4662487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22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STC Scheduling Example</a:t>
            </a:r>
          </a:p>
        </p:txBody>
      </p:sp>
      <p:sp>
        <p:nvSpPr>
          <p:cNvPr id="193" name="Rounded Rectangle 192"/>
          <p:cNvSpPr>
            <a:spLocks noChangeArrowheads="1"/>
          </p:cNvSpPr>
          <p:nvPr/>
        </p:nvSpPr>
        <p:spPr bwMode="auto">
          <a:xfrm>
            <a:off x="2205038" y="27003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194" name="Rounded Rectangle 193"/>
          <p:cNvSpPr>
            <a:spLocks noChangeArrowheads="1"/>
          </p:cNvSpPr>
          <p:nvPr/>
        </p:nvSpPr>
        <p:spPr bwMode="auto">
          <a:xfrm>
            <a:off x="1771650" y="2700338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195" name="Rounded Rectangle 194"/>
          <p:cNvSpPr>
            <a:spLocks noChangeArrowheads="1"/>
          </p:cNvSpPr>
          <p:nvPr/>
        </p:nvSpPr>
        <p:spPr bwMode="auto">
          <a:xfrm>
            <a:off x="2205038" y="2314575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688975" y="31797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/>
          <p:cNvSpPr>
            <a:spLocks noChangeArrowheads="1"/>
          </p:cNvSpPr>
          <p:nvPr/>
        </p:nvSpPr>
        <p:spPr bwMode="auto">
          <a:xfrm>
            <a:off x="2205038" y="375761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8" name="Rounded Rectangle 197"/>
          <p:cNvSpPr>
            <a:spLocks noChangeArrowheads="1"/>
          </p:cNvSpPr>
          <p:nvPr/>
        </p:nvSpPr>
        <p:spPr bwMode="auto">
          <a:xfrm>
            <a:off x="1771650" y="3757613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199" name="Rounded Rectangle 198"/>
          <p:cNvSpPr>
            <a:spLocks noChangeArrowheads="1"/>
          </p:cNvSpPr>
          <p:nvPr/>
        </p:nvSpPr>
        <p:spPr bwMode="auto">
          <a:xfrm>
            <a:off x="2205038" y="33734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0" name="Straight Connector 199"/>
          <p:cNvCxnSpPr/>
          <p:nvPr/>
        </p:nvCxnSpPr>
        <p:spPr>
          <a:xfrm>
            <a:off x="688975" y="423862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200"/>
          <p:cNvSpPr>
            <a:spLocks noChangeArrowheads="1"/>
          </p:cNvSpPr>
          <p:nvPr/>
        </p:nvSpPr>
        <p:spPr bwMode="auto">
          <a:xfrm>
            <a:off x="2205038" y="48148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2" name="Rounded Rectangle 201"/>
          <p:cNvSpPr>
            <a:spLocks noChangeArrowheads="1"/>
          </p:cNvSpPr>
          <p:nvPr/>
        </p:nvSpPr>
        <p:spPr bwMode="auto">
          <a:xfrm>
            <a:off x="1771650" y="4430713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03" name="Rounded Rectangle 202"/>
          <p:cNvSpPr>
            <a:spLocks noChangeArrowheads="1"/>
          </p:cNvSpPr>
          <p:nvPr/>
        </p:nvSpPr>
        <p:spPr bwMode="auto">
          <a:xfrm>
            <a:off x="2205038" y="4430713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688975" y="5295900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/>
          <p:cNvSpPr>
            <a:spLocks noChangeArrowheads="1"/>
          </p:cNvSpPr>
          <p:nvPr/>
        </p:nvSpPr>
        <p:spPr bwMode="auto">
          <a:xfrm>
            <a:off x="2205038" y="587216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6" name="Rounded Rectangle 205"/>
          <p:cNvSpPr>
            <a:spLocks noChangeArrowheads="1"/>
          </p:cNvSpPr>
          <p:nvPr/>
        </p:nvSpPr>
        <p:spPr bwMode="auto">
          <a:xfrm>
            <a:off x="2205038" y="54879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688975" y="635317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771525" y="22018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229" name="Rectangle 213"/>
          <p:cNvSpPr>
            <a:spLocks noChangeArrowheads="1"/>
          </p:cNvSpPr>
          <p:nvPr/>
        </p:nvSpPr>
        <p:spPr bwMode="auto">
          <a:xfrm>
            <a:off x="1816100" y="1600200"/>
            <a:ext cx="825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Router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609600" y="1981200"/>
            <a:ext cx="3124200" cy="44958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3048000" y="2209800"/>
            <a:ext cx="533400" cy="3733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048000" y="3124200"/>
            <a:ext cx="553998" cy="1403589"/>
          </a:xfrm>
          <a:prstGeom prst="rect">
            <a:avLst/>
          </a:prstGeom>
          <a:noFill/>
          <a:ln>
            <a:noFill/>
          </a:ln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Scheduler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rot="5400000">
            <a:off x="2990851" y="3829050"/>
            <a:ext cx="114300" cy="31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234" name="Rectangle 47"/>
          <p:cNvSpPr>
            <a:spLocks noChangeArrowheads="1"/>
          </p:cNvSpPr>
          <p:nvPr/>
        </p:nvSpPr>
        <p:spPr bwMode="auto">
          <a:xfrm>
            <a:off x="5549900" y="1714500"/>
            <a:ext cx="17653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Round Robin</a:t>
            </a:r>
          </a:p>
        </p:txBody>
      </p:sp>
      <p:sp>
        <p:nvSpPr>
          <p:cNvPr id="25" name="Rounded Rectangle 24"/>
          <p:cNvSpPr>
            <a:spLocks noChangeArrowheads="1"/>
          </p:cNvSpPr>
          <p:nvPr/>
        </p:nvSpPr>
        <p:spPr bwMode="auto">
          <a:xfrm>
            <a:off x="4383088" y="21463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26" name="Rounded Rectangle 25"/>
          <p:cNvSpPr>
            <a:spLocks noChangeArrowheads="1"/>
          </p:cNvSpPr>
          <p:nvPr/>
        </p:nvSpPr>
        <p:spPr bwMode="auto">
          <a:xfrm>
            <a:off x="4800600" y="2146300"/>
            <a:ext cx="341313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27" name="Rounded Rectangle 26"/>
          <p:cNvSpPr>
            <a:spLocks noChangeArrowheads="1"/>
          </p:cNvSpPr>
          <p:nvPr/>
        </p:nvSpPr>
        <p:spPr bwMode="auto">
          <a:xfrm>
            <a:off x="5221288" y="21463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5629275" y="2146300"/>
            <a:ext cx="342900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6019800" y="2146300"/>
            <a:ext cx="341313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6427788" y="2133600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6837363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7254875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76596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80533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8470900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22246" name="Rectangle 35"/>
          <p:cNvSpPr>
            <a:spLocks noChangeArrowheads="1"/>
          </p:cNvSpPr>
          <p:nvPr/>
        </p:nvSpPr>
        <p:spPr bwMode="auto">
          <a:xfrm>
            <a:off x="6226175" y="2590800"/>
            <a:ext cx="7175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Age</a:t>
            </a:r>
          </a:p>
        </p:txBody>
      </p:sp>
      <p:sp>
        <p:nvSpPr>
          <p:cNvPr id="41" name="Rounded Rectangle 40"/>
          <p:cNvSpPr>
            <a:spLocks noChangeArrowheads="1"/>
          </p:cNvSpPr>
          <p:nvPr/>
        </p:nvSpPr>
        <p:spPr bwMode="auto">
          <a:xfrm>
            <a:off x="5732463" y="3136900"/>
            <a:ext cx="342900" cy="287338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42" name="Rounded Rectangle 41"/>
          <p:cNvSpPr>
            <a:spLocks noChangeArrowheads="1"/>
          </p:cNvSpPr>
          <p:nvPr/>
        </p:nvSpPr>
        <p:spPr bwMode="auto">
          <a:xfrm>
            <a:off x="6122988" y="31369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6530975" y="3124200"/>
            <a:ext cx="342900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6940550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45" name="Rounded Rectangle 44"/>
          <p:cNvSpPr>
            <a:spLocks noChangeArrowheads="1"/>
          </p:cNvSpPr>
          <p:nvPr/>
        </p:nvSpPr>
        <p:spPr bwMode="auto">
          <a:xfrm>
            <a:off x="7358063" y="31321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7762875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47" name="Rounded Rectangle 46"/>
          <p:cNvSpPr>
            <a:spLocks noChangeArrowheads="1"/>
          </p:cNvSpPr>
          <p:nvPr/>
        </p:nvSpPr>
        <p:spPr bwMode="auto">
          <a:xfrm>
            <a:off x="8156575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49" name="Rounded Rectangle 48"/>
          <p:cNvSpPr>
            <a:spLocks noChangeArrowheads="1"/>
          </p:cNvSpPr>
          <p:nvPr/>
        </p:nvSpPr>
        <p:spPr bwMode="auto">
          <a:xfrm>
            <a:off x="8574088" y="31321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51" name="Rounded Rectangle 50"/>
          <p:cNvSpPr>
            <a:spLocks noChangeArrowheads="1"/>
          </p:cNvSpPr>
          <p:nvPr/>
        </p:nvSpPr>
        <p:spPr bwMode="auto">
          <a:xfrm>
            <a:off x="4495800" y="3140075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913313" y="3140075"/>
            <a:ext cx="342900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53" name="Rounded Rectangle 52"/>
          <p:cNvSpPr>
            <a:spLocks noChangeArrowheads="1"/>
          </p:cNvSpPr>
          <p:nvPr/>
        </p:nvSpPr>
        <p:spPr bwMode="auto">
          <a:xfrm>
            <a:off x="5334000" y="3140075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22258" name="Rectangle 53"/>
          <p:cNvSpPr>
            <a:spLocks noChangeArrowheads="1"/>
          </p:cNvSpPr>
          <p:nvPr/>
        </p:nvSpPr>
        <p:spPr bwMode="auto">
          <a:xfrm>
            <a:off x="6251575" y="3505200"/>
            <a:ext cx="71278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STC</a:t>
            </a:r>
          </a:p>
        </p:txBody>
      </p:sp>
      <p:sp>
        <p:nvSpPr>
          <p:cNvPr id="56" name="Rounded Rectangle 55"/>
          <p:cNvSpPr>
            <a:spLocks noChangeArrowheads="1"/>
          </p:cNvSpPr>
          <p:nvPr/>
        </p:nvSpPr>
        <p:spPr bwMode="auto">
          <a:xfrm>
            <a:off x="6592888" y="40513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7016750" y="4046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59" name="Rounded Rectangle 58"/>
          <p:cNvSpPr>
            <a:spLocks noChangeArrowheads="1"/>
          </p:cNvSpPr>
          <p:nvPr/>
        </p:nvSpPr>
        <p:spPr bwMode="auto">
          <a:xfrm>
            <a:off x="7434263" y="4046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60" name="Rounded Rectangle 59"/>
          <p:cNvSpPr>
            <a:spLocks noChangeArrowheads="1"/>
          </p:cNvSpPr>
          <p:nvPr/>
        </p:nvSpPr>
        <p:spPr bwMode="auto">
          <a:xfrm>
            <a:off x="7839075" y="4046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8232775" y="4046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62" name="Rounded Rectangle 61"/>
          <p:cNvSpPr>
            <a:spLocks noChangeArrowheads="1"/>
          </p:cNvSpPr>
          <p:nvPr/>
        </p:nvSpPr>
        <p:spPr bwMode="auto">
          <a:xfrm>
            <a:off x="8650288" y="4046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graphicFrame>
        <p:nvGraphicFramePr>
          <p:cNvPr id="67" name="Table 66"/>
          <p:cNvGraphicFramePr>
            <a:graphicFrameLocks noGrp="1"/>
          </p:cNvGraphicFramePr>
          <p:nvPr/>
        </p:nvGraphicFramePr>
        <p:xfrm>
          <a:off x="4267200" y="4724400"/>
          <a:ext cx="4724400" cy="1852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1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STALL</a:t>
                      </a:r>
                      <a:r>
                        <a:rPr lang="en-US" sz="2400" b="1" baseline="0" dirty="0"/>
                        <a:t> CYCLES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Avg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RR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8.3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Age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7.0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STC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5.0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4876800" y="76200"/>
            <a:ext cx="4114800" cy="463550"/>
            <a:chOff x="4572000" y="4186535"/>
            <a:chExt cx="4114800" cy="463535"/>
          </a:xfrm>
        </p:grpSpPr>
        <p:sp>
          <p:nvSpPr>
            <p:cNvPr id="69" name="Rounded Rectangle 68"/>
            <p:cNvSpPr>
              <a:spLocks noChangeArrowheads="1"/>
            </p:cNvSpPr>
            <p:nvPr/>
          </p:nvSpPr>
          <p:spPr bwMode="auto">
            <a:xfrm>
              <a:off x="6553200" y="4281782"/>
              <a:ext cx="365125" cy="293678"/>
            </a:xfrm>
            <a:prstGeom prst="roundRect">
              <a:avLst>
                <a:gd name="adj" fmla="val 16667"/>
              </a:avLst>
            </a:prstGeom>
            <a:solidFill>
              <a:srgbClr val="5EFA26"/>
            </a:solidFill>
            <a:ln w="9525">
              <a:solidFill>
                <a:srgbClr val="5EFA26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0" name="Half Frame 69"/>
            <p:cNvSpPr/>
            <p:nvPr/>
          </p:nvSpPr>
          <p:spPr>
            <a:xfrm rot="7721387">
              <a:off x="6865944" y="4261139"/>
              <a:ext cx="368288" cy="393700"/>
            </a:xfrm>
            <a:prstGeom prst="halfFrame">
              <a:avLst>
                <a:gd name="adj1" fmla="val 19517"/>
                <a:gd name="adj2" fmla="val 175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>
              <a:spLocks noChangeArrowheads="1"/>
            </p:cNvSpPr>
            <p:nvPr/>
          </p:nvSpPr>
          <p:spPr bwMode="auto">
            <a:xfrm>
              <a:off x="7446963" y="4299244"/>
              <a:ext cx="365125" cy="293677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" name="Half Frame 71"/>
            <p:cNvSpPr/>
            <p:nvPr/>
          </p:nvSpPr>
          <p:spPr>
            <a:xfrm rot="7721387">
              <a:off x="7777169" y="4269076"/>
              <a:ext cx="368288" cy="393700"/>
            </a:xfrm>
            <a:prstGeom prst="halfFrame">
              <a:avLst>
                <a:gd name="adj1" fmla="val 19517"/>
                <a:gd name="adj2" fmla="val 175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73" name="Rounded Rectangle 72"/>
            <p:cNvSpPr>
              <a:spLocks noChangeArrowheads="1"/>
            </p:cNvSpPr>
            <p:nvPr/>
          </p:nvSpPr>
          <p:spPr bwMode="auto">
            <a:xfrm>
              <a:off x="8321675" y="4283370"/>
              <a:ext cx="365125" cy="293677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2304" name="TextBox 73"/>
            <p:cNvSpPr txBox="1">
              <a:spLocks noChangeArrowheads="1"/>
            </p:cNvSpPr>
            <p:nvPr/>
          </p:nvSpPr>
          <p:spPr bwMode="auto">
            <a:xfrm>
              <a:off x="4572000" y="4186535"/>
              <a:ext cx="1851025" cy="461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Ranking order </a:t>
              </a:r>
            </a:p>
          </p:txBody>
        </p:sp>
      </p:grpSp>
      <p:sp>
        <p:nvSpPr>
          <p:cNvPr id="63" name="Rectangle 62"/>
          <p:cNvSpPr/>
          <p:nvPr/>
        </p:nvSpPr>
        <p:spPr>
          <a:xfrm>
            <a:off x="7858125" y="4648200"/>
            <a:ext cx="1219200" cy="2057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2296" name="TextBox 67"/>
          <p:cNvSpPr txBox="1">
            <a:spLocks noChangeArrowheads="1"/>
          </p:cNvSpPr>
          <p:nvPr/>
        </p:nvSpPr>
        <p:spPr bwMode="auto">
          <a:xfrm>
            <a:off x="8229600" y="1828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  <p:sp>
        <p:nvSpPr>
          <p:cNvPr id="222297" name="TextBox 74"/>
          <p:cNvSpPr txBox="1">
            <a:spLocks noChangeArrowheads="1"/>
          </p:cNvSpPr>
          <p:nvPr/>
        </p:nvSpPr>
        <p:spPr bwMode="auto">
          <a:xfrm>
            <a:off x="8382000" y="2830513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  <p:sp>
        <p:nvSpPr>
          <p:cNvPr id="222298" name="TextBox 75"/>
          <p:cNvSpPr txBox="1">
            <a:spLocks noChangeArrowheads="1"/>
          </p:cNvSpPr>
          <p:nvPr/>
        </p:nvSpPr>
        <p:spPr bwMode="auto">
          <a:xfrm>
            <a:off x="8382000" y="3744913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06975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25695 -0.26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00" y="-13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1.48148E-6 L 0.3007 0.0983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0" y="4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1.85185E-6 L 0.34445 -0.1120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0" y="-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0.39028 0.0421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0" y="21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 -1.48148E-6 L 0.05034 -0.00231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1.85185E-6 L 0.43299 -0.0557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0" y="-2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 animBg="1"/>
      <p:bldP spid="195" grpId="0" animBg="1"/>
      <p:bldP spid="197" grpId="0" animBg="1"/>
      <p:bldP spid="198" grpId="0" animBg="1"/>
      <p:bldP spid="198" grpId="1" animBg="1"/>
      <p:bldP spid="199" grpId="0" animBg="1"/>
      <p:bldP spid="201" grpId="0" animBg="1"/>
      <p:bldP spid="202" grpId="0" animBg="1"/>
      <p:bldP spid="203" grpId="0" animBg="1"/>
      <p:bldP spid="205" grpId="0" animBg="1"/>
      <p:bldP spid="206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Application-Aware Prioritization in </a:t>
            </a:r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NoCs</a:t>
            </a:r>
            <a:endParaRPr lang="en-US" dirty="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Das et al., “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Application-Aware Prioritization Mechanisms for On-Chip Networks</a:t>
            </a: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,” MICRO 2009.</a:t>
            </a:r>
            <a:endParaRPr lang="en-US" dirty="0">
              <a:solidFill>
                <a:srgbClr val="002776"/>
              </a:solidFill>
            </a:endParaRPr>
          </a:p>
          <a:p>
            <a:pPr lvl="1"/>
            <a:r>
              <a:rPr lang="en-US" dirty="0">
                <a:hlinkClick r:id="rId2"/>
              </a:rPr>
              <a:t>https://users.ece.cmu.edu/~omutlu/pub/app-aware-noc_micro09.pdf</a:t>
            </a:r>
            <a:r>
              <a:rPr lang="en-US" dirty="0"/>
              <a:t> 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3AA18-BA32-B845-AA7D-C3BC3E220FE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1061"/>
            <a:ext cx="9144000" cy="19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48341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Slack-Based Packet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Reetuparna</a:t>
            </a:r>
            <a:r>
              <a:rPr lang="en-US" sz="2000" dirty="0"/>
              <a:t> Das, Onur Mutlu, Thomas </a:t>
            </a:r>
            <a:r>
              <a:rPr lang="en-US" sz="2000" dirty="0" err="1"/>
              <a:t>Moscibroda</a:t>
            </a:r>
            <a:r>
              <a:rPr lang="en-US" sz="2000" dirty="0"/>
              <a:t>, and Chita R. Das,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"Aergia: Exploiting Packet Latency Slack in On-Chip Networks"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37th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pages 106-116, Saint-Malo, France, June 2010.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br>
              <a:rPr lang="en-US" sz="2000" dirty="0"/>
            </a:b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3592"/>
            <a:ext cx="9144000" cy="20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25601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QoS in On-Chip Networks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Boris Grot, Stephen W. </a:t>
            </a:r>
            <a:r>
              <a:rPr lang="en-US" sz="2000" dirty="0" err="1"/>
              <a:t>Keckler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"Preemptive Virtual Clock: A Flexible, Efficient, and Cost-effective QOS Scheme for Networks-on-Chip"</a:t>
            </a:r>
            <a:r>
              <a:rPr lang="en-US" sz="2000" dirty="0"/>
              <a:t> 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42nd International Symposium on Microarchitecture</a:t>
            </a:r>
            <a:r>
              <a:rPr lang="en-US" sz="2000" i="1" dirty="0"/>
              <a:t> (</a:t>
            </a:r>
            <a:r>
              <a:rPr lang="en-US" sz="2000" b="1" i="1" dirty="0"/>
              <a:t>MICRO</a:t>
            </a:r>
            <a:r>
              <a:rPr lang="en-US" sz="2000" i="1" dirty="0"/>
              <a:t>)</a:t>
            </a:r>
            <a:r>
              <a:rPr lang="en-US" sz="2000" dirty="0"/>
              <a:t>, pages 268-279, New York, NY, December 2009. </a:t>
            </a:r>
            <a:r>
              <a:rPr lang="en-US" sz="2000" dirty="0">
                <a:hlinkClick r:id="rId4"/>
              </a:rPr>
              <a:t>Slides (pdf)</a:t>
            </a:r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42127"/>
            <a:ext cx="9144000" cy="262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54585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QoS in On-Chip Networks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Boris Grot, Joel </a:t>
            </a:r>
            <a:r>
              <a:rPr lang="en-US" sz="2000" dirty="0" err="1"/>
              <a:t>Hestness</a:t>
            </a:r>
            <a:r>
              <a:rPr lang="en-US" sz="2000" dirty="0"/>
              <a:t>, Stephen W. </a:t>
            </a:r>
            <a:r>
              <a:rPr lang="en-US" sz="2000" dirty="0" err="1"/>
              <a:t>Keckler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"Kilo-NOC: A Heterogeneous Network-on-Chip Architecture for Scalability and Service Guarantees"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38th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San Jose, CA, June 2011.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2023"/>
            <a:ext cx="9144000" cy="24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27146"/>
      </p:ext>
    </p:extLst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0416"/>
            <a:ext cx="7924800" cy="1752600"/>
          </a:xfrm>
        </p:spPr>
        <p:txBody>
          <a:bodyPr/>
          <a:lstStyle/>
          <a:p>
            <a:pPr algn="ctr"/>
            <a:r>
              <a:rPr lang="en-US" sz="4000" dirty="0"/>
              <a:t>Interconnect Readings</a:t>
            </a:r>
            <a:br>
              <a:rPr lang="en-US" sz="4000" dirty="0"/>
            </a:br>
            <a:endParaRPr lang="en-US" sz="3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0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CAD05-5F98-C240-A41D-E171A63049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0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827938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Application-Aware Prioritization in </a:t>
            </a:r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NoCs</a:t>
            </a:r>
            <a:endParaRPr lang="en-US" dirty="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Das et al., “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Application-Aware Prioritization Mechanisms for On-Chip Networks</a:t>
            </a: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,” MICRO 2009.</a:t>
            </a:r>
            <a:endParaRPr lang="en-US" dirty="0">
              <a:solidFill>
                <a:srgbClr val="002776"/>
              </a:solidFill>
            </a:endParaRPr>
          </a:p>
          <a:p>
            <a:pPr lvl="1"/>
            <a:r>
              <a:rPr lang="en-US" dirty="0">
                <a:hlinkClick r:id="rId2"/>
              </a:rPr>
              <a:t>https://users.ece.cmu.edu/~omutlu/pub/app-aware-noc_micro09.pdf</a:t>
            </a:r>
            <a:r>
              <a:rPr lang="en-US" dirty="0"/>
              <a:t> 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3AA18-BA32-B845-AA7D-C3BC3E220FE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1061"/>
            <a:ext cx="9144000" cy="19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836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Slack-Based Packet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Reetuparna</a:t>
            </a:r>
            <a:r>
              <a:rPr lang="en-US" sz="2000" dirty="0"/>
              <a:t> Das, Onur Mutlu, Thomas </a:t>
            </a:r>
            <a:r>
              <a:rPr lang="en-US" sz="2000" dirty="0" err="1"/>
              <a:t>Moscibroda</a:t>
            </a:r>
            <a:r>
              <a:rPr lang="en-US" sz="2000" dirty="0"/>
              <a:t>, and Chita R. Das,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"Aergia: Exploiting Packet Latency Slack in On-Chip Networks"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37th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pages 106-116, Saint-Malo, France, June 2010.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br>
              <a:rPr lang="en-US" sz="2000" dirty="0"/>
            </a:b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3592"/>
            <a:ext cx="9144000" cy="20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1522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Point-to-Point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Every node connected to every other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 with direct/isolated links</a:t>
            </a:r>
          </a:p>
          <a:p>
            <a:pPr marL="0" indent="0">
              <a:buFont typeface="Wingdings" charset="0"/>
              <a:buNone/>
            </a:pPr>
            <a:endParaRPr lang="en-US" sz="16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Lowest contention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Potentially lowest latency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Ideal, if cost is no issue</a:t>
            </a:r>
          </a:p>
          <a:p>
            <a:pPr marL="0" indent="0">
              <a:buFont typeface="Wingdings" charset="0"/>
              <a:buNone/>
            </a:pPr>
            <a:endParaRPr lang="en-US" sz="16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-- Highest cost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O(N) connections/ports 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per node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O(N</a:t>
            </a:r>
            <a:r>
              <a:rPr lang="en-US" baseline="30000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2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) links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-- Not scalable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-- How to lay out on chip?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</a:t>
            </a: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50ABBFB-62A5-AD4C-8CFB-970886396A8F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096000" y="9906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7772400" y="16764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50" name="Oval 49"/>
          <p:cNvSpPr/>
          <p:nvPr/>
        </p:nvSpPr>
        <p:spPr bwMode="auto">
          <a:xfrm>
            <a:off x="8382000" y="31242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51" name="Oval 50"/>
          <p:cNvSpPr/>
          <p:nvPr/>
        </p:nvSpPr>
        <p:spPr bwMode="auto">
          <a:xfrm>
            <a:off x="7772400" y="47244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52" name="Oval 51"/>
          <p:cNvSpPr/>
          <p:nvPr/>
        </p:nvSpPr>
        <p:spPr bwMode="auto">
          <a:xfrm>
            <a:off x="6096000" y="53340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53" name="Oval 52"/>
          <p:cNvSpPr/>
          <p:nvPr/>
        </p:nvSpPr>
        <p:spPr bwMode="auto">
          <a:xfrm>
            <a:off x="4495800" y="47244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3886200" y="31242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55" name="Oval 54"/>
          <p:cNvSpPr/>
          <p:nvPr/>
        </p:nvSpPr>
        <p:spPr bwMode="auto">
          <a:xfrm>
            <a:off x="4495800" y="16764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7</a:t>
            </a:r>
          </a:p>
        </p:txBody>
      </p:sp>
      <p:cxnSp>
        <p:nvCxnSpPr>
          <p:cNvPr id="56" name="Straight Connector 55"/>
          <p:cNvCxnSpPr>
            <a:cxnSpLocks noChangeShapeType="1"/>
            <a:stCxn id="53" idx="7"/>
            <a:endCxn id="54" idx="6"/>
          </p:cNvCxnSpPr>
          <p:nvPr/>
        </p:nvCxnSpPr>
        <p:spPr bwMode="auto">
          <a:xfrm rot="16200000" flipV="1">
            <a:off x="3979863" y="3830637"/>
            <a:ext cx="1411288" cy="531813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7" name="Straight Connector 56"/>
          <p:cNvCxnSpPr>
            <a:cxnSpLocks noChangeShapeType="1"/>
            <a:stCxn id="53" idx="7"/>
            <a:endCxn id="55" idx="5"/>
          </p:cNvCxnSpPr>
          <p:nvPr/>
        </p:nvCxnSpPr>
        <p:spPr bwMode="auto">
          <a:xfrm rot="5400000" flipH="1" flipV="1">
            <a:off x="3616325" y="3467101"/>
            <a:ext cx="2670175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8" name="Straight Connector 57"/>
          <p:cNvCxnSpPr>
            <a:cxnSpLocks noChangeShapeType="1"/>
            <a:stCxn id="54" idx="6"/>
            <a:endCxn id="55" idx="5"/>
          </p:cNvCxnSpPr>
          <p:nvPr/>
        </p:nvCxnSpPr>
        <p:spPr bwMode="auto">
          <a:xfrm flipV="1">
            <a:off x="4419600" y="2132013"/>
            <a:ext cx="531813" cy="1258887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91"/>
          <p:cNvGrpSpPr>
            <a:grpSpLocks/>
          </p:cNvGrpSpPr>
          <p:nvPr/>
        </p:nvGrpSpPr>
        <p:grpSpPr bwMode="auto">
          <a:xfrm>
            <a:off x="4343400" y="2132013"/>
            <a:ext cx="3430588" cy="3201987"/>
            <a:chOff x="2582978" y="2512357"/>
            <a:chExt cx="3431242" cy="3202644"/>
          </a:xfrm>
        </p:grpSpPr>
        <p:cxnSp>
          <p:nvCxnSpPr>
            <p:cNvPr id="97321" name="Straight Connector 41"/>
            <p:cNvCxnSpPr>
              <a:cxnSpLocks noChangeShapeType="1"/>
              <a:stCxn id="53" idx="7"/>
              <a:endCxn id="51" idx="1"/>
            </p:cNvCxnSpPr>
            <p:nvPr/>
          </p:nvCxnSpPr>
          <p:spPr bwMode="auto">
            <a:xfrm>
              <a:off x="3114513" y="5183461"/>
              <a:ext cx="2899707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22" name="Straight Connector 56"/>
            <p:cNvCxnSpPr>
              <a:cxnSpLocks noChangeShapeType="1"/>
              <a:stCxn id="54" idx="6"/>
              <a:endCxn id="51" idx="1"/>
            </p:cNvCxnSpPr>
            <p:nvPr/>
          </p:nvCxnSpPr>
          <p:spPr bwMode="auto">
            <a:xfrm>
              <a:off x="2582978" y="3771701"/>
              <a:ext cx="3431242" cy="141176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23" name="Straight Connector 62"/>
            <p:cNvCxnSpPr>
              <a:cxnSpLocks noChangeShapeType="1"/>
              <a:stCxn id="55" idx="5"/>
              <a:endCxn id="51" idx="1"/>
            </p:cNvCxnSpPr>
            <p:nvPr/>
          </p:nvCxnSpPr>
          <p:spPr bwMode="auto">
            <a:xfrm>
              <a:off x="3114514" y="2512357"/>
              <a:ext cx="2899706" cy="2671104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24" name="Straight Connector 70"/>
            <p:cNvCxnSpPr>
              <a:cxnSpLocks noChangeShapeType="1"/>
              <a:stCxn id="52" idx="0"/>
              <a:endCxn id="51" idx="1"/>
            </p:cNvCxnSpPr>
            <p:nvPr/>
          </p:nvCxnSpPr>
          <p:spPr bwMode="auto">
            <a:xfrm flipV="1">
              <a:off x="4526263" y="5183461"/>
              <a:ext cx="1487957" cy="53154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7296" name="Group 76"/>
          <p:cNvGrpSpPr>
            <a:grpSpLocks/>
          </p:cNvGrpSpPr>
          <p:nvPr/>
        </p:nvGrpSpPr>
        <p:grpSpPr bwMode="auto">
          <a:xfrm>
            <a:off x="4343400" y="1524000"/>
            <a:ext cx="3962400" cy="3810000"/>
            <a:chOff x="2582985" y="1904999"/>
            <a:chExt cx="3962400" cy="3810001"/>
          </a:xfrm>
        </p:grpSpPr>
        <p:cxnSp>
          <p:nvCxnSpPr>
            <p:cNvPr id="97314" name="Straight Connector 25"/>
            <p:cNvCxnSpPr>
              <a:cxnSpLocks noChangeShapeType="1"/>
              <a:stCxn id="53" idx="7"/>
              <a:endCxn id="48" idx="4"/>
            </p:cNvCxnSpPr>
            <p:nvPr/>
          </p:nvCxnSpPr>
          <p:spPr bwMode="auto">
            <a:xfrm flipV="1">
              <a:off x="3114470" y="1904999"/>
              <a:ext cx="1411615" cy="3278516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15" name="Straight Connector 47"/>
            <p:cNvCxnSpPr>
              <a:cxnSpLocks noChangeShapeType="1"/>
              <a:stCxn id="49" idx="3"/>
              <a:endCxn id="48" idx="4"/>
            </p:cNvCxnSpPr>
            <p:nvPr/>
          </p:nvCxnSpPr>
          <p:spPr bwMode="auto">
            <a:xfrm flipH="1" flipV="1">
              <a:off x="4526085" y="1904999"/>
              <a:ext cx="1487815" cy="607685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16" name="Straight Connector 50"/>
            <p:cNvCxnSpPr>
              <a:cxnSpLocks noChangeShapeType="1"/>
              <a:stCxn id="54" idx="6"/>
              <a:endCxn id="48" idx="4"/>
            </p:cNvCxnSpPr>
            <p:nvPr/>
          </p:nvCxnSpPr>
          <p:spPr bwMode="auto">
            <a:xfrm flipV="1">
              <a:off x="2582985" y="1904999"/>
              <a:ext cx="1943100" cy="1866900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17" name="Straight Connector 60"/>
            <p:cNvCxnSpPr>
              <a:cxnSpLocks noChangeShapeType="1"/>
              <a:stCxn id="55" idx="5"/>
              <a:endCxn id="48" idx="4"/>
            </p:cNvCxnSpPr>
            <p:nvPr/>
          </p:nvCxnSpPr>
          <p:spPr bwMode="auto">
            <a:xfrm flipV="1">
              <a:off x="3114470" y="1904999"/>
              <a:ext cx="1411615" cy="607685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18" name="Straight Connector 64"/>
            <p:cNvCxnSpPr>
              <a:cxnSpLocks noChangeShapeType="1"/>
              <a:stCxn id="48" idx="4"/>
              <a:endCxn id="52" idx="0"/>
            </p:cNvCxnSpPr>
            <p:nvPr/>
          </p:nvCxnSpPr>
          <p:spPr bwMode="auto">
            <a:xfrm>
              <a:off x="4526085" y="1904999"/>
              <a:ext cx="0" cy="3810001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19" name="Straight Connector 66"/>
            <p:cNvCxnSpPr>
              <a:cxnSpLocks noChangeShapeType="1"/>
              <a:stCxn id="48" idx="4"/>
              <a:endCxn id="51" idx="1"/>
            </p:cNvCxnSpPr>
            <p:nvPr/>
          </p:nvCxnSpPr>
          <p:spPr bwMode="auto">
            <a:xfrm>
              <a:off x="4526085" y="1904999"/>
              <a:ext cx="1487815" cy="3278516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20" name="Straight Connector 74"/>
            <p:cNvCxnSpPr>
              <a:cxnSpLocks noChangeShapeType="1"/>
              <a:stCxn id="50" idx="2"/>
              <a:endCxn id="48" idx="4"/>
            </p:cNvCxnSpPr>
            <p:nvPr/>
          </p:nvCxnSpPr>
          <p:spPr bwMode="auto">
            <a:xfrm flipH="1" flipV="1">
              <a:off x="4526085" y="1904999"/>
              <a:ext cx="2019300" cy="1866900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4343400" y="2132013"/>
            <a:ext cx="3962400" cy="3201987"/>
            <a:chOff x="2582985" y="2512356"/>
            <a:chExt cx="3962400" cy="3202645"/>
          </a:xfrm>
        </p:grpSpPr>
        <p:cxnSp>
          <p:nvCxnSpPr>
            <p:cNvPr id="97308" name="Straight Connector 21"/>
            <p:cNvCxnSpPr>
              <a:cxnSpLocks noChangeShapeType="1"/>
              <a:stCxn id="53" idx="7"/>
              <a:endCxn id="49" idx="3"/>
            </p:cNvCxnSpPr>
            <p:nvPr/>
          </p:nvCxnSpPr>
          <p:spPr bwMode="auto">
            <a:xfrm flipV="1">
              <a:off x="3114470" y="2512356"/>
              <a:ext cx="2899430" cy="267110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09" name="Straight Connector 52"/>
            <p:cNvCxnSpPr>
              <a:cxnSpLocks noChangeShapeType="1"/>
              <a:stCxn id="54" idx="6"/>
              <a:endCxn id="49" idx="3"/>
            </p:cNvCxnSpPr>
            <p:nvPr/>
          </p:nvCxnSpPr>
          <p:spPr bwMode="auto">
            <a:xfrm flipV="1">
              <a:off x="2582985" y="2512356"/>
              <a:ext cx="3430915" cy="125934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10" name="Straight Connector 58"/>
            <p:cNvCxnSpPr>
              <a:cxnSpLocks noChangeShapeType="1"/>
              <a:stCxn id="52" idx="0"/>
              <a:endCxn id="49" idx="3"/>
            </p:cNvCxnSpPr>
            <p:nvPr/>
          </p:nvCxnSpPr>
          <p:spPr bwMode="auto">
            <a:xfrm flipV="1">
              <a:off x="4526085" y="2512356"/>
              <a:ext cx="1487815" cy="320264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11" name="Straight Connector 68"/>
            <p:cNvCxnSpPr>
              <a:cxnSpLocks noChangeShapeType="1"/>
              <a:stCxn id="49" idx="3"/>
              <a:endCxn id="50" idx="2"/>
            </p:cNvCxnSpPr>
            <p:nvPr/>
          </p:nvCxnSpPr>
          <p:spPr bwMode="auto">
            <a:xfrm>
              <a:off x="6013900" y="2512356"/>
              <a:ext cx="531485" cy="125934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12" name="Straight Connector 78"/>
            <p:cNvCxnSpPr>
              <a:cxnSpLocks noChangeShapeType="1"/>
              <a:stCxn id="55" idx="5"/>
              <a:endCxn id="49" idx="3"/>
            </p:cNvCxnSpPr>
            <p:nvPr/>
          </p:nvCxnSpPr>
          <p:spPr bwMode="auto">
            <a:xfrm>
              <a:off x="3114470" y="2512356"/>
              <a:ext cx="2899430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13" name="Straight Connector 80"/>
            <p:cNvCxnSpPr>
              <a:cxnSpLocks noChangeShapeType="1"/>
              <a:stCxn id="51" idx="1"/>
              <a:endCxn id="49" idx="3"/>
            </p:cNvCxnSpPr>
            <p:nvPr/>
          </p:nvCxnSpPr>
          <p:spPr bwMode="auto">
            <a:xfrm flipV="1">
              <a:off x="6013900" y="2512356"/>
              <a:ext cx="0" cy="267110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90"/>
          <p:cNvGrpSpPr>
            <a:grpSpLocks/>
          </p:cNvGrpSpPr>
          <p:nvPr/>
        </p:nvGrpSpPr>
        <p:grpSpPr bwMode="auto">
          <a:xfrm>
            <a:off x="4343400" y="2132013"/>
            <a:ext cx="3962400" cy="3201987"/>
            <a:chOff x="2582985" y="2512358"/>
            <a:chExt cx="3962401" cy="3202642"/>
          </a:xfrm>
        </p:grpSpPr>
        <p:cxnSp>
          <p:nvCxnSpPr>
            <p:cNvPr id="97303" name="Straight Connector 39"/>
            <p:cNvCxnSpPr>
              <a:cxnSpLocks noChangeShapeType="1"/>
              <a:stCxn id="53" idx="7"/>
              <a:endCxn id="50" idx="2"/>
            </p:cNvCxnSpPr>
            <p:nvPr/>
          </p:nvCxnSpPr>
          <p:spPr bwMode="auto">
            <a:xfrm flipV="1">
              <a:off x="3114470" y="3771702"/>
              <a:ext cx="3430916" cy="1411759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04" name="Straight Connector 54"/>
            <p:cNvCxnSpPr>
              <a:cxnSpLocks noChangeShapeType="1"/>
              <a:stCxn id="54" idx="6"/>
              <a:endCxn id="50" idx="2"/>
            </p:cNvCxnSpPr>
            <p:nvPr/>
          </p:nvCxnSpPr>
          <p:spPr bwMode="auto">
            <a:xfrm>
              <a:off x="2582985" y="3771702"/>
              <a:ext cx="3962401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05" name="Straight Connector 72"/>
            <p:cNvCxnSpPr>
              <a:cxnSpLocks noChangeShapeType="1"/>
              <a:stCxn id="51" idx="1"/>
              <a:endCxn id="50" idx="2"/>
            </p:cNvCxnSpPr>
            <p:nvPr/>
          </p:nvCxnSpPr>
          <p:spPr bwMode="auto">
            <a:xfrm flipV="1">
              <a:off x="6013901" y="3771702"/>
              <a:ext cx="531485" cy="1411759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06" name="Straight Connector 83"/>
            <p:cNvCxnSpPr>
              <a:cxnSpLocks noChangeShapeType="1"/>
              <a:stCxn id="50" idx="2"/>
              <a:endCxn id="55" idx="5"/>
            </p:cNvCxnSpPr>
            <p:nvPr/>
          </p:nvCxnSpPr>
          <p:spPr bwMode="auto">
            <a:xfrm flipH="1" flipV="1">
              <a:off x="3114470" y="2512358"/>
              <a:ext cx="3430916" cy="1259344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07" name="Straight Connector 85"/>
            <p:cNvCxnSpPr>
              <a:cxnSpLocks noChangeShapeType="1"/>
              <a:stCxn id="50" idx="2"/>
              <a:endCxn id="52" idx="0"/>
            </p:cNvCxnSpPr>
            <p:nvPr/>
          </p:nvCxnSpPr>
          <p:spPr bwMode="auto">
            <a:xfrm flipH="1">
              <a:off x="4526085" y="3771702"/>
              <a:ext cx="2019301" cy="1943298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92"/>
          <p:cNvGrpSpPr>
            <a:grpSpLocks/>
          </p:cNvGrpSpPr>
          <p:nvPr/>
        </p:nvGrpSpPr>
        <p:grpSpPr bwMode="auto">
          <a:xfrm>
            <a:off x="4343400" y="2132013"/>
            <a:ext cx="1943100" cy="3201987"/>
            <a:chOff x="2582985" y="2512356"/>
            <a:chExt cx="1943100" cy="3202644"/>
          </a:xfrm>
        </p:grpSpPr>
        <p:cxnSp>
          <p:nvCxnSpPr>
            <p:cNvPr id="97300" name="Straight Connector 43"/>
            <p:cNvCxnSpPr>
              <a:cxnSpLocks noChangeShapeType="1"/>
              <a:stCxn id="53" idx="7"/>
              <a:endCxn id="52" idx="0"/>
            </p:cNvCxnSpPr>
            <p:nvPr/>
          </p:nvCxnSpPr>
          <p:spPr bwMode="auto">
            <a:xfrm>
              <a:off x="3114470" y="5183460"/>
              <a:ext cx="1411615" cy="53154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01" name="Straight Connector 87"/>
            <p:cNvCxnSpPr>
              <a:cxnSpLocks noChangeShapeType="1"/>
              <a:stCxn id="52" idx="0"/>
              <a:endCxn id="54" idx="6"/>
            </p:cNvCxnSpPr>
            <p:nvPr/>
          </p:nvCxnSpPr>
          <p:spPr bwMode="auto">
            <a:xfrm flipH="1" flipV="1">
              <a:off x="2582985" y="3771700"/>
              <a:ext cx="1943100" cy="194330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302" name="Straight Connector 89"/>
            <p:cNvCxnSpPr>
              <a:cxnSpLocks noChangeShapeType="1"/>
              <a:stCxn id="55" idx="5"/>
              <a:endCxn id="52" idx="0"/>
            </p:cNvCxnSpPr>
            <p:nvPr/>
          </p:nvCxnSpPr>
          <p:spPr bwMode="auto">
            <a:xfrm>
              <a:off x="3114470" y="2512356"/>
              <a:ext cx="1411615" cy="3202644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95304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QoS in On-Chip Networks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Boris Grot, Stephen W. </a:t>
            </a:r>
            <a:r>
              <a:rPr lang="en-US" sz="2000" dirty="0" err="1"/>
              <a:t>Keckler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"Preemptive Virtual Clock: A Flexible, Efficient, and Cost-effective QOS Scheme for Networks-on-Chip"</a:t>
            </a:r>
            <a:r>
              <a:rPr lang="en-US" sz="2000" dirty="0"/>
              <a:t> 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42nd International Symposium on Microarchitecture</a:t>
            </a:r>
            <a:r>
              <a:rPr lang="en-US" sz="2000" i="1" dirty="0"/>
              <a:t> (</a:t>
            </a:r>
            <a:r>
              <a:rPr lang="en-US" sz="2000" b="1" i="1" dirty="0"/>
              <a:t>MICRO</a:t>
            </a:r>
            <a:r>
              <a:rPr lang="en-US" sz="2000" i="1" dirty="0"/>
              <a:t>)</a:t>
            </a:r>
            <a:r>
              <a:rPr lang="en-US" sz="2000" dirty="0"/>
              <a:t>, pages 268-279, New York, NY, December 2009. </a:t>
            </a:r>
            <a:r>
              <a:rPr lang="en-US" sz="2000" dirty="0">
                <a:hlinkClick r:id="rId4"/>
              </a:rPr>
              <a:t>Slides (pdf)</a:t>
            </a:r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42127"/>
            <a:ext cx="9144000" cy="262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17292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QoS in On-Chip Networks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Boris Grot, Joel </a:t>
            </a:r>
            <a:r>
              <a:rPr lang="en-US" sz="2000" dirty="0" err="1"/>
              <a:t>Hestness</a:t>
            </a:r>
            <a:r>
              <a:rPr lang="en-US" sz="2000" dirty="0"/>
              <a:t>, Stephen W. </a:t>
            </a:r>
            <a:r>
              <a:rPr lang="en-US" sz="2000" dirty="0" err="1"/>
              <a:t>Keckler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"Kilo-NOC: A Heterogeneous Network-on-Chip Architecture for Scalability and Service Guarantees"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38th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San Jose, CA, June 2011.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2023"/>
            <a:ext cx="9144000" cy="24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30195"/>
      </p:ext>
    </p:extLst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Throttling Based Fairness in </a:t>
            </a:r>
            <a:r>
              <a:rPr lang="en-US" dirty="0" err="1"/>
              <a:t>NoCs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5123656"/>
          </a:xfrm>
        </p:spPr>
        <p:txBody>
          <a:bodyPr/>
          <a:lstStyle/>
          <a:p>
            <a:r>
              <a:rPr lang="en-US" sz="2000" dirty="0"/>
              <a:t>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Chris Fallin, and 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"HAT: Heterogeneous Adaptive Throttling for On-Chip Networks"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3"/>
              </a:rPr>
              <a:t>24th International Symposium on Computer Architecture and High Performance Computing</a:t>
            </a:r>
            <a:r>
              <a:rPr lang="en-US" sz="2000" i="1" dirty="0"/>
              <a:t> (</a:t>
            </a:r>
            <a:r>
              <a:rPr lang="en-US" sz="2000" b="1" i="1" dirty="0"/>
              <a:t>SBAC-PAD</a:t>
            </a:r>
            <a:r>
              <a:rPr lang="en-US" sz="2000" i="1" dirty="0"/>
              <a:t>)</a:t>
            </a:r>
            <a:r>
              <a:rPr lang="en-US" sz="2000" dirty="0"/>
              <a:t>, New York, NY, October 2012. 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(pdf)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3170"/>
            <a:ext cx="9144000" cy="1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8598"/>
      </p:ext>
    </p:extLst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5296-FB8F-0E48-A18E-D708D821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Scalability: Express Cube Topologies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4853-74EA-1F4B-BD3D-47DF76E9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Boris Grot, Joel </a:t>
            </a:r>
            <a:r>
              <a:rPr lang="en-US" sz="2200" dirty="0" err="1"/>
              <a:t>Hestness</a:t>
            </a:r>
            <a:r>
              <a:rPr lang="en-US" sz="2200" dirty="0"/>
              <a:t>, Stephen W. Keckler,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"Express Cube Topologies for On-Chip Interconnects"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15th International Symposium on High-Performance Computer Architecture</a:t>
            </a:r>
            <a:r>
              <a:rPr lang="en-US" sz="2200" i="1" dirty="0"/>
              <a:t> (</a:t>
            </a:r>
            <a:r>
              <a:rPr lang="en-US" sz="2200" b="1" i="1" dirty="0"/>
              <a:t>HPCA</a:t>
            </a:r>
            <a:r>
              <a:rPr lang="en-US" sz="2200" i="1" dirty="0"/>
              <a:t>)</a:t>
            </a:r>
            <a:r>
              <a:rPr lang="en-US" sz="2200" dirty="0"/>
              <a:t>, pages 163-174, Raleigh, NC, February 2009. </a:t>
            </a:r>
            <a:r>
              <a:rPr lang="en-US" sz="2200" dirty="0">
                <a:hlinkClick r:id="rId4"/>
              </a:rPr>
              <a:t>Slides (ppt)</a:t>
            </a:r>
            <a:r>
              <a:rPr lang="en-US" sz="2200" dirty="0"/>
              <a:t> 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br>
              <a:rPr lang="en-US" sz="2200" dirty="0"/>
            </a:b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10214-F9BD-1947-8289-84306763D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9E03D-E771-0B49-9DDF-CC2129CE0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41711"/>
            <a:ext cx="9144000" cy="20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08258"/>
      </p:ext>
    </p:extLst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5296-FB8F-0E48-A18E-D708D821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Scalability: Slim </a:t>
            </a:r>
            <a:r>
              <a:rPr lang="en-US" dirty="0" err="1"/>
              <a:t>NoC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4853-74EA-1F4B-BD3D-47DF76E9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/>
              <a:t>Maciej</a:t>
            </a:r>
            <a:r>
              <a:rPr lang="en-US" sz="2200" dirty="0"/>
              <a:t> </a:t>
            </a:r>
            <a:r>
              <a:rPr lang="en-US" sz="2200" dirty="0" err="1"/>
              <a:t>Besta</a:t>
            </a:r>
            <a:r>
              <a:rPr lang="en-US" sz="2200" dirty="0"/>
              <a:t>, Syed Minhaj Hassan, Sudhakar </a:t>
            </a:r>
            <a:r>
              <a:rPr lang="en-US" sz="2200" dirty="0" err="1"/>
              <a:t>Yalamanchili</a:t>
            </a:r>
            <a:r>
              <a:rPr lang="en-US" sz="2200" dirty="0"/>
              <a:t>, </a:t>
            </a:r>
            <a:r>
              <a:rPr lang="en-US" sz="2200" dirty="0" err="1"/>
              <a:t>Rachata</a:t>
            </a:r>
            <a:r>
              <a:rPr lang="en-US" sz="2200" dirty="0"/>
              <a:t> </a:t>
            </a:r>
            <a:r>
              <a:rPr lang="en-US" sz="2200" dirty="0" err="1"/>
              <a:t>Ausavarungnirun</a:t>
            </a:r>
            <a:r>
              <a:rPr lang="en-US" sz="2200" dirty="0"/>
              <a:t>, Onur Mutlu, </a:t>
            </a:r>
            <a:r>
              <a:rPr lang="en-US" sz="2200" dirty="0" err="1"/>
              <a:t>Torsten</a:t>
            </a:r>
            <a:r>
              <a:rPr lang="en-US" sz="2200" dirty="0"/>
              <a:t> </a:t>
            </a:r>
            <a:r>
              <a:rPr lang="en-US" sz="2200" dirty="0" err="1"/>
              <a:t>Hoefler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"Slim NoC: A Low-Diameter On-Chip Network Topology for High Energy Efficiency and Scalability"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2200" i="1" dirty="0"/>
              <a:t> (</a:t>
            </a:r>
            <a:r>
              <a:rPr lang="en-US" sz="2200" b="1" i="1" dirty="0"/>
              <a:t>ASPLOS</a:t>
            </a:r>
            <a:r>
              <a:rPr lang="en-US" sz="2200" i="1" dirty="0"/>
              <a:t>)</a:t>
            </a:r>
            <a:r>
              <a:rPr lang="en-US" sz="2200" dirty="0"/>
              <a:t>, Williamsburg, VA, USA, March 2018. </a:t>
            </a:r>
            <a:br>
              <a:rPr lang="en-US" sz="2200" dirty="0"/>
            </a:br>
            <a:r>
              <a:rPr lang="en-US" sz="2200" dirty="0"/>
              <a:t>[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  <a:r>
              <a:rPr lang="en-US" sz="2200" dirty="0">
                <a:hlinkClick r:id="rId5"/>
              </a:rPr>
              <a:t>(pdf)</a:t>
            </a:r>
            <a:r>
              <a:rPr lang="en-US" sz="2200" dirty="0"/>
              <a:t>] [</a:t>
            </a:r>
            <a:r>
              <a:rPr lang="en-US" sz="2200" dirty="0">
                <a:hlinkClick r:id="rId6"/>
              </a:rPr>
              <a:t>Lightning Session Slides (pptx)</a:t>
            </a:r>
            <a:r>
              <a:rPr lang="en-US" sz="2200" dirty="0"/>
              <a:t> </a:t>
            </a:r>
            <a:r>
              <a:rPr lang="en-US" sz="2200" dirty="0">
                <a:hlinkClick r:id="rId7"/>
              </a:rPr>
              <a:t>(pdf)</a:t>
            </a:r>
            <a:r>
              <a:rPr lang="en-US" sz="2200" dirty="0"/>
              <a:t>] [</a:t>
            </a:r>
            <a:r>
              <a:rPr lang="en-US" sz="2200" dirty="0">
                <a:hlinkClick r:id="rId8"/>
              </a:rPr>
              <a:t>Poster (pdf)</a:t>
            </a:r>
            <a:r>
              <a:rPr lang="en-US" sz="2200" dirty="0"/>
              <a:t>]</a:t>
            </a:r>
          </a:p>
          <a:p>
            <a:pPr marL="0" indent="0">
              <a:buNone/>
            </a:pPr>
            <a:br>
              <a:rPr lang="en-US" sz="2200" dirty="0"/>
            </a:br>
            <a:br>
              <a:rPr lang="en-US" sz="2200" dirty="0"/>
            </a:b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10214-F9BD-1947-8289-84306763D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89F7-999F-8F4A-9B83-49384E464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240404"/>
            <a:ext cx="9144000" cy="22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20226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Bufferless</a:t>
            </a:r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 Routing in </a:t>
            </a:r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NoCs</a:t>
            </a:r>
            <a:endParaRPr lang="en-US" dirty="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dirty="0" err="1"/>
              <a:t>Moscibroda</a:t>
            </a:r>
            <a:r>
              <a:rPr lang="en-US" dirty="0"/>
              <a:t> and </a:t>
            </a:r>
            <a:r>
              <a:rPr lang="en-US" dirty="0" err="1"/>
              <a:t>Mutlu</a:t>
            </a:r>
            <a:r>
              <a:rPr lang="en-US" dirty="0"/>
              <a:t>, “</a:t>
            </a:r>
            <a:r>
              <a:rPr lang="en-US" dirty="0">
                <a:solidFill>
                  <a:srgbClr val="0000FF"/>
                </a:solidFill>
              </a:rPr>
              <a:t>A Case for </a:t>
            </a:r>
            <a:r>
              <a:rPr lang="en-US" dirty="0" err="1">
                <a:solidFill>
                  <a:srgbClr val="0000FF"/>
                </a:solidFill>
              </a:rPr>
              <a:t>Bufferless</a:t>
            </a:r>
            <a:r>
              <a:rPr lang="en-US" dirty="0">
                <a:solidFill>
                  <a:srgbClr val="0000FF"/>
                </a:solidFill>
              </a:rPr>
              <a:t> Routing in On-Chip Networks</a:t>
            </a:r>
            <a:r>
              <a:rPr lang="en-US" dirty="0"/>
              <a:t>,” ISCA 2009.</a:t>
            </a:r>
          </a:p>
          <a:p>
            <a:pPr lvl="1"/>
            <a:r>
              <a:rPr lang="en-US" dirty="0">
                <a:hlinkClick r:id="rId2"/>
              </a:rPr>
              <a:t>https://users.ece.cmu.edu/~omutlu/pub/bless_isca09.pdf</a:t>
            </a:r>
            <a:r>
              <a:rPr lang="en-US" dirty="0"/>
              <a:t> 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3AA18-BA32-B845-AA7D-C3BC3E220FE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0487"/>
            <a:ext cx="9144000" cy="15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09571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CHIPPER: Low-Complexity </a:t>
            </a:r>
            <a:r>
              <a:rPr lang="en-US" dirty="0" err="1"/>
              <a:t>Bufferless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Chris </a:t>
            </a:r>
            <a:r>
              <a:rPr lang="en-US" sz="2200" dirty="0" err="1"/>
              <a:t>Fallin</a:t>
            </a:r>
            <a:r>
              <a:rPr lang="en-US" sz="2200" dirty="0"/>
              <a:t>, Chris Craik,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"CHIPPER: A Low-Complexity Bufferless Deflection Router"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17th International Symposium on High-Performance Computer Architecture</a:t>
            </a:r>
            <a:r>
              <a:rPr lang="en-US" sz="2200" i="1" dirty="0"/>
              <a:t> (</a:t>
            </a:r>
            <a:r>
              <a:rPr lang="en-US" sz="2200" b="1" i="1" dirty="0"/>
              <a:t>HPCA</a:t>
            </a:r>
            <a:r>
              <a:rPr lang="en-US" sz="2200" i="1" dirty="0"/>
              <a:t>)</a:t>
            </a:r>
            <a:r>
              <a:rPr lang="en-US" sz="2200" dirty="0"/>
              <a:t>, pages 144-155, San Antonio, TX, February 2011.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dirty="0">
                <a:hlinkClick r:id="rId5"/>
              </a:rPr>
              <a:t>An extended version</a:t>
            </a:r>
            <a:r>
              <a:rPr lang="en-US" sz="2200" dirty="0"/>
              <a:t> as </a:t>
            </a:r>
            <a:r>
              <a:rPr lang="en-US" sz="2200" i="1" dirty="0">
                <a:hlinkClick r:id="rId6"/>
              </a:rPr>
              <a:t>SAFARI Technical Report</a:t>
            </a:r>
            <a:r>
              <a:rPr lang="en-US" sz="2200" dirty="0"/>
              <a:t>, TR-SAFARI-2010-001, Carnegie Mellon University, December 2010.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02899"/>
            <a:ext cx="9144000" cy="18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38088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Minimally-Buffered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Chris </a:t>
            </a:r>
            <a:r>
              <a:rPr lang="en-US" sz="2000" dirty="0" err="1"/>
              <a:t>Fallin</a:t>
            </a:r>
            <a:r>
              <a:rPr lang="en-US" sz="2000" dirty="0"/>
              <a:t>, Greg </a:t>
            </a:r>
            <a:r>
              <a:rPr lang="en-US" sz="2000" dirty="0" err="1"/>
              <a:t>Nazario</a:t>
            </a:r>
            <a:r>
              <a:rPr lang="en-US" sz="2000" dirty="0"/>
              <a:t>, </a:t>
            </a:r>
            <a:r>
              <a:rPr lang="en-US" sz="2000" dirty="0" err="1"/>
              <a:t>Xiangyao</a:t>
            </a:r>
            <a:r>
              <a:rPr lang="en-US" sz="2000" dirty="0"/>
              <a:t> Yu, 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"MinBD: Minimally-Buffered Deflection Routing for Energy-Efficient Interconnect"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6th ACM/IEEE International Symposium on Networks on Chip</a:t>
            </a:r>
            <a:r>
              <a:rPr lang="en-US" sz="2000" i="1" dirty="0"/>
              <a:t> (</a:t>
            </a:r>
            <a:r>
              <a:rPr lang="en-US" sz="2000" b="1" i="1" dirty="0"/>
              <a:t>NOCS</a:t>
            </a:r>
            <a:r>
              <a:rPr lang="en-US" sz="2000" i="1" dirty="0"/>
              <a:t>)</a:t>
            </a:r>
            <a:r>
              <a:rPr lang="en-US" sz="2000" dirty="0"/>
              <a:t>, </a:t>
            </a:r>
            <a:r>
              <a:rPr lang="en-US" sz="2000" dirty="0" err="1"/>
              <a:t>Lyngby</a:t>
            </a:r>
            <a:r>
              <a:rPr lang="en-US" sz="2000" dirty="0"/>
              <a:t>, Denmark, May 2012.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r>
              <a:rPr lang="en-US" sz="2000" dirty="0">
                <a:hlinkClick r:id="rId5"/>
              </a:rPr>
              <a:t>(pdf)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005064"/>
            <a:ext cx="905144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8989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Bufferless</a:t>
            </a:r>
            <a:r>
              <a:rPr lang="en-US" dirty="0"/>
              <a:t>” Hierarchical Rings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dirty="0" err="1"/>
              <a:t>Ausavarungnirun</a:t>
            </a:r>
            <a:r>
              <a:rPr lang="en-US" dirty="0"/>
              <a:t> et al., </a:t>
            </a:r>
            <a:r>
              <a:rPr lang="en-US" dirty="0">
                <a:solidFill>
                  <a:srgbClr val="0000FF"/>
                </a:solidFill>
              </a:rPr>
              <a:t>“Design and Evaluation of Hierarchical Rings with Deflection Routing,” </a:t>
            </a:r>
            <a:r>
              <a:rPr lang="en-US" dirty="0">
                <a:solidFill>
                  <a:srgbClr val="000000"/>
                </a:solidFill>
              </a:rPr>
              <a:t>SBAC-PAD 2014.</a:t>
            </a:r>
          </a:p>
          <a:p>
            <a:pPr lvl="1"/>
            <a:r>
              <a:rPr lang="en-US" dirty="0">
                <a:hlinkClick r:id="rId2"/>
              </a:rPr>
              <a:t>http://users.ece.cmu.edu/~omutlu/pub/hierarchical-rings-with-deflection_sbacpad14.pdf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Discusses the design and implementation of a mostly-bufferless hierarchical 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D6B90F-421D-D84E-A35C-F08F8B6ACEC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7112"/>
            <a:ext cx="9144000" cy="18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8490"/>
      </p:ext>
    </p:extLst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Bufferless</a:t>
            </a:r>
            <a:r>
              <a:rPr lang="en-US" dirty="0"/>
              <a:t>” Hierarchical Rings (II)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sz="2200" dirty="0" err="1"/>
              <a:t>Rachata</a:t>
            </a:r>
            <a:r>
              <a:rPr lang="en-US" sz="2200" dirty="0"/>
              <a:t> </a:t>
            </a:r>
            <a:r>
              <a:rPr lang="en-US" sz="2200" dirty="0" err="1"/>
              <a:t>Ausavarungnirun</a:t>
            </a:r>
            <a:r>
              <a:rPr lang="en-US" sz="2200" dirty="0"/>
              <a:t>, Chris </a:t>
            </a:r>
            <a:r>
              <a:rPr lang="en-US" sz="2200" dirty="0" err="1"/>
              <a:t>Fallin</a:t>
            </a:r>
            <a:r>
              <a:rPr lang="en-US" sz="2200" dirty="0"/>
              <a:t>, </a:t>
            </a:r>
            <a:r>
              <a:rPr lang="en-US" sz="2200" dirty="0" err="1"/>
              <a:t>Xiangyao</a:t>
            </a:r>
            <a:r>
              <a:rPr lang="en-US" sz="2200" dirty="0"/>
              <a:t> Yu, Kevin Chang, Greg </a:t>
            </a:r>
            <a:r>
              <a:rPr lang="en-US" sz="2200" dirty="0" err="1"/>
              <a:t>Nazario</a:t>
            </a:r>
            <a:r>
              <a:rPr lang="en-US" sz="2200" dirty="0"/>
              <a:t>, </a:t>
            </a:r>
            <a:r>
              <a:rPr lang="en-US" sz="2200" dirty="0" err="1"/>
              <a:t>Reetuparna</a:t>
            </a:r>
            <a:r>
              <a:rPr lang="en-US" sz="2200" dirty="0"/>
              <a:t> Das, Gabriel </a:t>
            </a:r>
            <a:r>
              <a:rPr lang="en-US" sz="2200" dirty="0" err="1"/>
              <a:t>Loh</a:t>
            </a:r>
            <a:r>
              <a:rPr lang="en-US" sz="2200" dirty="0"/>
              <a:t>, and </a:t>
            </a:r>
            <a:r>
              <a:rPr lang="en-US" sz="2200" u="sng" dirty="0"/>
              <a:t>Onur Mutlu</a:t>
            </a:r>
            <a:r>
              <a:rPr lang="en-US" sz="2200" dirty="0"/>
              <a:t>, </a:t>
            </a:r>
            <a:br>
              <a:rPr lang="en-US" sz="2200" dirty="0"/>
            </a:br>
            <a:r>
              <a:rPr lang="en-US" sz="2200" b="1" dirty="0"/>
              <a:t>"A Case for Hierarchical Rings with Deflection Routing: An Energy-Efficient On-Chip Communication Substrate"</a:t>
            </a:r>
            <a:br>
              <a:rPr lang="en-US" sz="2200" dirty="0"/>
            </a:br>
            <a:r>
              <a:rPr lang="en-US" sz="2200" b="1" i="1" dirty="0">
                <a:hlinkClick r:id="rId2"/>
              </a:rPr>
              <a:t>Parallel Computing</a:t>
            </a:r>
            <a:r>
              <a:rPr lang="en-US" sz="2200" i="1" dirty="0"/>
              <a:t> (</a:t>
            </a:r>
            <a:r>
              <a:rPr lang="en-US" sz="2200" b="1" i="1" dirty="0"/>
              <a:t>PARCO</a:t>
            </a:r>
            <a:r>
              <a:rPr lang="en-US" sz="2200" i="1" dirty="0"/>
              <a:t>)</a:t>
            </a:r>
            <a:r>
              <a:rPr lang="en-US" sz="2200" dirty="0"/>
              <a:t>, to appear in 2016.</a:t>
            </a:r>
          </a:p>
          <a:p>
            <a:pPr lvl="1"/>
            <a:r>
              <a:rPr lang="en-US" dirty="0">
                <a:hlinkClick r:id="rId3"/>
              </a:rPr>
              <a:t>arXiv.org version</a:t>
            </a:r>
            <a:r>
              <a:rPr lang="en-US" dirty="0"/>
              <a:t>, February 2016.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D6B90F-421D-D84E-A35C-F08F8B6ACEC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" y="3429000"/>
            <a:ext cx="7404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7252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Crossbar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Every node connected to every other with a shared link for each destination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Enables concurrent transfers to non-conflicting destinations 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Could be cost-effective for small number of nodes</a:t>
            </a:r>
          </a:p>
          <a:p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+ Low latency and high throughput</a:t>
            </a:r>
          </a:p>
          <a:p>
            <a:pPr>
              <a:buFont typeface="Wingdings" charset="0"/>
              <a:buNone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- Expensive</a:t>
            </a:r>
          </a:p>
          <a:p>
            <a:pPr>
              <a:buFont typeface="Wingdings" charset="0"/>
              <a:buNone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- Not scalable 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 O(N</a:t>
            </a:r>
            <a:r>
              <a:rPr lang="en-US" sz="2200" baseline="30000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2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) cost</a:t>
            </a:r>
          </a:p>
          <a:p>
            <a:pPr>
              <a:buFont typeface="Wingdings" charset="0"/>
              <a:buNone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- Difficult to arbitrate as N increases</a:t>
            </a:r>
          </a:p>
          <a:p>
            <a:pPr>
              <a:buFont typeface="Wingdings" charset="0"/>
              <a:buNone/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Used in core-to-cache-bank</a:t>
            </a:r>
          </a:p>
          <a:p>
            <a:pPr>
              <a:buFont typeface="Wingdings" charset="0"/>
              <a:buNone/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networks in</a:t>
            </a:r>
          </a:p>
          <a:p>
            <a:pPr>
              <a:buFont typeface="Wingdings" charset="0"/>
              <a:buNone/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- IBM POWER5</a:t>
            </a:r>
          </a:p>
          <a:p>
            <a:pPr>
              <a:buFont typeface="Wingdings" charset="0"/>
              <a:buNone/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- Sun Niagara I/II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73D7E5E-56EC-9C4D-A550-5165DD53D7E6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98308" name="Group 4"/>
          <p:cNvGrpSpPr>
            <a:grpSpLocks/>
          </p:cNvGrpSpPr>
          <p:nvPr/>
        </p:nvGrpSpPr>
        <p:grpSpPr bwMode="auto">
          <a:xfrm>
            <a:off x="5257800" y="2743200"/>
            <a:ext cx="3492500" cy="3521075"/>
            <a:chOff x="1828" y="1588"/>
            <a:chExt cx="2200" cy="2218"/>
          </a:xfrm>
        </p:grpSpPr>
        <p:sp>
          <p:nvSpPr>
            <p:cNvPr id="98309" name="Line 5"/>
            <p:cNvSpPr>
              <a:spLocks noChangeShapeType="1"/>
            </p:cNvSpPr>
            <p:nvPr/>
          </p:nvSpPr>
          <p:spPr bwMode="auto">
            <a:xfrm>
              <a:off x="2016" y="168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0" name="Line 6"/>
            <p:cNvSpPr>
              <a:spLocks noChangeShapeType="1"/>
            </p:cNvSpPr>
            <p:nvPr/>
          </p:nvSpPr>
          <p:spPr bwMode="auto">
            <a:xfrm>
              <a:off x="2016" y="192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1" name="Line 7"/>
            <p:cNvSpPr>
              <a:spLocks noChangeShapeType="1"/>
            </p:cNvSpPr>
            <p:nvPr/>
          </p:nvSpPr>
          <p:spPr bwMode="auto">
            <a:xfrm>
              <a:off x="2016" y="216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2" name="Line 8"/>
            <p:cNvSpPr>
              <a:spLocks noChangeShapeType="1"/>
            </p:cNvSpPr>
            <p:nvPr/>
          </p:nvSpPr>
          <p:spPr bwMode="auto">
            <a:xfrm>
              <a:off x="2016" y="240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3" name="Line 9"/>
            <p:cNvSpPr>
              <a:spLocks noChangeShapeType="1"/>
            </p:cNvSpPr>
            <p:nvPr/>
          </p:nvSpPr>
          <p:spPr bwMode="auto">
            <a:xfrm>
              <a:off x="2016" y="264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4" name="Line 10"/>
            <p:cNvSpPr>
              <a:spLocks noChangeShapeType="1"/>
            </p:cNvSpPr>
            <p:nvPr/>
          </p:nvSpPr>
          <p:spPr bwMode="auto">
            <a:xfrm>
              <a:off x="2016" y="288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5" name="Line 11"/>
            <p:cNvSpPr>
              <a:spLocks noChangeShapeType="1"/>
            </p:cNvSpPr>
            <p:nvPr/>
          </p:nvSpPr>
          <p:spPr bwMode="auto">
            <a:xfrm>
              <a:off x="2016" y="312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6" name="Line 12"/>
            <p:cNvSpPr>
              <a:spLocks noChangeShapeType="1"/>
            </p:cNvSpPr>
            <p:nvPr/>
          </p:nvSpPr>
          <p:spPr bwMode="auto">
            <a:xfrm>
              <a:off x="2016" y="336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7" name="Line 13"/>
            <p:cNvSpPr>
              <a:spLocks noChangeShapeType="1"/>
            </p:cNvSpPr>
            <p:nvPr/>
          </p:nvSpPr>
          <p:spPr bwMode="auto">
            <a:xfrm>
              <a:off x="393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8" name="Line 14"/>
            <p:cNvSpPr>
              <a:spLocks noChangeShapeType="1"/>
            </p:cNvSpPr>
            <p:nvPr/>
          </p:nvSpPr>
          <p:spPr bwMode="auto">
            <a:xfrm>
              <a:off x="369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9" name="Line 15"/>
            <p:cNvSpPr>
              <a:spLocks noChangeShapeType="1"/>
            </p:cNvSpPr>
            <p:nvPr/>
          </p:nvSpPr>
          <p:spPr bwMode="auto">
            <a:xfrm>
              <a:off x="345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0" name="Line 16"/>
            <p:cNvSpPr>
              <a:spLocks noChangeShapeType="1"/>
            </p:cNvSpPr>
            <p:nvPr/>
          </p:nvSpPr>
          <p:spPr bwMode="auto">
            <a:xfrm>
              <a:off x="321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1" name="Line 17"/>
            <p:cNvSpPr>
              <a:spLocks noChangeShapeType="1"/>
            </p:cNvSpPr>
            <p:nvPr/>
          </p:nvSpPr>
          <p:spPr bwMode="auto">
            <a:xfrm>
              <a:off x="297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2" name="Line 18"/>
            <p:cNvSpPr>
              <a:spLocks noChangeShapeType="1"/>
            </p:cNvSpPr>
            <p:nvPr/>
          </p:nvSpPr>
          <p:spPr bwMode="auto">
            <a:xfrm>
              <a:off x="273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3" name="Line 19"/>
            <p:cNvSpPr>
              <a:spLocks noChangeShapeType="1"/>
            </p:cNvSpPr>
            <p:nvPr/>
          </p:nvSpPr>
          <p:spPr bwMode="auto">
            <a:xfrm>
              <a:off x="249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4" name="Line 20"/>
            <p:cNvSpPr>
              <a:spLocks noChangeShapeType="1"/>
            </p:cNvSpPr>
            <p:nvPr/>
          </p:nvSpPr>
          <p:spPr bwMode="auto">
            <a:xfrm>
              <a:off x="225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5" name="Rectangle 21"/>
            <p:cNvSpPr>
              <a:spLocks noChangeArrowheads="1"/>
            </p:cNvSpPr>
            <p:nvPr/>
          </p:nvSpPr>
          <p:spPr bwMode="auto">
            <a:xfrm>
              <a:off x="1828" y="158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6" name="Rectangle 22"/>
            <p:cNvSpPr>
              <a:spLocks noChangeArrowheads="1"/>
            </p:cNvSpPr>
            <p:nvPr/>
          </p:nvSpPr>
          <p:spPr bwMode="auto">
            <a:xfrm>
              <a:off x="1828" y="182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7" name="Rectangle 23"/>
            <p:cNvSpPr>
              <a:spLocks noChangeArrowheads="1"/>
            </p:cNvSpPr>
            <p:nvPr/>
          </p:nvSpPr>
          <p:spPr bwMode="auto">
            <a:xfrm>
              <a:off x="1828" y="206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8" name="Rectangle 24"/>
            <p:cNvSpPr>
              <a:spLocks noChangeArrowheads="1"/>
            </p:cNvSpPr>
            <p:nvPr/>
          </p:nvSpPr>
          <p:spPr bwMode="auto">
            <a:xfrm>
              <a:off x="1828" y="230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9" name="Rectangle 25"/>
            <p:cNvSpPr>
              <a:spLocks noChangeArrowheads="1"/>
            </p:cNvSpPr>
            <p:nvPr/>
          </p:nvSpPr>
          <p:spPr bwMode="auto">
            <a:xfrm>
              <a:off x="1828" y="254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0" name="Rectangle 26"/>
            <p:cNvSpPr>
              <a:spLocks noChangeArrowheads="1"/>
            </p:cNvSpPr>
            <p:nvPr/>
          </p:nvSpPr>
          <p:spPr bwMode="auto">
            <a:xfrm>
              <a:off x="1828" y="278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1" name="Rectangle 27"/>
            <p:cNvSpPr>
              <a:spLocks noChangeArrowheads="1"/>
            </p:cNvSpPr>
            <p:nvPr/>
          </p:nvSpPr>
          <p:spPr bwMode="auto">
            <a:xfrm>
              <a:off x="1828" y="302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2" name="Rectangle 28"/>
            <p:cNvSpPr>
              <a:spLocks noChangeArrowheads="1"/>
            </p:cNvSpPr>
            <p:nvPr/>
          </p:nvSpPr>
          <p:spPr bwMode="auto">
            <a:xfrm>
              <a:off x="216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3" name="Rectangle 29"/>
            <p:cNvSpPr>
              <a:spLocks noChangeArrowheads="1"/>
            </p:cNvSpPr>
            <p:nvPr/>
          </p:nvSpPr>
          <p:spPr bwMode="auto">
            <a:xfrm>
              <a:off x="1828" y="326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4" name="Rectangle 30"/>
            <p:cNvSpPr>
              <a:spLocks noChangeArrowheads="1"/>
            </p:cNvSpPr>
            <p:nvPr/>
          </p:nvSpPr>
          <p:spPr bwMode="auto">
            <a:xfrm>
              <a:off x="240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5" name="Rectangle 31"/>
            <p:cNvSpPr>
              <a:spLocks noChangeArrowheads="1"/>
            </p:cNvSpPr>
            <p:nvPr/>
          </p:nvSpPr>
          <p:spPr bwMode="auto">
            <a:xfrm>
              <a:off x="264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6" name="Rectangle 32"/>
            <p:cNvSpPr>
              <a:spLocks noChangeArrowheads="1"/>
            </p:cNvSpPr>
            <p:nvPr/>
          </p:nvSpPr>
          <p:spPr bwMode="auto">
            <a:xfrm>
              <a:off x="288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7" name="Rectangle 33"/>
            <p:cNvSpPr>
              <a:spLocks noChangeArrowheads="1"/>
            </p:cNvSpPr>
            <p:nvPr/>
          </p:nvSpPr>
          <p:spPr bwMode="auto">
            <a:xfrm>
              <a:off x="312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8" name="Rectangle 34"/>
            <p:cNvSpPr>
              <a:spLocks noChangeArrowheads="1"/>
            </p:cNvSpPr>
            <p:nvPr/>
          </p:nvSpPr>
          <p:spPr bwMode="auto">
            <a:xfrm>
              <a:off x="336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9" name="Rectangle 35"/>
            <p:cNvSpPr>
              <a:spLocks noChangeArrowheads="1"/>
            </p:cNvSpPr>
            <p:nvPr/>
          </p:nvSpPr>
          <p:spPr bwMode="auto">
            <a:xfrm>
              <a:off x="360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40" name="Rectangle 36"/>
            <p:cNvSpPr>
              <a:spLocks noChangeArrowheads="1"/>
            </p:cNvSpPr>
            <p:nvPr/>
          </p:nvSpPr>
          <p:spPr bwMode="auto">
            <a:xfrm>
              <a:off x="384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41" name="Rectangle 37"/>
            <p:cNvSpPr>
              <a:spLocks noChangeArrowheads="1"/>
            </p:cNvSpPr>
            <p:nvPr/>
          </p:nvSpPr>
          <p:spPr bwMode="auto">
            <a:xfrm>
              <a:off x="216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98342" name="Rectangle 38"/>
            <p:cNvSpPr>
              <a:spLocks noChangeArrowheads="1"/>
            </p:cNvSpPr>
            <p:nvPr/>
          </p:nvSpPr>
          <p:spPr bwMode="auto">
            <a:xfrm>
              <a:off x="240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98343" name="Rectangle 39"/>
            <p:cNvSpPr>
              <a:spLocks noChangeArrowheads="1"/>
            </p:cNvSpPr>
            <p:nvPr/>
          </p:nvSpPr>
          <p:spPr bwMode="auto">
            <a:xfrm>
              <a:off x="264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98344" name="Rectangle 40"/>
            <p:cNvSpPr>
              <a:spLocks noChangeArrowheads="1"/>
            </p:cNvSpPr>
            <p:nvPr/>
          </p:nvSpPr>
          <p:spPr bwMode="auto">
            <a:xfrm>
              <a:off x="288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98345" name="Rectangle 41"/>
            <p:cNvSpPr>
              <a:spLocks noChangeArrowheads="1"/>
            </p:cNvSpPr>
            <p:nvPr/>
          </p:nvSpPr>
          <p:spPr bwMode="auto">
            <a:xfrm>
              <a:off x="312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98346" name="Rectangle 42"/>
            <p:cNvSpPr>
              <a:spLocks noChangeArrowheads="1"/>
            </p:cNvSpPr>
            <p:nvPr/>
          </p:nvSpPr>
          <p:spPr bwMode="auto">
            <a:xfrm>
              <a:off x="336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98347" name="Rectangle 43"/>
            <p:cNvSpPr>
              <a:spLocks noChangeArrowheads="1"/>
            </p:cNvSpPr>
            <p:nvPr/>
          </p:nvSpPr>
          <p:spPr bwMode="auto">
            <a:xfrm>
              <a:off x="360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98348" name="Rectangle 44"/>
            <p:cNvSpPr>
              <a:spLocks noChangeArrowheads="1"/>
            </p:cNvSpPr>
            <p:nvPr/>
          </p:nvSpPr>
          <p:spPr bwMode="auto">
            <a:xfrm>
              <a:off x="384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98349" name="Rectangle 45"/>
            <p:cNvSpPr>
              <a:spLocks noChangeArrowheads="1"/>
            </p:cNvSpPr>
            <p:nvPr/>
          </p:nvSpPr>
          <p:spPr bwMode="auto">
            <a:xfrm>
              <a:off x="1831" y="327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98350" name="Rectangle 46"/>
            <p:cNvSpPr>
              <a:spLocks noChangeArrowheads="1"/>
            </p:cNvSpPr>
            <p:nvPr/>
          </p:nvSpPr>
          <p:spPr bwMode="auto">
            <a:xfrm>
              <a:off x="1831" y="303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98351" name="Rectangle 47"/>
            <p:cNvSpPr>
              <a:spLocks noChangeArrowheads="1"/>
            </p:cNvSpPr>
            <p:nvPr/>
          </p:nvSpPr>
          <p:spPr bwMode="auto">
            <a:xfrm>
              <a:off x="1831" y="279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98352" name="Rectangle 48"/>
            <p:cNvSpPr>
              <a:spLocks noChangeArrowheads="1"/>
            </p:cNvSpPr>
            <p:nvPr/>
          </p:nvSpPr>
          <p:spPr bwMode="auto">
            <a:xfrm>
              <a:off x="1831" y="255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98353" name="Rectangle 49"/>
            <p:cNvSpPr>
              <a:spLocks noChangeArrowheads="1"/>
            </p:cNvSpPr>
            <p:nvPr/>
          </p:nvSpPr>
          <p:spPr bwMode="auto">
            <a:xfrm>
              <a:off x="1831" y="231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98354" name="Rectangle 50"/>
            <p:cNvSpPr>
              <a:spLocks noChangeArrowheads="1"/>
            </p:cNvSpPr>
            <p:nvPr/>
          </p:nvSpPr>
          <p:spPr bwMode="auto">
            <a:xfrm>
              <a:off x="1831" y="207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98355" name="Rectangle 51"/>
            <p:cNvSpPr>
              <a:spLocks noChangeArrowheads="1"/>
            </p:cNvSpPr>
            <p:nvPr/>
          </p:nvSpPr>
          <p:spPr bwMode="auto">
            <a:xfrm>
              <a:off x="1831" y="183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98356" name="Rectangle 52"/>
            <p:cNvSpPr>
              <a:spLocks noChangeArrowheads="1"/>
            </p:cNvSpPr>
            <p:nvPr/>
          </p:nvSpPr>
          <p:spPr bwMode="auto">
            <a:xfrm>
              <a:off x="1831" y="159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98357" name="AutoShape 53"/>
            <p:cNvSpPr>
              <a:spLocks noChangeArrowheads="1"/>
            </p:cNvSpPr>
            <p:nvPr/>
          </p:nvSpPr>
          <p:spPr bwMode="auto">
            <a:xfrm rot="10800000" flipH="1" flipV="1">
              <a:off x="216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58" name="AutoShape 54"/>
            <p:cNvSpPr>
              <a:spLocks noChangeArrowheads="1"/>
            </p:cNvSpPr>
            <p:nvPr/>
          </p:nvSpPr>
          <p:spPr bwMode="auto">
            <a:xfrm rot="10800000" flipH="1" flipV="1">
              <a:off x="240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59" name="AutoShape 55"/>
            <p:cNvSpPr>
              <a:spLocks noChangeArrowheads="1"/>
            </p:cNvSpPr>
            <p:nvPr/>
          </p:nvSpPr>
          <p:spPr bwMode="auto">
            <a:xfrm rot="10800000" flipH="1" flipV="1">
              <a:off x="264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0" name="AutoShape 56"/>
            <p:cNvSpPr>
              <a:spLocks noChangeArrowheads="1"/>
            </p:cNvSpPr>
            <p:nvPr/>
          </p:nvSpPr>
          <p:spPr bwMode="auto">
            <a:xfrm rot="10800000" flipH="1" flipV="1">
              <a:off x="288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1" name="AutoShape 57"/>
            <p:cNvSpPr>
              <a:spLocks noChangeArrowheads="1"/>
            </p:cNvSpPr>
            <p:nvPr/>
          </p:nvSpPr>
          <p:spPr bwMode="auto">
            <a:xfrm rot="10800000" flipH="1" flipV="1">
              <a:off x="312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2" name="AutoShape 58"/>
            <p:cNvSpPr>
              <a:spLocks noChangeArrowheads="1"/>
            </p:cNvSpPr>
            <p:nvPr/>
          </p:nvSpPr>
          <p:spPr bwMode="auto">
            <a:xfrm rot="10800000" flipH="1" flipV="1">
              <a:off x="336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3" name="AutoShape 59"/>
            <p:cNvSpPr>
              <a:spLocks noChangeArrowheads="1"/>
            </p:cNvSpPr>
            <p:nvPr/>
          </p:nvSpPr>
          <p:spPr bwMode="auto">
            <a:xfrm rot="10800000" flipH="1" flipV="1">
              <a:off x="360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4" name="AutoShape 60"/>
            <p:cNvSpPr>
              <a:spLocks noChangeArrowheads="1"/>
            </p:cNvSpPr>
            <p:nvPr/>
          </p:nvSpPr>
          <p:spPr bwMode="auto">
            <a:xfrm rot="10800000" flipH="1" flipV="1">
              <a:off x="384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5" name="Oval 61"/>
            <p:cNvSpPr>
              <a:spLocks noChangeArrowheads="1"/>
            </p:cNvSpPr>
            <p:nvPr/>
          </p:nvSpPr>
          <p:spPr bwMode="auto">
            <a:xfrm>
              <a:off x="221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6" name="Oval 62"/>
            <p:cNvSpPr>
              <a:spLocks noChangeArrowheads="1"/>
            </p:cNvSpPr>
            <p:nvPr/>
          </p:nvSpPr>
          <p:spPr bwMode="auto">
            <a:xfrm>
              <a:off x="245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7" name="Oval 63"/>
            <p:cNvSpPr>
              <a:spLocks noChangeArrowheads="1"/>
            </p:cNvSpPr>
            <p:nvPr/>
          </p:nvSpPr>
          <p:spPr bwMode="auto">
            <a:xfrm>
              <a:off x="269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8" name="Oval 64"/>
            <p:cNvSpPr>
              <a:spLocks noChangeArrowheads="1"/>
            </p:cNvSpPr>
            <p:nvPr/>
          </p:nvSpPr>
          <p:spPr bwMode="auto">
            <a:xfrm>
              <a:off x="293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9" name="Oval 65"/>
            <p:cNvSpPr>
              <a:spLocks noChangeArrowheads="1"/>
            </p:cNvSpPr>
            <p:nvPr/>
          </p:nvSpPr>
          <p:spPr bwMode="auto">
            <a:xfrm>
              <a:off x="317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0" name="Oval 66"/>
            <p:cNvSpPr>
              <a:spLocks noChangeArrowheads="1"/>
            </p:cNvSpPr>
            <p:nvPr/>
          </p:nvSpPr>
          <p:spPr bwMode="auto">
            <a:xfrm>
              <a:off x="341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1" name="Oval 67"/>
            <p:cNvSpPr>
              <a:spLocks noChangeArrowheads="1"/>
            </p:cNvSpPr>
            <p:nvPr/>
          </p:nvSpPr>
          <p:spPr bwMode="auto">
            <a:xfrm>
              <a:off x="365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2" name="Oval 68"/>
            <p:cNvSpPr>
              <a:spLocks noChangeArrowheads="1"/>
            </p:cNvSpPr>
            <p:nvPr/>
          </p:nvSpPr>
          <p:spPr bwMode="auto">
            <a:xfrm>
              <a:off x="389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3" name="Oval 69"/>
            <p:cNvSpPr>
              <a:spLocks noChangeArrowheads="1"/>
            </p:cNvSpPr>
            <p:nvPr/>
          </p:nvSpPr>
          <p:spPr bwMode="auto">
            <a:xfrm>
              <a:off x="221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4" name="Oval 70"/>
            <p:cNvSpPr>
              <a:spLocks noChangeArrowheads="1"/>
            </p:cNvSpPr>
            <p:nvPr/>
          </p:nvSpPr>
          <p:spPr bwMode="auto">
            <a:xfrm>
              <a:off x="245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5" name="Oval 71"/>
            <p:cNvSpPr>
              <a:spLocks noChangeArrowheads="1"/>
            </p:cNvSpPr>
            <p:nvPr/>
          </p:nvSpPr>
          <p:spPr bwMode="auto">
            <a:xfrm>
              <a:off x="269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6" name="Oval 72"/>
            <p:cNvSpPr>
              <a:spLocks noChangeArrowheads="1"/>
            </p:cNvSpPr>
            <p:nvPr/>
          </p:nvSpPr>
          <p:spPr bwMode="auto">
            <a:xfrm>
              <a:off x="293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7" name="Oval 73"/>
            <p:cNvSpPr>
              <a:spLocks noChangeArrowheads="1"/>
            </p:cNvSpPr>
            <p:nvPr/>
          </p:nvSpPr>
          <p:spPr bwMode="auto">
            <a:xfrm>
              <a:off x="317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8" name="Oval 74"/>
            <p:cNvSpPr>
              <a:spLocks noChangeArrowheads="1"/>
            </p:cNvSpPr>
            <p:nvPr/>
          </p:nvSpPr>
          <p:spPr bwMode="auto">
            <a:xfrm>
              <a:off x="341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9" name="Oval 75"/>
            <p:cNvSpPr>
              <a:spLocks noChangeArrowheads="1"/>
            </p:cNvSpPr>
            <p:nvPr/>
          </p:nvSpPr>
          <p:spPr bwMode="auto">
            <a:xfrm>
              <a:off x="365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0" name="Oval 76"/>
            <p:cNvSpPr>
              <a:spLocks noChangeArrowheads="1"/>
            </p:cNvSpPr>
            <p:nvPr/>
          </p:nvSpPr>
          <p:spPr bwMode="auto">
            <a:xfrm>
              <a:off x="389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1" name="Oval 77"/>
            <p:cNvSpPr>
              <a:spLocks noChangeArrowheads="1"/>
            </p:cNvSpPr>
            <p:nvPr/>
          </p:nvSpPr>
          <p:spPr bwMode="auto">
            <a:xfrm>
              <a:off x="221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2" name="Oval 78"/>
            <p:cNvSpPr>
              <a:spLocks noChangeArrowheads="1"/>
            </p:cNvSpPr>
            <p:nvPr/>
          </p:nvSpPr>
          <p:spPr bwMode="auto">
            <a:xfrm>
              <a:off x="245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3" name="Oval 79"/>
            <p:cNvSpPr>
              <a:spLocks noChangeArrowheads="1"/>
            </p:cNvSpPr>
            <p:nvPr/>
          </p:nvSpPr>
          <p:spPr bwMode="auto">
            <a:xfrm>
              <a:off x="269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4" name="Oval 80"/>
            <p:cNvSpPr>
              <a:spLocks noChangeArrowheads="1"/>
            </p:cNvSpPr>
            <p:nvPr/>
          </p:nvSpPr>
          <p:spPr bwMode="auto">
            <a:xfrm>
              <a:off x="293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5" name="Oval 81"/>
            <p:cNvSpPr>
              <a:spLocks noChangeArrowheads="1"/>
            </p:cNvSpPr>
            <p:nvPr/>
          </p:nvSpPr>
          <p:spPr bwMode="auto">
            <a:xfrm>
              <a:off x="317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6" name="Oval 82"/>
            <p:cNvSpPr>
              <a:spLocks noChangeArrowheads="1"/>
            </p:cNvSpPr>
            <p:nvPr/>
          </p:nvSpPr>
          <p:spPr bwMode="auto">
            <a:xfrm>
              <a:off x="341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7" name="Oval 83"/>
            <p:cNvSpPr>
              <a:spLocks noChangeArrowheads="1"/>
            </p:cNvSpPr>
            <p:nvPr/>
          </p:nvSpPr>
          <p:spPr bwMode="auto">
            <a:xfrm>
              <a:off x="365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8" name="Oval 84"/>
            <p:cNvSpPr>
              <a:spLocks noChangeArrowheads="1"/>
            </p:cNvSpPr>
            <p:nvPr/>
          </p:nvSpPr>
          <p:spPr bwMode="auto">
            <a:xfrm>
              <a:off x="389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9" name="Oval 85"/>
            <p:cNvSpPr>
              <a:spLocks noChangeArrowheads="1"/>
            </p:cNvSpPr>
            <p:nvPr/>
          </p:nvSpPr>
          <p:spPr bwMode="auto">
            <a:xfrm>
              <a:off x="221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0" name="Oval 86"/>
            <p:cNvSpPr>
              <a:spLocks noChangeArrowheads="1"/>
            </p:cNvSpPr>
            <p:nvPr/>
          </p:nvSpPr>
          <p:spPr bwMode="auto">
            <a:xfrm>
              <a:off x="245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1" name="Oval 87"/>
            <p:cNvSpPr>
              <a:spLocks noChangeArrowheads="1"/>
            </p:cNvSpPr>
            <p:nvPr/>
          </p:nvSpPr>
          <p:spPr bwMode="auto">
            <a:xfrm>
              <a:off x="269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2" name="Oval 88"/>
            <p:cNvSpPr>
              <a:spLocks noChangeArrowheads="1"/>
            </p:cNvSpPr>
            <p:nvPr/>
          </p:nvSpPr>
          <p:spPr bwMode="auto">
            <a:xfrm>
              <a:off x="293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3" name="Oval 89"/>
            <p:cNvSpPr>
              <a:spLocks noChangeArrowheads="1"/>
            </p:cNvSpPr>
            <p:nvPr/>
          </p:nvSpPr>
          <p:spPr bwMode="auto">
            <a:xfrm>
              <a:off x="317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4" name="Oval 90"/>
            <p:cNvSpPr>
              <a:spLocks noChangeArrowheads="1"/>
            </p:cNvSpPr>
            <p:nvPr/>
          </p:nvSpPr>
          <p:spPr bwMode="auto">
            <a:xfrm>
              <a:off x="341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5" name="Oval 91"/>
            <p:cNvSpPr>
              <a:spLocks noChangeArrowheads="1"/>
            </p:cNvSpPr>
            <p:nvPr/>
          </p:nvSpPr>
          <p:spPr bwMode="auto">
            <a:xfrm>
              <a:off x="365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6" name="Oval 92"/>
            <p:cNvSpPr>
              <a:spLocks noChangeArrowheads="1"/>
            </p:cNvSpPr>
            <p:nvPr/>
          </p:nvSpPr>
          <p:spPr bwMode="auto">
            <a:xfrm>
              <a:off x="389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7" name="Oval 93"/>
            <p:cNvSpPr>
              <a:spLocks noChangeArrowheads="1"/>
            </p:cNvSpPr>
            <p:nvPr/>
          </p:nvSpPr>
          <p:spPr bwMode="auto">
            <a:xfrm>
              <a:off x="221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8" name="Oval 94"/>
            <p:cNvSpPr>
              <a:spLocks noChangeArrowheads="1"/>
            </p:cNvSpPr>
            <p:nvPr/>
          </p:nvSpPr>
          <p:spPr bwMode="auto">
            <a:xfrm>
              <a:off x="245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9" name="Oval 95"/>
            <p:cNvSpPr>
              <a:spLocks noChangeArrowheads="1"/>
            </p:cNvSpPr>
            <p:nvPr/>
          </p:nvSpPr>
          <p:spPr bwMode="auto">
            <a:xfrm>
              <a:off x="269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0" name="Oval 96"/>
            <p:cNvSpPr>
              <a:spLocks noChangeArrowheads="1"/>
            </p:cNvSpPr>
            <p:nvPr/>
          </p:nvSpPr>
          <p:spPr bwMode="auto">
            <a:xfrm>
              <a:off x="293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1" name="Oval 97"/>
            <p:cNvSpPr>
              <a:spLocks noChangeArrowheads="1"/>
            </p:cNvSpPr>
            <p:nvPr/>
          </p:nvSpPr>
          <p:spPr bwMode="auto">
            <a:xfrm>
              <a:off x="317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2" name="Oval 98"/>
            <p:cNvSpPr>
              <a:spLocks noChangeArrowheads="1"/>
            </p:cNvSpPr>
            <p:nvPr/>
          </p:nvSpPr>
          <p:spPr bwMode="auto">
            <a:xfrm>
              <a:off x="341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3" name="Oval 99"/>
            <p:cNvSpPr>
              <a:spLocks noChangeArrowheads="1"/>
            </p:cNvSpPr>
            <p:nvPr/>
          </p:nvSpPr>
          <p:spPr bwMode="auto">
            <a:xfrm>
              <a:off x="365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4" name="Oval 100"/>
            <p:cNvSpPr>
              <a:spLocks noChangeArrowheads="1"/>
            </p:cNvSpPr>
            <p:nvPr/>
          </p:nvSpPr>
          <p:spPr bwMode="auto">
            <a:xfrm>
              <a:off x="389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5" name="Oval 101"/>
            <p:cNvSpPr>
              <a:spLocks noChangeArrowheads="1"/>
            </p:cNvSpPr>
            <p:nvPr/>
          </p:nvSpPr>
          <p:spPr bwMode="auto">
            <a:xfrm>
              <a:off x="221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6" name="Oval 102"/>
            <p:cNvSpPr>
              <a:spLocks noChangeArrowheads="1"/>
            </p:cNvSpPr>
            <p:nvPr/>
          </p:nvSpPr>
          <p:spPr bwMode="auto">
            <a:xfrm>
              <a:off x="245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7" name="Oval 103"/>
            <p:cNvSpPr>
              <a:spLocks noChangeArrowheads="1"/>
            </p:cNvSpPr>
            <p:nvPr/>
          </p:nvSpPr>
          <p:spPr bwMode="auto">
            <a:xfrm>
              <a:off x="269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8" name="Oval 104"/>
            <p:cNvSpPr>
              <a:spLocks noChangeArrowheads="1"/>
            </p:cNvSpPr>
            <p:nvPr/>
          </p:nvSpPr>
          <p:spPr bwMode="auto">
            <a:xfrm>
              <a:off x="293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9" name="Oval 105"/>
            <p:cNvSpPr>
              <a:spLocks noChangeArrowheads="1"/>
            </p:cNvSpPr>
            <p:nvPr/>
          </p:nvSpPr>
          <p:spPr bwMode="auto">
            <a:xfrm>
              <a:off x="317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0" name="Oval 106"/>
            <p:cNvSpPr>
              <a:spLocks noChangeArrowheads="1"/>
            </p:cNvSpPr>
            <p:nvPr/>
          </p:nvSpPr>
          <p:spPr bwMode="auto">
            <a:xfrm>
              <a:off x="341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1" name="Oval 107"/>
            <p:cNvSpPr>
              <a:spLocks noChangeArrowheads="1"/>
            </p:cNvSpPr>
            <p:nvPr/>
          </p:nvSpPr>
          <p:spPr bwMode="auto">
            <a:xfrm>
              <a:off x="365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2" name="Oval 108"/>
            <p:cNvSpPr>
              <a:spLocks noChangeArrowheads="1"/>
            </p:cNvSpPr>
            <p:nvPr/>
          </p:nvSpPr>
          <p:spPr bwMode="auto">
            <a:xfrm>
              <a:off x="389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3" name="Oval 109"/>
            <p:cNvSpPr>
              <a:spLocks noChangeArrowheads="1"/>
            </p:cNvSpPr>
            <p:nvPr/>
          </p:nvSpPr>
          <p:spPr bwMode="auto">
            <a:xfrm>
              <a:off x="221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4" name="Oval 110"/>
            <p:cNvSpPr>
              <a:spLocks noChangeArrowheads="1"/>
            </p:cNvSpPr>
            <p:nvPr/>
          </p:nvSpPr>
          <p:spPr bwMode="auto">
            <a:xfrm>
              <a:off x="245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5" name="Oval 111"/>
            <p:cNvSpPr>
              <a:spLocks noChangeArrowheads="1"/>
            </p:cNvSpPr>
            <p:nvPr/>
          </p:nvSpPr>
          <p:spPr bwMode="auto">
            <a:xfrm>
              <a:off x="269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6" name="Oval 112"/>
            <p:cNvSpPr>
              <a:spLocks noChangeArrowheads="1"/>
            </p:cNvSpPr>
            <p:nvPr/>
          </p:nvSpPr>
          <p:spPr bwMode="auto">
            <a:xfrm>
              <a:off x="293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7" name="Oval 113"/>
            <p:cNvSpPr>
              <a:spLocks noChangeArrowheads="1"/>
            </p:cNvSpPr>
            <p:nvPr/>
          </p:nvSpPr>
          <p:spPr bwMode="auto">
            <a:xfrm>
              <a:off x="317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8" name="Oval 114"/>
            <p:cNvSpPr>
              <a:spLocks noChangeArrowheads="1"/>
            </p:cNvSpPr>
            <p:nvPr/>
          </p:nvSpPr>
          <p:spPr bwMode="auto">
            <a:xfrm>
              <a:off x="341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9" name="Oval 115"/>
            <p:cNvSpPr>
              <a:spLocks noChangeArrowheads="1"/>
            </p:cNvSpPr>
            <p:nvPr/>
          </p:nvSpPr>
          <p:spPr bwMode="auto">
            <a:xfrm>
              <a:off x="365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0" name="Oval 116"/>
            <p:cNvSpPr>
              <a:spLocks noChangeArrowheads="1"/>
            </p:cNvSpPr>
            <p:nvPr/>
          </p:nvSpPr>
          <p:spPr bwMode="auto">
            <a:xfrm>
              <a:off x="389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1" name="Oval 117"/>
            <p:cNvSpPr>
              <a:spLocks noChangeArrowheads="1"/>
            </p:cNvSpPr>
            <p:nvPr/>
          </p:nvSpPr>
          <p:spPr bwMode="auto">
            <a:xfrm>
              <a:off x="221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2" name="Oval 118"/>
            <p:cNvSpPr>
              <a:spLocks noChangeArrowheads="1"/>
            </p:cNvSpPr>
            <p:nvPr/>
          </p:nvSpPr>
          <p:spPr bwMode="auto">
            <a:xfrm>
              <a:off x="245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3" name="Oval 119"/>
            <p:cNvSpPr>
              <a:spLocks noChangeArrowheads="1"/>
            </p:cNvSpPr>
            <p:nvPr/>
          </p:nvSpPr>
          <p:spPr bwMode="auto">
            <a:xfrm>
              <a:off x="269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4" name="Oval 120"/>
            <p:cNvSpPr>
              <a:spLocks noChangeArrowheads="1"/>
            </p:cNvSpPr>
            <p:nvPr/>
          </p:nvSpPr>
          <p:spPr bwMode="auto">
            <a:xfrm>
              <a:off x="293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5" name="Oval 121"/>
            <p:cNvSpPr>
              <a:spLocks noChangeArrowheads="1"/>
            </p:cNvSpPr>
            <p:nvPr/>
          </p:nvSpPr>
          <p:spPr bwMode="auto">
            <a:xfrm>
              <a:off x="317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6" name="Oval 122"/>
            <p:cNvSpPr>
              <a:spLocks noChangeArrowheads="1"/>
            </p:cNvSpPr>
            <p:nvPr/>
          </p:nvSpPr>
          <p:spPr bwMode="auto">
            <a:xfrm>
              <a:off x="341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7" name="Oval 123"/>
            <p:cNvSpPr>
              <a:spLocks noChangeArrowheads="1"/>
            </p:cNvSpPr>
            <p:nvPr/>
          </p:nvSpPr>
          <p:spPr bwMode="auto">
            <a:xfrm>
              <a:off x="365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8" name="Oval 124"/>
            <p:cNvSpPr>
              <a:spLocks noChangeArrowheads="1"/>
            </p:cNvSpPr>
            <p:nvPr/>
          </p:nvSpPr>
          <p:spPr bwMode="auto">
            <a:xfrm>
              <a:off x="389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7245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Six Years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Chris </a:t>
            </a:r>
            <a:r>
              <a:rPr lang="en-US" sz="2000" dirty="0" err="1"/>
              <a:t>Fallin</a:t>
            </a:r>
            <a:r>
              <a:rPr lang="en-US" sz="2000" dirty="0"/>
              <a:t>, Greg </a:t>
            </a:r>
            <a:r>
              <a:rPr lang="en-US" sz="2000" dirty="0" err="1"/>
              <a:t>Nazario</a:t>
            </a:r>
            <a:r>
              <a:rPr lang="en-US" sz="2000" dirty="0"/>
              <a:t>, </a:t>
            </a:r>
            <a:r>
              <a:rPr lang="en-US" sz="2000" dirty="0" err="1"/>
              <a:t>Xiangyao</a:t>
            </a:r>
            <a:r>
              <a:rPr lang="en-US" sz="2000" dirty="0"/>
              <a:t> Yu, 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"Bufferless and Minimally-Buffered Deflection Routing"</a:t>
            </a:r>
            <a:br>
              <a:rPr lang="en-US" sz="2000" dirty="0"/>
            </a:br>
            <a:r>
              <a:rPr lang="en-US" sz="2000" i="1" dirty="0"/>
              <a:t>Invited Book Chapter in </a:t>
            </a:r>
            <a:r>
              <a:rPr lang="en-US" sz="2000" i="1" dirty="0">
                <a:hlinkClick r:id="rId3"/>
              </a:rPr>
              <a:t>Routing Algorithms in Networks-on-Chip</a:t>
            </a:r>
            <a:r>
              <a:rPr lang="en-US" sz="2000" i="1" dirty="0"/>
              <a:t>, pp. 241-275, Springer</a:t>
            </a:r>
            <a:r>
              <a:rPr lang="en-US" sz="2000" dirty="0"/>
              <a:t>, 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6" y="3060030"/>
            <a:ext cx="8896390" cy="31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73458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vs. Off-Chip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George </a:t>
            </a:r>
            <a:r>
              <a:rPr lang="en-US" sz="2200" dirty="0" err="1"/>
              <a:t>Nychis</a:t>
            </a:r>
            <a:r>
              <a:rPr lang="en-US" sz="2200" dirty="0"/>
              <a:t>, Chris </a:t>
            </a:r>
            <a:r>
              <a:rPr lang="en-US" sz="2200" dirty="0" err="1"/>
              <a:t>Fallin</a:t>
            </a:r>
            <a:r>
              <a:rPr lang="en-US" sz="2200" dirty="0"/>
              <a:t>, Thomas </a:t>
            </a:r>
            <a:r>
              <a:rPr lang="en-US" sz="2200" dirty="0" err="1"/>
              <a:t>Moscibroda</a:t>
            </a:r>
            <a:r>
              <a:rPr lang="en-US" sz="2200" dirty="0"/>
              <a:t>, Onur Mutlu, and Srinivasan </a:t>
            </a:r>
            <a:r>
              <a:rPr lang="en-US" sz="2200" dirty="0" err="1"/>
              <a:t>Seshan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"On-Chip Networks from a Networking Perspective: Congestion and Scalability in Many-core Interconnects"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2012 ACM SIGCOMM Conference</a:t>
            </a:r>
            <a:r>
              <a:rPr lang="en-US" sz="2200" i="1" dirty="0"/>
              <a:t> (</a:t>
            </a:r>
            <a:r>
              <a:rPr lang="en-US" sz="2200" b="1" i="1" dirty="0"/>
              <a:t>SIGCOMM</a:t>
            </a:r>
            <a:r>
              <a:rPr lang="en-US" sz="2200" i="1" dirty="0"/>
              <a:t>)</a:t>
            </a:r>
            <a:r>
              <a:rPr lang="en-US" sz="2200" dirty="0"/>
              <a:t>, Helsinki, Finland, August 2012.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04092"/>
            <a:ext cx="9144000" cy="21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14278"/>
      </p:ext>
    </p:extLst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7379-94E2-464B-84B6-EF31861F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Slowdown Estimation in </a:t>
            </a:r>
            <a:r>
              <a:rPr lang="en-US" dirty="0" err="1"/>
              <a:t>NoCs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BDE8-1EB9-EE4B-A2AE-CE181D7AF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/>
              <a:t>Xiyue</a:t>
            </a:r>
            <a:r>
              <a:rPr lang="en-US" sz="2200" dirty="0"/>
              <a:t> Xiang, Saugata Ghose, Onur Mutlu, and </a:t>
            </a:r>
            <a:r>
              <a:rPr lang="en-US" sz="2200" dirty="0" err="1"/>
              <a:t>Nian</a:t>
            </a:r>
            <a:r>
              <a:rPr lang="en-US" sz="2200" dirty="0"/>
              <a:t>-Feng </a:t>
            </a:r>
            <a:r>
              <a:rPr lang="en-US" sz="2200" dirty="0" err="1"/>
              <a:t>Tzeng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"A Model for Application Slowdown Estimation in On-Chip Networks and Its Use for Improving System Fairness and Performance"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34th IEEE International Conference on Computer Design</a:t>
            </a:r>
            <a:r>
              <a:rPr lang="en-US" sz="2200" i="1" dirty="0"/>
              <a:t> (</a:t>
            </a:r>
            <a:r>
              <a:rPr lang="en-US" sz="2200" b="1" i="1" dirty="0"/>
              <a:t>ICCD</a:t>
            </a:r>
            <a:r>
              <a:rPr lang="en-US" sz="2200" i="1" dirty="0"/>
              <a:t>)</a:t>
            </a:r>
            <a:r>
              <a:rPr lang="en-US" sz="2200" dirty="0"/>
              <a:t>, Phoenix, AZ, USA, October 2016. </a:t>
            </a:r>
            <a:br>
              <a:rPr lang="en-US" sz="2200" dirty="0"/>
            </a:br>
            <a:r>
              <a:rPr lang="en-US" sz="2200" dirty="0"/>
              <a:t>[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  <a:r>
              <a:rPr lang="en-US" sz="2200" dirty="0">
                <a:hlinkClick r:id="rId5"/>
              </a:rPr>
              <a:t>(pdf)</a:t>
            </a:r>
            <a:r>
              <a:rPr lang="en-US" sz="2200" dirty="0"/>
              <a:t>] 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sz="2000" dirty="0"/>
            </a:b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4D821-304C-AA45-A2CE-0680BA310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3751F-83F5-294A-A708-DB47DB518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12815"/>
            <a:ext cx="9144000" cy="15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9175"/>
      </p:ext>
    </p:extLst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7379-94E2-464B-84B6-EF31861F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Multicast and Hotspot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BDE8-1EB9-EE4B-A2AE-CE181D7AF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/>
              <a:t>Xiyue</a:t>
            </a:r>
            <a:r>
              <a:rPr lang="en-US" sz="2200" dirty="0"/>
              <a:t> Xiang, </a:t>
            </a:r>
            <a:r>
              <a:rPr lang="en-US" sz="2200" dirty="0" err="1"/>
              <a:t>Wentao</a:t>
            </a:r>
            <a:r>
              <a:rPr lang="en-US" sz="2200" dirty="0"/>
              <a:t> Shi, Saugata Ghose, Lu Peng, Onur Mutlu, and </a:t>
            </a:r>
            <a:r>
              <a:rPr lang="en-US" sz="2200" dirty="0" err="1"/>
              <a:t>Nian</a:t>
            </a:r>
            <a:r>
              <a:rPr lang="en-US" sz="2200" dirty="0"/>
              <a:t>-Feng </a:t>
            </a:r>
            <a:r>
              <a:rPr lang="en-US" sz="2200" dirty="0" err="1"/>
              <a:t>Tzeng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"Carpool: A Bufferless On-Chip Network Supporting Adaptive Multicast and Hotspot Alleviation"</a:t>
            </a:r>
            <a:br>
              <a:rPr lang="en-US" sz="2200" dirty="0"/>
            </a:br>
            <a:r>
              <a:rPr lang="en-US" sz="2200" i="1" dirty="0"/>
              <a:t>Proceedings of the International Conference on Supercomputing (</a:t>
            </a:r>
            <a:r>
              <a:rPr lang="en-US" sz="2200" b="1" i="1" dirty="0"/>
              <a:t>ICS</a:t>
            </a:r>
            <a:r>
              <a:rPr lang="en-US" sz="2200" i="1" dirty="0"/>
              <a:t>)</a:t>
            </a:r>
            <a:r>
              <a:rPr lang="en-US" sz="2200" dirty="0"/>
              <a:t>, Chicago, IL, USA, June 2017. </a:t>
            </a:r>
            <a:br>
              <a:rPr lang="en-US" sz="2200" dirty="0"/>
            </a:br>
            <a:r>
              <a:rPr lang="en-US" sz="2200" dirty="0"/>
              <a:t>[</a:t>
            </a:r>
            <a:r>
              <a:rPr lang="en-US" sz="2200" dirty="0">
                <a:hlinkClick r:id="rId3"/>
              </a:rPr>
              <a:t>Slides (pptx)</a:t>
            </a:r>
            <a:r>
              <a:rPr lang="en-US" sz="2200" dirty="0"/>
              <a:t> </a:t>
            </a:r>
            <a:r>
              <a:rPr lang="en-US" sz="2200" dirty="0">
                <a:hlinkClick r:id="rId4"/>
              </a:rPr>
              <a:t>(pdf)</a:t>
            </a:r>
            <a:r>
              <a:rPr lang="en-US" sz="2200" dirty="0"/>
              <a:t>]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4D821-304C-AA45-A2CE-0680BA310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2E58F-0D76-0F43-8D22-646154887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50282"/>
            <a:ext cx="9144000" cy="14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71663"/>
      </p:ext>
    </p:extLst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645024"/>
            <a:ext cx="8208912" cy="61436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Prof. Onur Mutlu</a:t>
            </a:r>
          </a:p>
          <a:p>
            <a:r>
              <a:rPr lang="en-US" sz="2200" dirty="0">
                <a:hlinkClick r:id="rId3"/>
              </a:rPr>
              <a:t>omutlu@gmail.com</a:t>
            </a:r>
            <a:r>
              <a:rPr lang="en-US" sz="2200" dirty="0"/>
              <a:t> </a:t>
            </a:r>
          </a:p>
          <a:p>
            <a:r>
              <a:rPr lang="en-US" sz="2200" dirty="0">
                <a:hlinkClick r:id="rId4"/>
              </a:rPr>
              <a:t>https://people.inf.ethz.ch/omutlu</a:t>
            </a:r>
            <a:endParaRPr lang="en-US" sz="2200" dirty="0"/>
          </a:p>
          <a:p>
            <a:r>
              <a:rPr lang="en-US" sz="2200" dirty="0"/>
              <a:t>11 October 2018</a:t>
            </a:r>
          </a:p>
          <a:p>
            <a:r>
              <a:rPr lang="en-US" sz="2200" dirty="0"/>
              <a:t>Technion Fast Course 2018</a:t>
            </a:r>
          </a:p>
          <a:p>
            <a:endParaRPr lang="en-US" sz="2200" dirty="0"/>
          </a:p>
          <a:p>
            <a:pPr algn="l"/>
            <a:endParaRPr lang="en-US" sz="2200" dirty="0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  <p:pic>
        <p:nvPicPr>
          <p:cNvPr id="11" name="Picture 18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" y="5229200"/>
            <a:ext cx="138750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79512" y="1299592"/>
            <a:ext cx="8820472" cy="220141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Memory Systems </a:t>
            </a:r>
            <a:br>
              <a:rPr lang="en-US" sz="3600" dirty="0"/>
            </a:br>
            <a:r>
              <a:rPr lang="en-US" sz="2900" dirty="0"/>
              <a:t>Fundamentals, Recent Research, Challenges, Opportunities</a:t>
            </a:r>
            <a:br>
              <a:rPr lang="en-US" sz="3600" dirty="0"/>
            </a:br>
            <a:br>
              <a:rPr lang="en-US" sz="1200" dirty="0"/>
            </a:br>
            <a:r>
              <a:rPr lang="en-US" sz="3700" dirty="0">
                <a:solidFill>
                  <a:srgbClr val="FF0000"/>
                </a:solidFill>
              </a:rPr>
              <a:t>Lecture 7: Interconnects</a:t>
            </a:r>
          </a:p>
        </p:txBody>
      </p:sp>
      <p:pic>
        <p:nvPicPr>
          <p:cNvPr id="10" name="Picture 2" descr="ETH Zurich short logo, black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" t="19970" r="7940" b="18111"/>
          <a:stretch/>
        </p:blipFill>
        <p:spPr bwMode="auto">
          <a:xfrm>
            <a:off x="3261625" y="5805264"/>
            <a:ext cx="2750535" cy="78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urgundy_CMU_JPG_Logo.jpg">
            <a:extLst>
              <a:ext uri="{FF2B5EF4-FFF2-40B4-BE49-F238E27FC236}">
                <a16:creationId xmlns:a16="http://schemas.microsoft.com/office/drawing/2014/main" id="{FDEF4BF8-4C42-2C48-ACA7-CAA3C1B63ED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8027" y="5805264"/>
            <a:ext cx="253218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3564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ctrTitle"/>
          </p:nvPr>
        </p:nvSpPr>
        <p:spPr>
          <a:xfrm>
            <a:off x="381000" y="1219200"/>
            <a:ext cx="8382000" cy="2057400"/>
          </a:xfrm>
        </p:spPr>
        <p:txBody>
          <a:bodyPr anchor="ctr"/>
          <a:lstStyle/>
          <a:p>
            <a:pPr algn="ctr"/>
            <a:r>
              <a:rPr lang="en-US" sz="3800">
                <a:latin typeface="Garamond" charset="0"/>
              </a:rPr>
              <a:t>MinBD:</a:t>
            </a:r>
            <a:br>
              <a:rPr lang="en-US" sz="3800">
                <a:latin typeface="Garamond" charset="0"/>
              </a:rPr>
            </a:br>
            <a:r>
              <a:rPr lang="en-US" sz="3800">
                <a:latin typeface="Garamond" charset="0"/>
              </a:rPr>
              <a:t>Minimally-Buffered Deflection Routing</a:t>
            </a:r>
            <a:br>
              <a:rPr lang="en-US" sz="3800">
                <a:latin typeface="Garamond" charset="0"/>
              </a:rPr>
            </a:br>
            <a:r>
              <a:rPr lang="en-US" sz="3800">
                <a:latin typeface="Garamond" charset="0"/>
              </a:rPr>
              <a:t>for Energy-Efficient Interconnect</a:t>
            </a:r>
          </a:p>
        </p:txBody>
      </p:sp>
      <p:sp>
        <p:nvSpPr>
          <p:cNvPr id="130051" name="Subtitle 2"/>
          <p:cNvSpPr>
            <a:spLocks noGrp="1"/>
          </p:cNvSpPr>
          <p:nvPr>
            <p:ph type="subTitle" idx="1"/>
          </p:nvPr>
        </p:nvSpPr>
        <p:spPr>
          <a:xfrm>
            <a:off x="500063" y="3543300"/>
            <a:ext cx="8215312" cy="1714500"/>
          </a:xfrm>
        </p:spPr>
        <p:txBody>
          <a:bodyPr/>
          <a:lstStyle/>
          <a:p>
            <a:r>
              <a:rPr lang="en-US" sz="1800" dirty="0"/>
              <a:t>Chris Fallin, Greg </a:t>
            </a:r>
            <a:r>
              <a:rPr lang="en-US" sz="1800" dirty="0" err="1"/>
              <a:t>Nazario</a:t>
            </a:r>
            <a:r>
              <a:rPr lang="en-US" sz="1800" dirty="0"/>
              <a:t>, </a:t>
            </a:r>
            <a:r>
              <a:rPr lang="en-US" sz="1800" dirty="0" err="1"/>
              <a:t>Xiangyao</a:t>
            </a:r>
            <a:r>
              <a:rPr lang="en-US" sz="1800" dirty="0"/>
              <a:t> Yu, Kevin Chang, </a:t>
            </a:r>
            <a:r>
              <a:rPr lang="en-US" sz="1800" dirty="0" err="1"/>
              <a:t>Rachata</a:t>
            </a:r>
            <a:r>
              <a:rPr lang="en-US" sz="1800" dirty="0"/>
              <a:t> </a:t>
            </a:r>
            <a:r>
              <a:rPr lang="en-US" sz="1800" dirty="0" err="1"/>
              <a:t>Ausavarungnirun</a:t>
            </a:r>
            <a:r>
              <a:rPr lang="en-US" sz="1800" dirty="0"/>
              <a:t>, and </a:t>
            </a:r>
            <a:r>
              <a:rPr lang="en-US" sz="1800" u="sng" dirty="0"/>
              <a:t>Onur Mutlu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b="1" dirty="0">
                <a:hlinkClick r:id="rId3"/>
              </a:rPr>
              <a:t>"MinBD: Minimally-Buffered Deflection Routing for Energy-Efficient Interconnect"</a:t>
            </a:r>
            <a:br>
              <a:rPr lang="en-US" sz="1800" dirty="0"/>
            </a:br>
            <a:r>
              <a:rPr lang="en-US" sz="1800" i="1" dirty="0"/>
              <a:t>Proceedings of the </a:t>
            </a:r>
            <a:r>
              <a:rPr lang="en-US" sz="1800" i="1" dirty="0">
                <a:hlinkClick r:id="rId4"/>
              </a:rPr>
              <a:t>6th ACM/IEEE International Symposium on Networks on Chip</a:t>
            </a:r>
            <a:r>
              <a:rPr lang="en-US" sz="1800" i="1" dirty="0"/>
              <a:t> (</a:t>
            </a:r>
            <a:r>
              <a:rPr lang="en-US" sz="1800" b="1" i="1" dirty="0"/>
              <a:t>NOCS</a:t>
            </a:r>
            <a:r>
              <a:rPr lang="en-US" sz="1800" i="1" dirty="0"/>
              <a:t>)</a:t>
            </a:r>
            <a:r>
              <a:rPr lang="en-US" sz="1800" dirty="0"/>
              <a:t>, </a:t>
            </a:r>
            <a:r>
              <a:rPr lang="en-US" sz="1800" dirty="0" err="1"/>
              <a:t>Lyngby</a:t>
            </a:r>
            <a:r>
              <a:rPr lang="en-US" sz="1800" dirty="0"/>
              <a:t>, Denmark, May 2012. </a:t>
            </a:r>
            <a:r>
              <a:rPr lang="en-US" sz="1800" dirty="0">
                <a:hlinkClick r:id="rId5"/>
              </a:rPr>
              <a:t>Slides (pptx)</a:t>
            </a:r>
            <a:r>
              <a:rPr lang="en-US" sz="1800" dirty="0"/>
              <a:t> </a:t>
            </a:r>
            <a:r>
              <a:rPr lang="en-US" sz="1800" dirty="0">
                <a:hlinkClick r:id="rId6"/>
              </a:rPr>
              <a:t>(pdf)</a:t>
            </a:r>
            <a:r>
              <a:rPr lang="en-US" sz="1800" dirty="0"/>
              <a:t> </a:t>
            </a:r>
            <a:endParaRPr lang="en-US" sz="1800" dirty="0">
              <a:latin typeface="Tahoma" charset="0"/>
            </a:endParaRPr>
          </a:p>
        </p:txBody>
      </p:sp>
      <p:pic>
        <p:nvPicPr>
          <p:cNvPr id="130052" name="Picture 4" descr="safar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81663"/>
            <a:ext cx="2501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Picture 6" descr="CMU_logo_horiz_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818188"/>
            <a:ext cx="56388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85041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Bufferless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>
                <a:latin typeface="Tahoma" charset="0"/>
                <a:sym typeface="Wingdings" charset="0"/>
              </a:rPr>
              <a:t>Key idea</a:t>
            </a:r>
            <a:r>
              <a:rPr lang="en-US" sz="2200">
                <a:latin typeface="Tahoma" charset="0"/>
                <a:sym typeface="Wingdings" charset="0"/>
              </a:rPr>
              <a:t>: Packets are never buffered in the network. When two packets contend for the same link, one is </a:t>
            </a:r>
            <a:r>
              <a:rPr lang="en-US" sz="2200" b="1">
                <a:latin typeface="Tahoma" charset="0"/>
                <a:sym typeface="Wingdings" charset="0"/>
              </a:rPr>
              <a:t>deflected.</a:t>
            </a:r>
            <a:endParaRPr lang="en-US" sz="2200" b="1">
              <a:latin typeface="Tahoma" charset="0"/>
            </a:endParaRPr>
          </a:p>
          <a:p>
            <a:endParaRPr lang="en-US" sz="2200">
              <a:latin typeface="Tahoma" charset="0"/>
            </a:endParaRPr>
          </a:p>
          <a:p>
            <a:r>
              <a:rPr lang="en-US" sz="2200">
                <a:latin typeface="Tahoma" charset="0"/>
              </a:rPr>
              <a:t>Removing </a:t>
            </a:r>
            <a:r>
              <a:rPr lang="en-US" sz="2200" b="1">
                <a:latin typeface="Tahoma" charset="0"/>
              </a:rPr>
              <a:t>buffers</a:t>
            </a:r>
            <a:r>
              <a:rPr lang="en-US" sz="2200">
                <a:latin typeface="Tahoma" charset="0"/>
              </a:rPr>
              <a:t> yields significant benefits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</a:rPr>
              <a:t>Reduces </a:t>
            </a:r>
            <a:r>
              <a:rPr lang="en-US" sz="2000" b="1">
                <a:solidFill>
                  <a:srgbClr val="0000FF"/>
                </a:solidFill>
                <a:latin typeface="Tahoma" charset="0"/>
              </a:rPr>
              <a:t>power</a:t>
            </a:r>
            <a:r>
              <a:rPr lang="en-US" sz="2000">
                <a:latin typeface="Tahoma" charset="0"/>
              </a:rPr>
              <a:t> (CHIPPER: reduces NoC power by 55%)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</a:rPr>
              <a:t>Reduces</a:t>
            </a:r>
            <a:r>
              <a:rPr lang="en-US" sz="2000">
                <a:latin typeface="Tahoma" charset="0"/>
              </a:rPr>
              <a:t> </a:t>
            </a:r>
            <a:r>
              <a:rPr lang="en-US" sz="2000" b="1">
                <a:solidFill>
                  <a:srgbClr val="0000FF"/>
                </a:solidFill>
                <a:latin typeface="Tahoma" charset="0"/>
              </a:rPr>
              <a:t>die area</a:t>
            </a:r>
            <a:r>
              <a:rPr lang="en-US" sz="2000">
                <a:solidFill>
                  <a:srgbClr val="0000FF"/>
                </a:solidFill>
                <a:latin typeface="Tahoma" charset="0"/>
              </a:rPr>
              <a:t> </a:t>
            </a:r>
            <a:r>
              <a:rPr lang="en-US" sz="2000">
                <a:latin typeface="Tahoma" charset="0"/>
              </a:rPr>
              <a:t>(CHIPPER: reduces NoC area by 36%)</a:t>
            </a:r>
          </a:p>
          <a:p>
            <a:pPr lvl="1"/>
            <a:endParaRPr lang="en-US" sz="2000">
              <a:latin typeface="Tahoma" charset="0"/>
            </a:endParaRPr>
          </a:p>
          <a:p>
            <a:r>
              <a:rPr lang="en-US" sz="2200">
                <a:latin typeface="Tahoma" charset="0"/>
              </a:rPr>
              <a:t>But, at </a:t>
            </a:r>
            <a:r>
              <a:rPr lang="en-US" sz="2200" b="1">
                <a:latin typeface="Tahoma" charset="0"/>
              </a:rPr>
              <a:t>high network utilization </a:t>
            </a:r>
            <a:r>
              <a:rPr lang="en-US" sz="2200">
                <a:latin typeface="Tahoma" charset="0"/>
              </a:rPr>
              <a:t>(load), bufferless deflection routing causes </a:t>
            </a:r>
            <a:r>
              <a:rPr lang="en-US" sz="2200" b="1">
                <a:latin typeface="Tahoma" charset="0"/>
              </a:rPr>
              <a:t>unnecessary link &amp; router traversals</a:t>
            </a:r>
          </a:p>
          <a:p>
            <a:pPr lvl="1"/>
            <a:r>
              <a:rPr lang="en-US" sz="2000">
                <a:solidFill>
                  <a:srgbClr val="FF0000"/>
                </a:solidFill>
                <a:latin typeface="Tahoma" charset="0"/>
              </a:rPr>
              <a:t>Reduces network throughput </a:t>
            </a:r>
            <a:r>
              <a:rPr lang="en-US" sz="2000">
                <a:latin typeface="Tahoma" charset="0"/>
              </a:rPr>
              <a:t>and application performance</a:t>
            </a:r>
          </a:p>
          <a:p>
            <a:pPr lvl="1"/>
            <a:r>
              <a:rPr lang="en-US" sz="2000">
                <a:solidFill>
                  <a:srgbClr val="FF0000"/>
                </a:solidFill>
                <a:latin typeface="Tahoma" charset="0"/>
              </a:rPr>
              <a:t>Increases dynamic power</a:t>
            </a:r>
          </a:p>
          <a:p>
            <a:pPr lvl="1"/>
            <a:endParaRPr lang="en-US" sz="2000">
              <a:solidFill>
                <a:srgbClr val="FF0000"/>
              </a:solidFill>
              <a:latin typeface="Tahoma" charset="0"/>
            </a:endParaRPr>
          </a:p>
          <a:p>
            <a:r>
              <a:rPr lang="en-US" sz="2200" b="1">
                <a:latin typeface="Tahoma" charset="0"/>
              </a:rPr>
              <a:t>Goal</a:t>
            </a:r>
            <a:r>
              <a:rPr lang="en-US" sz="2200">
                <a:latin typeface="Tahoma" charset="0"/>
              </a:rPr>
              <a:t>: </a:t>
            </a:r>
            <a:r>
              <a:rPr lang="en-US" sz="2200">
                <a:solidFill>
                  <a:srgbClr val="0000FF"/>
                </a:solidFill>
                <a:latin typeface="Tahoma" charset="0"/>
              </a:rPr>
              <a:t>Improve high-load performance </a:t>
            </a:r>
            <a:r>
              <a:rPr lang="en-US" sz="2200">
                <a:latin typeface="Tahoma" charset="0"/>
              </a:rPr>
              <a:t>of low-cost deflection networks by reducing the deflection rate.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8483D3-F6B6-3843-9997-3461E748D77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410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32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Motivation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Background</a:t>
            </a:r>
            <a:r>
              <a:rPr lang="en-US"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latin typeface="Tahoma" charset="0"/>
              </a:rPr>
              <a:t>Improving Deflection Arbitration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Results</a:t>
            </a:r>
          </a:p>
          <a:p>
            <a:r>
              <a:rPr lang="en-US" b="1"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C39244-B179-A940-B91F-BAA8E62B520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928039"/>
      </p:ext>
    </p:extLst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Background</a:t>
            </a:r>
            <a:r>
              <a:rPr lang="en-US"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MinBD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Improving Deflection Arbitration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Results</a:t>
            </a: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49D18F-AF63-284E-99B1-63B7B9A3422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64971"/>
      </p:ext>
    </p:extLst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Issues in Bufferless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Correctness</a:t>
            </a:r>
            <a:r>
              <a:rPr lang="en-US">
                <a:latin typeface="Tahoma" charset="0"/>
              </a:rPr>
              <a:t>: Deliver all packets without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livelock</a:t>
            </a:r>
          </a:p>
          <a:p>
            <a:endParaRPr lang="en-US" b="1">
              <a:latin typeface="Tahoma" charset="0"/>
            </a:endParaRPr>
          </a:p>
          <a:p>
            <a:pPr lvl="1"/>
            <a:r>
              <a:rPr lang="en-US" b="1">
                <a:latin typeface="Tahoma" charset="0"/>
              </a:rPr>
              <a:t>CHIPPER</a:t>
            </a:r>
            <a:r>
              <a:rPr lang="en-US" baseline="30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: </a:t>
            </a:r>
            <a:r>
              <a:rPr lang="en-US" b="1">
                <a:latin typeface="Tahoma" charset="0"/>
              </a:rPr>
              <a:t>Golden Packet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Globally prioritize one packet </a:t>
            </a:r>
            <a:r>
              <a:rPr lang="en-US">
                <a:latin typeface="Tahoma" charset="0"/>
              </a:rPr>
              <a:t>until delivered</a:t>
            </a:r>
          </a:p>
          <a:p>
            <a:pPr lvl="1"/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Correctness</a:t>
            </a:r>
            <a:r>
              <a:rPr lang="en-US">
                <a:latin typeface="Tahoma" charset="0"/>
              </a:rPr>
              <a:t>: Reassemble packets without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deadlock</a:t>
            </a:r>
          </a:p>
          <a:p>
            <a:pPr>
              <a:buFont typeface="Wingdings" charset="0"/>
              <a:buNone/>
            </a:pPr>
            <a:endParaRPr lang="en-US" b="1">
              <a:latin typeface="Tahoma" charset="0"/>
            </a:endParaRPr>
          </a:p>
          <a:p>
            <a:pPr lvl="1"/>
            <a:r>
              <a:rPr lang="en-US" b="1">
                <a:latin typeface="Tahoma" charset="0"/>
              </a:rPr>
              <a:t>CHIPPER</a:t>
            </a:r>
            <a:r>
              <a:rPr lang="en-US" baseline="30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: </a:t>
            </a:r>
            <a:r>
              <a:rPr lang="en-US" b="1">
                <a:latin typeface="Tahoma" charset="0"/>
              </a:rPr>
              <a:t>Retransmit-Once</a:t>
            </a:r>
          </a:p>
          <a:p>
            <a:pPr lvl="1"/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Performance</a:t>
            </a:r>
            <a:r>
              <a:rPr lang="en-US">
                <a:latin typeface="Tahoma" charset="0"/>
              </a:rPr>
              <a:t>: Avoid performance degradation at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high load</a:t>
            </a:r>
          </a:p>
          <a:p>
            <a:pPr lvl="1"/>
            <a:endParaRPr lang="en-US" b="1">
              <a:solidFill>
                <a:srgbClr val="0000FF"/>
              </a:solidFill>
              <a:latin typeface="Tahoma" charset="0"/>
            </a:endParaRPr>
          </a:p>
          <a:p>
            <a:pPr lvl="1"/>
            <a:r>
              <a:rPr lang="en-US" b="1">
                <a:solidFill>
                  <a:srgbClr val="0000FF"/>
                </a:solidFill>
                <a:latin typeface="Tahoma" charset="0"/>
              </a:rPr>
              <a:t>MinBD</a:t>
            </a: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858000" y="6243638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96F8A2-8FEB-314F-BB98-4CC55C6E092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6488113"/>
            <a:ext cx="8763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Fallin et al., 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CHIPPER: A Low-complexity Bufferless Deflection Router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”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, HPCA 2011. </a:t>
            </a: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670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Another Crossbar Design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4DB74D-E561-7C42-95B0-1E86B2CD4068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19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99332" name="Group 236"/>
          <p:cNvGrpSpPr>
            <a:grpSpLocks/>
          </p:cNvGrpSpPr>
          <p:nvPr/>
        </p:nvGrpSpPr>
        <p:grpSpPr bwMode="auto">
          <a:xfrm>
            <a:off x="1600200" y="1363663"/>
            <a:ext cx="6019800" cy="4579937"/>
            <a:chOff x="990600" y="1295400"/>
            <a:chExt cx="7010400" cy="5334000"/>
          </a:xfrm>
        </p:grpSpPr>
        <p:grpSp>
          <p:nvGrpSpPr>
            <p:cNvPr id="99333" name="Group 39"/>
            <p:cNvGrpSpPr>
              <a:grpSpLocks/>
            </p:cNvGrpSpPr>
            <p:nvPr/>
          </p:nvGrpSpPr>
          <p:grpSpPr bwMode="auto">
            <a:xfrm>
              <a:off x="2178050" y="1447800"/>
              <a:ext cx="5562600" cy="4648200"/>
              <a:chOff x="1949940" y="2286000"/>
              <a:chExt cx="5562600" cy="3733800"/>
            </a:xfrm>
          </p:grpSpPr>
          <p:cxnSp>
            <p:nvCxnSpPr>
              <p:cNvPr id="99559" name="Straight Connector 26"/>
              <p:cNvCxnSpPr>
                <a:cxnSpLocks noChangeShapeType="1"/>
              </p:cNvCxnSpPr>
              <p:nvPr/>
            </p:nvCxnSpPr>
            <p:spPr bwMode="auto">
              <a:xfrm rot="5400000">
                <a:off x="83040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60" name="Straight Connector 27"/>
              <p:cNvCxnSpPr>
                <a:cxnSpLocks noChangeShapeType="1"/>
              </p:cNvCxnSpPr>
              <p:nvPr/>
            </p:nvCxnSpPr>
            <p:spPr bwMode="auto">
              <a:xfrm rot="5400000">
                <a:off x="877697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61" name="Straight Connector 28"/>
              <p:cNvCxnSpPr>
                <a:cxnSpLocks noChangeShapeType="1"/>
              </p:cNvCxnSpPr>
              <p:nvPr/>
            </p:nvCxnSpPr>
            <p:spPr bwMode="auto">
              <a:xfrm rot="5400000">
                <a:off x="1672354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62" name="Straight Connector 29"/>
              <p:cNvCxnSpPr>
                <a:cxnSpLocks noChangeShapeType="1"/>
              </p:cNvCxnSpPr>
              <p:nvPr/>
            </p:nvCxnSpPr>
            <p:spPr bwMode="auto">
              <a:xfrm rot="5400000">
                <a:off x="2467011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63" name="Straight Connector 30"/>
              <p:cNvCxnSpPr>
                <a:cxnSpLocks noChangeShapeType="1"/>
              </p:cNvCxnSpPr>
              <p:nvPr/>
            </p:nvCxnSpPr>
            <p:spPr bwMode="auto">
              <a:xfrm rot="5400000">
                <a:off x="3261668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64" name="Straight Connector 31"/>
              <p:cNvCxnSpPr>
                <a:cxnSpLocks noChangeShapeType="1"/>
              </p:cNvCxnSpPr>
              <p:nvPr/>
            </p:nvCxnSpPr>
            <p:spPr bwMode="auto">
              <a:xfrm rot="5400000">
                <a:off x="4056325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65" name="Straight Connector 32"/>
              <p:cNvCxnSpPr>
                <a:cxnSpLocks noChangeShapeType="1"/>
              </p:cNvCxnSpPr>
              <p:nvPr/>
            </p:nvCxnSpPr>
            <p:spPr bwMode="auto">
              <a:xfrm rot="5400000">
                <a:off x="4850982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66" name="Straight Connector 33"/>
              <p:cNvCxnSpPr>
                <a:cxnSpLocks noChangeShapeType="1"/>
              </p:cNvCxnSpPr>
              <p:nvPr/>
            </p:nvCxnSpPr>
            <p:spPr bwMode="auto">
              <a:xfrm rot="5400000">
                <a:off x="5645640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42" name="Oval 241"/>
            <p:cNvSpPr/>
            <p:nvPr/>
          </p:nvSpPr>
          <p:spPr bwMode="auto">
            <a:xfrm>
              <a:off x="1905724" y="6096924"/>
              <a:ext cx="53243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243" name="Oval 242"/>
            <p:cNvSpPr/>
            <p:nvPr/>
          </p:nvSpPr>
          <p:spPr bwMode="auto">
            <a:xfrm>
              <a:off x="2700680" y="6096924"/>
              <a:ext cx="53243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244" name="Oval 243"/>
            <p:cNvSpPr/>
            <p:nvPr/>
          </p:nvSpPr>
          <p:spPr bwMode="auto">
            <a:xfrm>
              <a:off x="3493786" y="6096924"/>
              <a:ext cx="53428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245" name="Oval 244"/>
            <p:cNvSpPr/>
            <p:nvPr/>
          </p:nvSpPr>
          <p:spPr bwMode="auto">
            <a:xfrm>
              <a:off x="4288742" y="6096924"/>
              <a:ext cx="53428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246" name="Oval 245"/>
            <p:cNvSpPr/>
            <p:nvPr/>
          </p:nvSpPr>
          <p:spPr bwMode="auto">
            <a:xfrm>
              <a:off x="5083697" y="6096924"/>
              <a:ext cx="53243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247" name="Oval 246"/>
            <p:cNvSpPr/>
            <p:nvPr/>
          </p:nvSpPr>
          <p:spPr bwMode="auto">
            <a:xfrm>
              <a:off x="5878653" y="6096924"/>
              <a:ext cx="53243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248" name="Oval 247"/>
            <p:cNvSpPr/>
            <p:nvPr/>
          </p:nvSpPr>
          <p:spPr bwMode="auto">
            <a:xfrm>
              <a:off x="6671761" y="6096924"/>
              <a:ext cx="534284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249" name="Oval 248"/>
            <p:cNvSpPr/>
            <p:nvPr/>
          </p:nvSpPr>
          <p:spPr bwMode="auto">
            <a:xfrm>
              <a:off x="7466716" y="6096924"/>
              <a:ext cx="534284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sp>
          <p:nvSpPr>
            <p:cNvPr id="250" name="Oval 249"/>
            <p:cNvSpPr/>
            <p:nvPr/>
          </p:nvSpPr>
          <p:spPr bwMode="auto">
            <a:xfrm>
              <a:off x="990600" y="1295400"/>
              <a:ext cx="534285" cy="534324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251" name="Oval 250"/>
            <p:cNvSpPr/>
            <p:nvPr/>
          </p:nvSpPr>
          <p:spPr bwMode="auto">
            <a:xfrm>
              <a:off x="990600" y="1877795"/>
              <a:ext cx="534285" cy="53432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252" name="Oval 251"/>
            <p:cNvSpPr/>
            <p:nvPr/>
          </p:nvSpPr>
          <p:spPr bwMode="auto">
            <a:xfrm>
              <a:off x="990600" y="2462039"/>
              <a:ext cx="534285" cy="53432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253" name="Oval 252"/>
            <p:cNvSpPr/>
            <p:nvPr/>
          </p:nvSpPr>
          <p:spPr bwMode="auto">
            <a:xfrm>
              <a:off x="990600" y="3044435"/>
              <a:ext cx="534285" cy="534324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254" name="Oval 253"/>
            <p:cNvSpPr/>
            <p:nvPr/>
          </p:nvSpPr>
          <p:spPr bwMode="auto">
            <a:xfrm>
              <a:off x="990600" y="3626829"/>
              <a:ext cx="534285" cy="53432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255" name="Oval 254"/>
            <p:cNvSpPr/>
            <p:nvPr/>
          </p:nvSpPr>
          <p:spPr bwMode="auto">
            <a:xfrm>
              <a:off x="990600" y="4211073"/>
              <a:ext cx="534285" cy="53432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256" name="Oval 255"/>
            <p:cNvSpPr/>
            <p:nvPr/>
          </p:nvSpPr>
          <p:spPr bwMode="auto">
            <a:xfrm>
              <a:off x="990600" y="4793469"/>
              <a:ext cx="534285" cy="534324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257" name="Oval 256"/>
            <p:cNvSpPr/>
            <p:nvPr/>
          </p:nvSpPr>
          <p:spPr bwMode="auto">
            <a:xfrm>
              <a:off x="990600" y="5377713"/>
              <a:ext cx="53428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grpSp>
          <p:nvGrpSpPr>
            <p:cNvPr id="99350" name="Group 55"/>
            <p:cNvGrpSpPr>
              <a:grpSpLocks/>
            </p:cNvGrpSpPr>
            <p:nvPr/>
          </p:nvGrpSpPr>
          <p:grpSpPr bwMode="auto">
            <a:xfrm>
              <a:off x="1531938" y="1558925"/>
              <a:ext cx="6400800" cy="4081463"/>
              <a:chOff x="1303874" y="1482875"/>
              <a:chExt cx="6400800" cy="4080932"/>
            </a:xfrm>
          </p:grpSpPr>
          <p:cxnSp>
            <p:nvCxnSpPr>
              <p:cNvPr id="99551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1303874" y="148287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52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1303874" y="5563807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53" name="Straight Connector 46"/>
              <p:cNvCxnSpPr>
                <a:cxnSpLocks noChangeShapeType="1"/>
              </p:cNvCxnSpPr>
              <p:nvPr/>
            </p:nvCxnSpPr>
            <p:spPr bwMode="auto">
              <a:xfrm>
                <a:off x="1303874" y="206586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54" name="Straight Connector 47"/>
              <p:cNvCxnSpPr>
                <a:cxnSpLocks noChangeShapeType="1"/>
              </p:cNvCxnSpPr>
              <p:nvPr/>
            </p:nvCxnSpPr>
            <p:spPr bwMode="auto">
              <a:xfrm>
                <a:off x="1303874" y="264885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55" name="Straight Connector 48"/>
              <p:cNvCxnSpPr>
                <a:cxnSpLocks noChangeShapeType="1"/>
              </p:cNvCxnSpPr>
              <p:nvPr/>
            </p:nvCxnSpPr>
            <p:spPr bwMode="auto">
              <a:xfrm>
                <a:off x="1303874" y="323184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56" name="Straight Connector 49"/>
              <p:cNvCxnSpPr>
                <a:cxnSpLocks noChangeShapeType="1"/>
              </p:cNvCxnSpPr>
              <p:nvPr/>
            </p:nvCxnSpPr>
            <p:spPr bwMode="auto">
              <a:xfrm>
                <a:off x="1303874" y="381483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57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1303874" y="439782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558" name="Straight Connector 51"/>
              <p:cNvCxnSpPr>
                <a:cxnSpLocks noChangeShapeType="1"/>
              </p:cNvCxnSpPr>
              <p:nvPr/>
            </p:nvCxnSpPr>
            <p:spPr bwMode="auto">
              <a:xfrm>
                <a:off x="1303874" y="498081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9351" name="Group 245"/>
            <p:cNvGrpSpPr>
              <a:grpSpLocks/>
            </p:cNvGrpSpPr>
            <p:nvPr/>
          </p:nvGrpSpPr>
          <p:grpSpPr bwMode="auto">
            <a:xfrm>
              <a:off x="1778000" y="1549400"/>
              <a:ext cx="5969000" cy="360363"/>
              <a:chOff x="1549401" y="1473201"/>
              <a:chExt cx="5968989" cy="359834"/>
            </a:xfrm>
          </p:grpSpPr>
          <p:grpSp>
            <p:nvGrpSpPr>
              <p:cNvPr id="99527" name="Group 54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57" name="Freeform 456"/>
                <p:cNvSpPr/>
                <p:nvPr/>
              </p:nvSpPr>
              <p:spPr bwMode="auto">
                <a:xfrm>
                  <a:off x="2480894" y="685096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8" name="Isosceles Triangle 457"/>
                <p:cNvSpPr/>
                <p:nvPr/>
              </p:nvSpPr>
              <p:spPr bwMode="auto">
                <a:xfrm rot="5400000">
                  <a:off x="2591053" y="853913"/>
                  <a:ext cx="228924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28" name="Group 56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55" name="Freeform 454"/>
                <p:cNvSpPr/>
                <p:nvPr/>
              </p:nvSpPr>
              <p:spPr bwMode="auto">
                <a:xfrm>
                  <a:off x="2502168" y="685096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6" name="Isosceles Triangle 455"/>
                <p:cNvSpPr/>
                <p:nvPr/>
              </p:nvSpPr>
              <p:spPr bwMode="auto">
                <a:xfrm rot="5400000">
                  <a:off x="2593840" y="855762"/>
                  <a:ext cx="228924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29" name="Group 59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53" name="Freeform 452"/>
                <p:cNvSpPr/>
                <p:nvPr/>
              </p:nvSpPr>
              <p:spPr bwMode="auto">
                <a:xfrm>
                  <a:off x="2480922" y="685096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4" name="Isosceles Triangle 453"/>
                <p:cNvSpPr/>
                <p:nvPr/>
              </p:nvSpPr>
              <p:spPr bwMode="auto">
                <a:xfrm rot="5400000">
                  <a:off x="2590157" y="854838"/>
                  <a:ext cx="228924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30" name="Group 62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51" name="Freeform 450"/>
                <p:cNvSpPr/>
                <p:nvPr/>
              </p:nvSpPr>
              <p:spPr bwMode="auto">
                <a:xfrm>
                  <a:off x="2502196" y="685096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2" name="Isosceles Triangle 451"/>
                <p:cNvSpPr/>
                <p:nvPr/>
              </p:nvSpPr>
              <p:spPr bwMode="auto">
                <a:xfrm rot="5400000">
                  <a:off x="2602187" y="864082"/>
                  <a:ext cx="228924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31" name="Group 65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49" name="Freeform 448"/>
                <p:cNvSpPr/>
                <p:nvPr/>
              </p:nvSpPr>
              <p:spPr bwMode="auto">
                <a:xfrm>
                  <a:off x="2480948" y="685096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0" name="Isosceles Triangle 449"/>
                <p:cNvSpPr/>
                <p:nvPr/>
              </p:nvSpPr>
              <p:spPr bwMode="auto">
                <a:xfrm rot="5400000">
                  <a:off x="2590184" y="852989"/>
                  <a:ext cx="228924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32" name="Group 68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47" name="Freeform 446"/>
                <p:cNvSpPr/>
                <p:nvPr/>
              </p:nvSpPr>
              <p:spPr bwMode="auto">
                <a:xfrm>
                  <a:off x="2502223" y="685096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48" name="Isosceles Triangle 447"/>
                <p:cNvSpPr/>
                <p:nvPr/>
              </p:nvSpPr>
              <p:spPr bwMode="auto">
                <a:xfrm rot="5400000">
                  <a:off x="2601290" y="865005"/>
                  <a:ext cx="228924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33" name="Group 71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45" name="Freeform 444"/>
                <p:cNvSpPr/>
                <p:nvPr/>
              </p:nvSpPr>
              <p:spPr bwMode="auto">
                <a:xfrm>
                  <a:off x="2480976" y="685096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46" name="Isosceles Triangle 445"/>
                <p:cNvSpPr/>
                <p:nvPr/>
              </p:nvSpPr>
              <p:spPr bwMode="auto">
                <a:xfrm rot="5400000">
                  <a:off x="2591135" y="853914"/>
                  <a:ext cx="228924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34" name="Group 74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43" name="Freeform 442"/>
                <p:cNvSpPr/>
                <p:nvPr/>
              </p:nvSpPr>
              <p:spPr bwMode="auto">
                <a:xfrm>
                  <a:off x="2502250" y="685096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44" name="Isosceles Triangle 443"/>
                <p:cNvSpPr/>
                <p:nvPr/>
              </p:nvSpPr>
              <p:spPr bwMode="auto">
                <a:xfrm rot="5400000">
                  <a:off x="2601317" y="863157"/>
                  <a:ext cx="228924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2" name="Group 246"/>
            <p:cNvGrpSpPr>
              <a:grpSpLocks/>
            </p:cNvGrpSpPr>
            <p:nvPr/>
          </p:nvGrpSpPr>
          <p:grpSpPr bwMode="auto">
            <a:xfrm>
              <a:off x="1778000" y="2146300"/>
              <a:ext cx="5969000" cy="360363"/>
              <a:chOff x="1549401" y="1473201"/>
              <a:chExt cx="5968989" cy="359834"/>
            </a:xfrm>
          </p:grpSpPr>
          <p:grpSp>
            <p:nvGrpSpPr>
              <p:cNvPr id="99503" name="Group 247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33" name="Freeform 432"/>
                <p:cNvSpPr/>
                <p:nvPr/>
              </p:nvSpPr>
              <p:spPr bwMode="auto">
                <a:xfrm>
                  <a:off x="2480894" y="685383"/>
                  <a:ext cx="397477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34" name="Isosceles Triangle 433"/>
                <p:cNvSpPr/>
                <p:nvPr/>
              </p:nvSpPr>
              <p:spPr bwMode="auto">
                <a:xfrm rot="5400000">
                  <a:off x="2591053" y="854198"/>
                  <a:ext cx="228924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4" name="Group 248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31" name="Freeform 430"/>
                <p:cNvSpPr/>
                <p:nvPr/>
              </p:nvSpPr>
              <p:spPr bwMode="auto">
                <a:xfrm>
                  <a:off x="2502168" y="685383"/>
                  <a:ext cx="377141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32" name="Isosceles Triangle 431"/>
                <p:cNvSpPr/>
                <p:nvPr/>
              </p:nvSpPr>
              <p:spPr bwMode="auto">
                <a:xfrm rot="5400000">
                  <a:off x="2593840" y="856047"/>
                  <a:ext cx="228924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5" name="Group 249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29" name="Freeform 428"/>
                <p:cNvSpPr/>
                <p:nvPr/>
              </p:nvSpPr>
              <p:spPr bwMode="auto">
                <a:xfrm>
                  <a:off x="2480922" y="685383"/>
                  <a:ext cx="397476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30" name="Isosceles Triangle 429"/>
                <p:cNvSpPr/>
                <p:nvPr/>
              </p:nvSpPr>
              <p:spPr bwMode="auto">
                <a:xfrm rot="5400000">
                  <a:off x="2590157" y="855122"/>
                  <a:ext cx="228924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6" name="Group 250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27" name="Freeform 426"/>
                <p:cNvSpPr/>
                <p:nvPr/>
              </p:nvSpPr>
              <p:spPr bwMode="auto">
                <a:xfrm>
                  <a:off x="2502196" y="685383"/>
                  <a:ext cx="377141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28" name="Isosceles Triangle 427"/>
                <p:cNvSpPr/>
                <p:nvPr/>
              </p:nvSpPr>
              <p:spPr bwMode="auto">
                <a:xfrm rot="5400000">
                  <a:off x="2602187" y="864367"/>
                  <a:ext cx="228924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7" name="Group 251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25" name="Freeform 424"/>
                <p:cNvSpPr/>
                <p:nvPr/>
              </p:nvSpPr>
              <p:spPr bwMode="auto">
                <a:xfrm>
                  <a:off x="2480948" y="685383"/>
                  <a:ext cx="397477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26" name="Isosceles Triangle 425"/>
                <p:cNvSpPr/>
                <p:nvPr/>
              </p:nvSpPr>
              <p:spPr bwMode="auto">
                <a:xfrm rot="5400000">
                  <a:off x="2590184" y="853274"/>
                  <a:ext cx="228924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8" name="Group 252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23" name="Freeform 422"/>
                <p:cNvSpPr/>
                <p:nvPr/>
              </p:nvSpPr>
              <p:spPr bwMode="auto">
                <a:xfrm>
                  <a:off x="2502223" y="685383"/>
                  <a:ext cx="377141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24" name="Isosceles Triangle 423"/>
                <p:cNvSpPr/>
                <p:nvPr/>
              </p:nvSpPr>
              <p:spPr bwMode="auto">
                <a:xfrm rot="5400000">
                  <a:off x="2601290" y="865290"/>
                  <a:ext cx="228924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9" name="Group 253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21" name="Freeform 420"/>
                <p:cNvSpPr/>
                <p:nvPr/>
              </p:nvSpPr>
              <p:spPr bwMode="auto">
                <a:xfrm>
                  <a:off x="2480976" y="685383"/>
                  <a:ext cx="397476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22" name="Isosceles Triangle 421"/>
                <p:cNvSpPr/>
                <p:nvPr/>
              </p:nvSpPr>
              <p:spPr bwMode="auto">
                <a:xfrm rot="5400000">
                  <a:off x="2591135" y="854199"/>
                  <a:ext cx="228924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10" name="Group 254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19" name="Freeform 418"/>
                <p:cNvSpPr/>
                <p:nvPr/>
              </p:nvSpPr>
              <p:spPr bwMode="auto">
                <a:xfrm>
                  <a:off x="2502250" y="685383"/>
                  <a:ext cx="377141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20" name="Isosceles Triangle 419"/>
                <p:cNvSpPr/>
                <p:nvPr/>
              </p:nvSpPr>
              <p:spPr bwMode="auto">
                <a:xfrm rot="5400000">
                  <a:off x="2601317" y="863442"/>
                  <a:ext cx="228924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3" name="Group 271"/>
            <p:cNvGrpSpPr>
              <a:grpSpLocks/>
            </p:cNvGrpSpPr>
            <p:nvPr/>
          </p:nvGrpSpPr>
          <p:grpSpPr bwMode="auto">
            <a:xfrm>
              <a:off x="1778000" y="2725738"/>
              <a:ext cx="5969000" cy="360362"/>
              <a:chOff x="1549401" y="1473201"/>
              <a:chExt cx="5968989" cy="359834"/>
            </a:xfrm>
          </p:grpSpPr>
          <p:grpSp>
            <p:nvGrpSpPr>
              <p:cNvPr id="99479" name="Group 272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09" name="Freeform 408"/>
                <p:cNvSpPr/>
                <p:nvPr/>
              </p:nvSpPr>
              <p:spPr bwMode="auto">
                <a:xfrm>
                  <a:off x="2480894" y="686490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10" name="Isosceles Triangle 409"/>
                <p:cNvSpPr/>
                <p:nvPr/>
              </p:nvSpPr>
              <p:spPr bwMode="auto">
                <a:xfrm rot="5400000">
                  <a:off x="2591053" y="855306"/>
                  <a:ext cx="228924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0" name="Group 273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07" name="Freeform 406"/>
                <p:cNvSpPr/>
                <p:nvPr/>
              </p:nvSpPr>
              <p:spPr bwMode="auto">
                <a:xfrm>
                  <a:off x="2502168" y="686490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08" name="Isosceles Triangle 407"/>
                <p:cNvSpPr/>
                <p:nvPr/>
              </p:nvSpPr>
              <p:spPr bwMode="auto">
                <a:xfrm rot="5400000">
                  <a:off x="2593840" y="857155"/>
                  <a:ext cx="228924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1" name="Group 274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05" name="Freeform 404"/>
                <p:cNvSpPr/>
                <p:nvPr/>
              </p:nvSpPr>
              <p:spPr bwMode="auto">
                <a:xfrm>
                  <a:off x="2480922" y="686490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06" name="Isosceles Triangle 405"/>
                <p:cNvSpPr/>
                <p:nvPr/>
              </p:nvSpPr>
              <p:spPr bwMode="auto">
                <a:xfrm rot="5400000">
                  <a:off x="2590156" y="856230"/>
                  <a:ext cx="228924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2" name="Group 275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03" name="Freeform 402"/>
                <p:cNvSpPr/>
                <p:nvPr/>
              </p:nvSpPr>
              <p:spPr bwMode="auto">
                <a:xfrm>
                  <a:off x="2502196" y="686490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04" name="Isosceles Triangle 403"/>
                <p:cNvSpPr/>
                <p:nvPr/>
              </p:nvSpPr>
              <p:spPr bwMode="auto">
                <a:xfrm rot="5400000">
                  <a:off x="2602186" y="865475"/>
                  <a:ext cx="228924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3" name="Group 276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01" name="Freeform 400"/>
                <p:cNvSpPr/>
                <p:nvPr/>
              </p:nvSpPr>
              <p:spPr bwMode="auto">
                <a:xfrm>
                  <a:off x="2480948" y="686490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02" name="Isosceles Triangle 401"/>
                <p:cNvSpPr/>
                <p:nvPr/>
              </p:nvSpPr>
              <p:spPr bwMode="auto">
                <a:xfrm rot="5400000">
                  <a:off x="2590183" y="854382"/>
                  <a:ext cx="228924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4" name="Group 277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99" name="Freeform 398"/>
                <p:cNvSpPr/>
                <p:nvPr/>
              </p:nvSpPr>
              <p:spPr bwMode="auto">
                <a:xfrm>
                  <a:off x="2502223" y="686490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00" name="Isosceles Triangle 399"/>
                <p:cNvSpPr/>
                <p:nvPr/>
              </p:nvSpPr>
              <p:spPr bwMode="auto">
                <a:xfrm rot="5400000">
                  <a:off x="2601289" y="866398"/>
                  <a:ext cx="228924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5" name="Group 278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97" name="Freeform 396"/>
                <p:cNvSpPr/>
                <p:nvPr/>
              </p:nvSpPr>
              <p:spPr bwMode="auto">
                <a:xfrm>
                  <a:off x="2480976" y="686490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98" name="Isosceles Triangle 397"/>
                <p:cNvSpPr/>
                <p:nvPr/>
              </p:nvSpPr>
              <p:spPr bwMode="auto">
                <a:xfrm rot="5400000">
                  <a:off x="2591135" y="855307"/>
                  <a:ext cx="228924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6" name="Group 279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95" name="Freeform 394"/>
                <p:cNvSpPr/>
                <p:nvPr/>
              </p:nvSpPr>
              <p:spPr bwMode="auto">
                <a:xfrm>
                  <a:off x="2502250" y="686490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96" name="Isosceles Triangle 395"/>
                <p:cNvSpPr/>
                <p:nvPr/>
              </p:nvSpPr>
              <p:spPr bwMode="auto">
                <a:xfrm rot="5400000">
                  <a:off x="2601316" y="864550"/>
                  <a:ext cx="228924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4" name="Group 296"/>
            <p:cNvGrpSpPr>
              <a:grpSpLocks/>
            </p:cNvGrpSpPr>
            <p:nvPr/>
          </p:nvGrpSpPr>
          <p:grpSpPr bwMode="auto">
            <a:xfrm>
              <a:off x="1778000" y="3306763"/>
              <a:ext cx="5969000" cy="358775"/>
              <a:chOff x="1549401" y="1473201"/>
              <a:chExt cx="5968989" cy="359834"/>
            </a:xfrm>
          </p:grpSpPr>
          <p:grpSp>
            <p:nvGrpSpPr>
              <p:cNvPr id="99455" name="Group 297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85" name="Freeform 384"/>
                <p:cNvSpPr/>
                <p:nvPr/>
              </p:nvSpPr>
              <p:spPr bwMode="auto">
                <a:xfrm>
                  <a:off x="2480894" y="686013"/>
                  <a:ext cx="397477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86" name="Isosceles Triangle 385"/>
                <p:cNvSpPr/>
                <p:nvPr/>
              </p:nvSpPr>
              <p:spPr bwMode="auto">
                <a:xfrm rot="5400000">
                  <a:off x="2590547" y="854061"/>
                  <a:ext cx="229937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56" name="Group 298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83" name="Freeform 382"/>
                <p:cNvSpPr/>
                <p:nvPr/>
              </p:nvSpPr>
              <p:spPr bwMode="auto">
                <a:xfrm>
                  <a:off x="2502168" y="686013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84" name="Isosceles Triangle 383"/>
                <p:cNvSpPr/>
                <p:nvPr/>
              </p:nvSpPr>
              <p:spPr bwMode="auto">
                <a:xfrm rot="5400000">
                  <a:off x="2593333" y="855911"/>
                  <a:ext cx="229937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57" name="Group 299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81" name="Freeform 380"/>
                <p:cNvSpPr/>
                <p:nvPr/>
              </p:nvSpPr>
              <p:spPr bwMode="auto">
                <a:xfrm>
                  <a:off x="2480922" y="686013"/>
                  <a:ext cx="397476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82" name="Isosceles Triangle 381"/>
                <p:cNvSpPr/>
                <p:nvPr/>
              </p:nvSpPr>
              <p:spPr bwMode="auto">
                <a:xfrm rot="5400000">
                  <a:off x="2589650" y="854986"/>
                  <a:ext cx="229937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58" name="Group 300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79" name="Freeform 378"/>
                <p:cNvSpPr/>
                <p:nvPr/>
              </p:nvSpPr>
              <p:spPr bwMode="auto">
                <a:xfrm>
                  <a:off x="2502196" y="686013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80" name="Isosceles Triangle 379"/>
                <p:cNvSpPr/>
                <p:nvPr/>
              </p:nvSpPr>
              <p:spPr bwMode="auto">
                <a:xfrm rot="5400000">
                  <a:off x="2601680" y="864230"/>
                  <a:ext cx="229937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59" name="Group 301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77" name="Freeform 376"/>
                <p:cNvSpPr/>
                <p:nvPr/>
              </p:nvSpPr>
              <p:spPr bwMode="auto">
                <a:xfrm>
                  <a:off x="2480948" y="686013"/>
                  <a:ext cx="397477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78" name="Isosceles Triangle 377"/>
                <p:cNvSpPr/>
                <p:nvPr/>
              </p:nvSpPr>
              <p:spPr bwMode="auto">
                <a:xfrm rot="5400000">
                  <a:off x="2589677" y="853138"/>
                  <a:ext cx="229937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60" name="Group 302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75" name="Freeform 374"/>
                <p:cNvSpPr/>
                <p:nvPr/>
              </p:nvSpPr>
              <p:spPr bwMode="auto">
                <a:xfrm>
                  <a:off x="2502223" y="686013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76" name="Isosceles Triangle 375"/>
                <p:cNvSpPr/>
                <p:nvPr/>
              </p:nvSpPr>
              <p:spPr bwMode="auto">
                <a:xfrm rot="5400000">
                  <a:off x="2600783" y="865154"/>
                  <a:ext cx="229937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61" name="Group 303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73" name="Freeform 372"/>
                <p:cNvSpPr/>
                <p:nvPr/>
              </p:nvSpPr>
              <p:spPr bwMode="auto">
                <a:xfrm>
                  <a:off x="2480976" y="686013"/>
                  <a:ext cx="397476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74" name="Isosceles Triangle 373"/>
                <p:cNvSpPr/>
                <p:nvPr/>
              </p:nvSpPr>
              <p:spPr bwMode="auto">
                <a:xfrm rot="5400000">
                  <a:off x="2590628" y="854063"/>
                  <a:ext cx="229937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62" name="Group 304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71" name="Freeform 370"/>
                <p:cNvSpPr/>
                <p:nvPr/>
              </p:nvSpPr>
              <p:spPr bwMode="auto">
                <a:xfrm>
                  <a:off x="2502250" y="686013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72" name="Isosceles Triangle 371"/>
                <p:cNvSpPr/>
                <p:nvPr/>
              </p:nvSpPr>
              <p:spPr bwMode="auto">
                <a:xfrm rot="5400000">
                  <a:off x="2600810" y="863306"/>
                  <a:ext cx="229937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5" name="Group 321"/>
            <p:cNvGrpSpPr>
              <a:grpSpLocks/>
            </p:cNvGrpSpPr>
            <p:nvPr/>
          </p:nvGrpSpPr>
          <p:grpSpPr bwMode="auto">
            <a:xfrm>
              <a:off x="1778000" y="3886200"/>
              <a:ext cx="5969000" cy="360363"/>
              <a:chOff x="1549401" y="1473201"/>
              <a:chExt cx="5968989" cy="359834"/>
            </a:xfrm>
          </p:grpSpPr>
          <p:grpSp>
            <p:nvGrpSpPr>
              <p:cNvPr id="99431" name="Group 322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61" name="Freeform 360"/>
                <p:cNvSpPr/>
                <p:nvPr/>
              </p:nvSpPr>
              <p:spPr bwMode="auto">
                <a:xfrm>
                  <a:off x="2480894" y="685272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62" name="Isosceles Triangle 361"/>
                <p:cNvSpPr/>
                <p:nvPr/>
              </p:nvSpPr>
              <p:spPr bwMode="auto">
                <a:xfrm rot="5400000">
                  <a:off x="2591053" y="854089"/>
                  <a:ext cx="228924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2" name="Group 323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59" name="Freeform 358"/>
                <p:cNvSpPr/>
                <p:nvPr/>
              </p:nvSpPr>
              <p:spPr bwMode="auto">
                <a:xfrm>
                  <a:off x="2502168" y="685272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60" name="Isosceles Triangle 359"/>
                <p:cNvSpPr/>
                <p:nvPr/>
              </p:nvSpPr>
              <p:spPr bwMode="auto">
                <a:xfrm rot="5400000">
                  <a:off x="2593840" y="855938"/>
                  <a:ext cx="228924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3" name="Group 324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57" name="Freeform 356"/>
                <p:cNvSpPr/>
                <p:nvPr/>
              </p:nvSpPr>
              <p:spPr bwMode="auto">
                <a:xfrm>
                  <a:off x="2480922" y="685272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58" name="Isosceles Triangle 357"/>
                <p:cNvSpPr/>
                <p:nvPr/>
              </p:nvSpPr>
              <p:spPr bwMode="auto">
                <a:xfrm rot="5400000">
                  <a:off x="2590157" y="855013"/>
                  <a:ext cx="228924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4" name="Group 325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55" name="Freeform 354"/>
                <p:cNvSpPr/>
                <p:nvPr/>
              </p:nvSpPr>
              <p:spPr bwMode="auto">
                <a:xfrm>
                  <a:off x="2502196" y="685272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56" name="Isosceles Triangle 355"/>
                <p:cNvSpPr/>
                <p:nvPr/>
              </p:nvSpPr>
              <p:spPr bwMode="auto">
                <a:xfrm rot="5400000">
                  <a:off x="2602187" y="864257"/>
                  <a:ext cx="228924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5" name="Group 326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53" name="Freeform 352"/>
                <p:cNvSpPr/>
                <p:nvPr/>
              </p:nvSpPr>
              <p:spPr bwMode="auto">
                <a:xfrm>
                  <a:off x="2480948" y="685272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54" name="Isosceles Triangle 353"/>
                <p:cNvSpPr/>
                <p:nvPr/>
              </p:nvSpPr>
              <p:spPr bwMode="auto">
                <a:xfrm rot="5400000">
                  <a:off x="2590184" y="853165"/>
                  <a:ext cx="228924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6" name="Group 327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51" name="Freeform 350"/>
                <p:cNvSpPr/>
                <p:nvPr/>
              </p:nvSpPr>
              <p:spPr bwMode="auto">
                <a:xfrm>
                  <a:off x="2502223" y="685272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52" name="Isosceles Triangle 351"/>
                <p:cNvSpPr/>
                <p:nvPr/>
              </p:nvSpPr>
              <p:spPr bwMode="auto">
                <a:xfrm rot="5400000">
                  <a:off x="2601290" y="865181"/>
                  <a:ext cx="228924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7" name="Group 328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49" name="Freeform 348"/>
                <p:cNvSpPr/>
                <p:nvPr/>
              </p:nvSpPr>
              <p:spPr bwMode="auto">
                <a:xfrm>
                  <a:off x="2480976" y="685272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50" name="Isosceles Triangle 349"/>
                <p:cNvSpPr/>
                <p:nvPr/>
              </p:nvSpPr>
              <p:spPr bwMode="auto">
                <a:xfrm rot="5400000">
                  <a:off x="2591135" y="854090"/>
                  <a:ext cx="228924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8" name="Group 329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47" name="Freeform 346"/>
                <p:cNvSpPr/>
                <p:nvPr/>
              </p:nvSpPr>
              <p:spPr bwMode="auto">
                <a:xfrm>
                  <a:off x="2502250" y="685272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48" name="Isosceles Triangle 347"/>
                <p:cNvSpPr/>
                <p:nvPr/>
              </p:nvSpPr>
              <p:spPr bwMode="auto">
                <a:xfrm rot="5400000">
                  <a:off x="2601317" y="863333"/>
                  <a:ext cx="228924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6" name="Group 346"/>
            <p:cNvGrpSpPr>
              <a:grpSpLocks/>
            </p:cNvGrpSpPr>
            <p:nvPr/>
          </p:nvGrpSpPr>
          <p:grpSpPr bwMode="auto">
            <a:xfrm>
              <a:off x="1778000" y="4465638"/>
              <a:ext cx="5969000" cy="360362"/>
              <a:chOff x="1549401" y="1473201"/>
              <a:chExt cx="5968989" cy="359834"/>
            </a:xfrm>
          </p:grpSpPr>
          <p:grpSp>
            <p:nvGrpSpPr>
              <p:cNvPr id="99407" name="Group 347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37" name="Freeform 336"/>
                <p:cNvSpPr/>
                <p:nvPr/>
              </p:nvSpPr>
              <p:spPr bwMode="auto">
                <a:xfrm>
                  <a:off x="2480894" y="686379"/>
                  <a:ext cx="397477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38" name="Isosceles Triangle 337"/>
                <p:cNvSpPr/>
                <p:nvPr/>
              </p:nvSpPr>
              <p:spPr bwMode="auto">
                <a:xfrm rot="5400000">
                  <a:off x="2591053" y="855196"/>
                  <a:ext cx="228924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08" name="Group 348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35" name="Freeform 334"/>
                <p:cNvSpPr/>
                <p:nvPr/>
              </p:nvSpPr>
              <p:spPr bwMode="auto">
                <a:xfrm>
                  <a:off x="2502168" y="686379"/>
                  <a:ext cx="377141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36" name="Isosceles Triangle 335"/>
                <p:cNvSpPr/>
                <p:nvPr/>
              </p:nvSpPr>
              <p:spPr bwMode="auto">
                <a:xfrm rot="5400000">
                  <a:off x="2593840" y="857046"/>
                  <a:ext cx="228924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09" name="Group 349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33" name="Freeform 332"/>
                <p:cNvSpPr/>
                <p:nvPr/>
              </p:nvSpPr>
              <p:spPr bwMode="auto">
                <a:xfrm>
                  <a:off x="2480922" y="686379"/>
                  <a:ext cx="397476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34" name="Isosceles Triangle 333"/>
                <p:cNvSpPr/>
                <p:nvPr/>
              </p:nvSpPr>
              <p:spPr bwMode="auto">
                <a:xfrm rot="5400000">
                  <a:off x="2590156" y="856121"/>
                  <a:ext cx="228924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10" name="Group 350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31" name="Freeform 330"/>
                <p:cNvSpPr/>
                <p:nvPr/>
              </p:nvSpPr>
              <p:spPr bwMode="auto">
                <a:xfrm>
                  <a:off x="2502196" y="686379"/>
                  <a:ext cx="377141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32" name="Isosceles Triangle 331"/>
                <p:cNvSpPr/>
                <p:nvPr/>
              </p:nvSpPr>
              <p:spPr bwMode="auto">
                <a:xfrm rot="5400000">
                  <a:off x="2602186" y="865365"/>
                  <a:ext cx="228924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11" name="Group 351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29" name="Freeform 328"/>
                <p:cNvSpPr/>
                <p:nvPr/>
              </p:nvSpPr>
              <p:spPr bwMode="auto">
                <a:xfrm>
                  <a:off x="2480948" y="686379"/>
                  <a:ext cx="397477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30" name="Isosceles Triangle 329"/>
                <p:cNvSpPr/>
                <p:nvPr/>
              </p:nvSpPr>
              <p:spPr bwMode="auto">
                <a:xfrm rot="5400000">
                  <a:off x="2590183" y="854273"/>
                  <a:ext cx="228924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12" name="Group 352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27" name="Freeform 326"/>
                <p:cNvSpPr/>
                <p:nvPr/>
              </p:nvSpPr>
              <p:spPr bwMode="auto">
                <a:xfrm>
                  <a:off x="2502223" y="686379"/>
                  <a:ext cx="377141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28" name="Isosceles Triangle 327"/>
                <p:cNvSpPr/>
                <p:nvPr/>
              </p:nvSpPr>
              <p:spPr bwMode="auto">
                <a:xfrm rot="5400000">
                  <a:off x="2601289" y="866289"/>
                  <a:ext cx="228924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13" name="Group 353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25" name="Freeform 324"/>
                <p:cNvSpPr/>
                <p:nvPr/>
              </p:nvSpPr>
              <p:spPr bwMode="auto">
                <a:xfrm>
                  <a:off x="2480976" y="686379"/>
                  <a:ext cx="397476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26" name="Isosceles Triangle 325"/>
                <p:cNvSpPr/>
                <p:nvPr/>
              </p:nvSpPr>
              <p:spPr bwMode="auto">
                <a:xfrm rot="5400000">
                  <a:off x="2591135" y="855198"/>
                  <a:ext cx="228924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14" name="Group 354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23" name="Freeform 322"/>
                <p:cNvSpPr/>
                <p:nvPr/>
              </p:nvSpPr>
              <p:spPr bwMode="auto">
                <a:xfrm>
                  <a:off x="2502250" y="686379"/>
                  <a:ext cx="377141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24" name="Isosceles Triangle 323"/>
                <p:cNvSpPr/>
                <p:nvPr/>
              </p:nvSpPr>
              <p:spPr bwMode="auto">
                <a:xfrm rot="5400000">
                  <a:off x="2601316" y="864441"/>
                  <a:ext cx="228924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7" name="Group 371"/>
            <p:cNvGrpSpPr>
              <a:grpSpLocks/>
            </p:cNvGrpSpPr>
            <p:nvPr/>
          </p:nvGrpSpPr>
          <p:grpSpPr bwMode="auto">
            <a:xfrm>
              <a:off x="1778000" y="5046663"/>
              <a:ext cx="5969000" cy="358775"/>
              <a:chOff x="1549401" y="1473201"/>
              <a:chExt cx="5968989" cy="359834"/>
            </a:xfrm>
          </p:grpSpPr>
          <p:grpSp>
            <p:nvGrpSpPr>
              <p:cNvPr id="99383" name="Group 372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13" name="Freeform 312"/>
                <p:cNvSpPr/>
                <p:nvPr/>
              </p:nvSpPr>
              <p:spPr bwMode="auto">
                <a:xfrm>
                  <a:off x="2480894" y="685902"/>
                  <a:ext cx="397477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14" name="Isosceles Triangle 313"/>
                <p:cNvSpPr/>
                <p:nvPr/>
              </p:nvSpPr>
              <p:spPr bwMode="auto">
                <a:xfrm rot="5400000">
                  <a:off x="2590547" y="853950"/>
                  <a:ext cx="229937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4" name="Group 373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11" name="Freeform 310"/>
                <p:cNvSpPr/>
                <p:nvPr/>
              </p:nvSpPr>
              <p:spPr bwMode="auto">
                <a:xfrm>
                  <a:off x="2502168" y="685902"/>
                  <a:ext cx="377141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12" name="Isosceles Triangle 311"/>
                <p:cNvSpPr/>
                <p:nvPr/>
              </p:nvSpPr>
              <p:spPr bwMode="auto">
                <a:xfrm rot="5400000">
                  <a:off x="2593333" y="855800"/>
                  <a:ext cx="229937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5" name="Group 374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09" name="Freeform 308"/>
                <p:cNvSpPr/>
                <p:nvPr/>
              </p:nvSpPr>
              <p:spPr bwMode="auto">
                <a:xfrm>
                  <a:off x="2480922" y="685902"/>
                  <a:ext cx="397476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10" name="Isosceles Triangle 309"/>
                <p:cNvSpPr/>
                <p:nvPr/>
              </p:nvSpPr>
              <p:spPr bwMode="auto">
                <a:xfrm rot="5400000">
                  <a:off x="2589650" y="854875"/>
                  <a:ext cx="229937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6" name="Group 375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07" name="Freeform 306"/>
                <p:cNvSpPr/>
                <p:nvPr/>
              </p:nvSpPr>
              <p:spPr bwMode="auto">
                <a:xfrm>
                  <a:off x="2502196" y="685902"/>
                  <a:ext cx="377141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08" name="Isosceles Triangle 307"/>
                <p:cNvSpPr/>
                <p:nvPr/>
              </p:nvSpPr>
              <p:spPr bwMode="auto">
                <a:xfrm rot="5400000">
                  <a:off x="2601680" y="864119"/>
                  <a:ext cx="229937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7" name="Group 376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05" name="Freeform 304"/>
                <p:cNvSpPr/>
                <p:nvPr/>
              </p:nvSpPr>
              <p:spPr bwMode="auto">
                <a:xfrm>
                  <a:off x="2480948" y="685902"/>
                  <a:ext cx="397477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06" name="Isosceles Triangle 305"/>
                <p:cNvSpPr/>
                <p:nvPr/>
              </p:nvSpPr>
              <p:spPr bwMode="auto">
                <a:xfrm rot="5400000">
                  <a:off x="2589677" y="853027"/>
                  <a:ext cx="229937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8" name="Group 377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03" name="Freeform 302"/>
                <p:cNvSpPr/>
                <p:nvPr/>
              </p:nvSpPr>
              <p:spPr bwMode="auto">
                <a:xfrm>
                  <a:off x="2502223" y="685902"/>
                  <a:ext cx="377141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04" name="Isosceles Triangle 303"/>
                <p:cNvSpPr/>
                <p:nvPr/>
              </p:nvSpPr>
              <p:spPr bwMode="auto">
                <a:xfrm rot="5400000">
                  <a:off x="2600783" y="865043"/>
                  <a:ext cx="229937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9" name="Group 378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01" name="Freeform 300"/>
                <p:cNvSpPr/>
                <p:nvPr/>
              </p:nvSpPr>
              <p:spPr bwMode="auto">
                <a:xfrm>
                  <a:off x="2480976" y="685902"/>
                  <a:ext cx="397476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02" name="Isosceles Triangle 301"/>
                <p:cNvSpPr/>
                <p:nvPr/>
              </p:nvSpPr>
              <p:spPr bwMode="auto">
                <a:xfrm rot="5400000">
                  <a:off x="2590628" y="853952"/>
                  <a:ext cx="229937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90" name="Group 379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99" name="Freeform 298"/>
                <p:cNvSpPr/>
                <p:nvPr/>
              </p:nvSpPr>
              <p:spPr bwMode="auto">
                <a:xfrm>
                  <a:off x="2502250" y="685902"/>
                  <a:ext cx="377141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00" name="Isosceles Triangle 299"/>
                <p:cNvSpPr/>
                <p:nvPr/>
              </p:nvSpPr>
              <p:spPr bwMode="auto">
                <a:xfrm rot="5400000">
                  <a:off x="2600810" y="863195"/>
                  <a:ext cx="229937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8" name="Group 396"/>
            <p:cNvGrpSpPr>
              <a:grpSpLocks/>
            </p:cNvGrpSpPr>
            <p:nvPr/>
          </p:nvGrpSpPr>
          <p:grpSpPr bwMode="auto">
            <a:xfrm>
              <a:off x="1778000" y="5643563"/>
              <a:ext cx="5969000" cy="358775"/>
              <a:chOff x="1549401" y="1473201"/>
              <a:chExt cx="5968989" cy="359834"/>
            </a:xfrm>
          </p:grpSpPr>
          <p:grpSp>
            <p:nvGrpSpPr>
              <p:cNvPr id="99359" name="Group 397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89" name="Freeform 288"/>
                <p:cNvSpPr/>
                <p:nvPr/>
              </p:nvSpPr>
              <p:spPr bwMode="auto">
                <a:xfrm>
                  <a:off x="2480894" y="686189"/>
                  <a:ext cx="397477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90" name="Isosceles Triangle 289"/>
                <p:cNvSpPr/>
                <p:nvPr/>
              </p:nvSpPr>
              <p:spPr bwMode="auto">
                <a:xfrm rot="5400000">
                  <a:off x="2590547" y="854238"/>
                  <a:ext cx="229937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0" name="Group 398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87" name="Freeform 286"/>
                <p:cNvSpPr/>
                <p:nvPr/>
              </p:nvSpPr>
              <p:spPr bwMode="auto">
                <a:xfrm>
                  <a:off x="2502168" y="686189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88" name="Isosceles Triangle 287"/>
                <p:cNvSpPr/>
                <p:nvPr/>
              </p:nvSpPr>
              <p:spPr bwMode="auto">
                <a:xfrm rot="5400000">
                  <a:off x="2593333" y="856087"/>
                  <a:ext cx="229937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1" name="Group 399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85" name="Freeform 284"/>
                <p:cNvSpPr/>
                <p:nvPr/>
              </p:nvSpPr>
              <p:spPr bwMode="auto">
                <a:xfrm>
                  <a:off x="2480922" y="686189"/>
                  <a:ext cx="397476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86" name="Isosceles Triangle 285"/>
                <p:cNvSpPr/>
                <p:nvPr/>
              </p:nvSpPr>
              <p:spPr bwMode="auto">
                <a:xfrm rot="5400000">
                  <a:off x="2589650" y="855162"/>
                  <a:ext cx="229937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2" name="Group 400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83" name="Freeform 282"/>
                <p:cNvSpPr/>
                <p:nvPr/>
              </p:nvSpPr>
              <p:spPr bwMode="auto">
                <a:xfrm>
                  <a:off x="2502196" y="686189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84" name="Isosceles Triangle 283"/>
                <p:cNvSpPr/>
                <p:nvPr/>
              </p:nvSpPr>
              <p:spPr bwMode="auto">
                <a:xfrm rot="5400000">
                  <a:off x="2601680" y="864407"/>
                  <a:ext cx="229937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3" name="Group 401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81" name="Freeform 280"/>
                <p:cNvSpPr/>
                <p:nvPr/>
              </p:nvSpPr>
              <p:spPr bwMode="auto">
                <a:xfrm>
                  <a:off x="2480948" y="686189"/>
                  <a:ext cx="397477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82" name="Isosceles Triangle 281"/>
                <p:cNvSpPr/>
                <p:nvPr/>
              </p:nvSpPr>
              <p:spPr bwMode="auto">
                <a:xfrm rot="5400000">
                  <a:off x="2589677" y="853314"/>
                  <a:ext cx="229937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4" name="Group 402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79" name="Freeform 278"/>
                <p:cNvSpPr/>
                <p:nvPr/>
              </p:nvSpPr>
              <p:spPr bwMode="auto">
                <a:xfrm>
                  <a:off x="2502223" y="686189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80" name="Isosceles Triangle 279"/>
                <p:cNvSpPr/>
                <p:nvPr/>
              </p:nvSpPr>
              <p:spPr bwMode="auto">
                <a:xfrm rot="5400000">
                  <a:off x="2600783" y="865330"/>
                  <a:ext cx="229937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5" name="Group 403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77" name="Freeform 276"/>
                <p:cNvSpPr/>
                <p:nvPr/>
              </p:nvSpPr>
              <p:spPr bwMode="auto">
                <a:xfrm>
                  <a:off x="2480976" y="686189"/>
                  <a:ext cx="397476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78" name="Isosceles Triangle 277"/>
                <p:cNvSpPr/>
                <p:nvPr/>
              </p:nvSpPr>
              <p:spPr bwMode="auto">
                <a:xfrm rot="5400000">
                  <a:off x="2590628" y="854239"/>
                  <a:ext cx="229937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6" name="Group 404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75" name="Freeform 274"/>
                <p:cNvSpPr/>
                <p:nvPr/>
              </p:nvSpPr>
              <p:spPr bwMode="auto">
                <a:xfrm>
                  <a:off x="2502250" y="686189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76" name="Isosceles Triangle 275"/>
                <p:cNvSpPr/>
                <p:nvPr/>
              </p:nvSpPr>
              <p:spPr bwMode="auto">
                <a:xfrm rot="5400000">
                  <a:off x="2600810" y="863482"/>
                  <a:ext cx="229937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53772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Key Performance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915400" cy="534035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b="1">
                <a:latin typeface="Tahoma" charset="0"/>
                <a:sym typeface="Wingdings" charset="0"/>
              </a:rPr>
              <a:t>	1. 	Link contention</a:t>
            </a:r>
            <a:r>
              <a:rPr lang="en-US">
                <a:latin typeface="Tahoma" charset="0"/>
                <a:sym typeface="Wingdings" charset="0"/>
              </a:rPr>
              <a:t>: no buffers to hold traffic </a:t>
            </a:r>
            <a:br>
              <a:rPr lang="en-US">
                <a:latin typeface="Tahoma" charset="0"/>
                <a:sym typeface="Wingdings" charset="0"/>
              </a:rPr>
            </a:br>
            <a:r>
              <a:rPr lang="en-US">
                <a:latin typeface="Tahoma" charset="0"/>
                <a:sym typeface="Wingdings" charset="0"/>
              </a:rPr>
              <a:t>	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any link contention causes a deflection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sym typeface="Wingdings" charset="0"/>
              </a:rPr>
              <a:t>	</a:t>
            </a:r>
            <a:r>
              <a:rPr lang="en-US">
                <a:solidFill>
                  <a:srgbClr val="0000FF"/>
                </a:solidFill>
                <a:latin typeface="Tahoma" charset="0"/>
                <a:sym typeface="Wingdings" charset="0"/>
              </a:rPr>
              <a:t>		 use side buffers</a:t>
            </a:r>
          </a:p>
          <a:p>
            <a:pPr>
              <a:buFont typeface="Wingdings" charset="0"/>
              <a:buNone/>
            </a:pPr>
            <a:r>
              <a:rPr lang="en-US" b="1">
                <a:latin typeface="Tahoma" charset="0"/>
                <a:sym typeface="Wingdings" charset="0"/>
              </a:rPr>
              <a:t>	</a:t>
            </a:r>
          </a:p>
          <a:p>
            <a:pPr>
              <a:buFont typeface="Wingdings" charset="0"/>
              <a:buNone/>
            </a:pPr>
            <a:r>
              <a:rPr lang="en-US" b="1">
                <a:latin typeface="Tahoma" charset="0"/>
                <a:sym typeface="Wingdings" charset="0"/>
              </a:rPr>
              <a:t>	2. 	Ejection bottleneck</a:t>
            </a:r>
            <a:r>
              <a:rPr lang="en-US">
                <a:latin typeface="Tahoma" charset="0"/>
                <a:sym typeface="Wingdings" charset="0"/>
              </a:rPr>
              <a:t>: only one flit can eject per router 	per cycle   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simultaneous arrival causes deflection</a:t>
            </a:r>
            <a:endParaRPr lang="en-US">
              <a:latin typeface="Tahoma" charset="0"/>
              <a:sym typeface="Wingdings" charset="0"/>
            </a:endParaRPr>
          </a:p>
          <a:p>
            <a:pPr>
              <a:buFont typeface="Wingdings" charset="0"/>
              <a:buNone/>
            </a:pPr>
            <a:r>
              <a:rPr lang="en-US">
                <a:solidFill>
                  <a:srgbClr val="0000FF"/>
                </a:solidFill>
                <a:latin typeface="Tahoma" charset="0"/>
                <a:sym typeface="Wingdings" charset="0"/>
              </a:rPr>
              <a:t>			 eject up to 2 flits/cycle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sym typeface="Wingdings" charset="0"/>
            </a:endParaRP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sym typeface="Wingdings" charset="0"/>
              </a:rPr>
              <a:t>	</a:t>
            </a:r>
            <a:r>
              <a:rPr lang="en-US" b="1">
                <a:latin typeface="Tahoma" charset="0"/>
                <a:sym typeface="Wingdings" charset="0"/>
              </a:rPr>
              <a:t>3. 	Deflection arbitration</a:t>
            </a:r>
            <a:r>
              <a:rPr lang="en-US">
                <a:latin typeface="Tahoma" charset="0"/>
                <a:sym typeface="Wingdings" charset="0"/>
              </a:rPr>
              <a:t>: practical (fast) deflection 	arbiters 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deflect unnecessarily</a:t>
            </a:r>
          </a:p>
          <a:p>
            <a:pPr>
              <a:buFont typeface="Wingdings" charset="0"/>
              <a:buNone/>
            </a:pPr>
            <a:r>
              <a:rPr lang="en-US">
                <a:solidFill>
                  <a:srgbClr val="0000FF"/>
                </a:solidFill>
                <a:latin typeface="Tahoma" charset="0"/>
                <a:sym typeface="Wingdings" charset="0"/>
              </a:rPr>
              <a:t>			 new priority scheme (silver flit)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C8F32-72CC-1040-98DB-6D10BDB697F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140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36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BFBFBF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BFBFBF"/>
              </a:solidFill>
              <a:latin typeface="Tahoma" charset="0"/>
            </a:endParaRPr>
          </a:p>
          <a:p>
            <a:r>
              <a:rPr lang="en-US" b="1">
                <a:solidFill>
                  <a:srgbClr val="BFBFBF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BFBFBF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latin typeface="Tahoma" charset="0"/>
              </a:rPr>
              <a:t>Improving Deflection Arbitration</a:t>
            </a:r>
          </a:p>
          <a:p>
            <a:endParaRPr lang="en-US" b="1">
              <a:solidFill>
                <a:srgbClr val="BFBFBF"/>
              </a:solidFill>
              <a:latin typeface="Tahoma" charset="0"/>
            </a:endParaRPr>
          </a:p>
          <a:p>
            <a:r>
              <a:rPr lang="en-US" b="1">
                <a:solidFill>
                  <a:srgbClr val="BFBFBF"/>
                </a:solidFill>
                <a:latin typeface="Tahoma" charset="0"/>
              </a:rPr>
              <a:t>Results</a:t>
            </a:r>
          </a:p>
          <a:p>
            <a:r>
              <a:rPr lang="en-US" b="1">
                <a:solidFill>
                  <a:srgbClr val="BFBFBF"/>
                </a:solidFill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47A5C4-FA57-EA47-B57F-EA1BE6E0B65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513681"/>
      </p:ext>
    </p:extLst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37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Improving Deflection Arbitration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Results</a:t>
            </a: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2A1DA-CDD6-3C44-BF7C-5D98FE9725F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195377"/>
      </p:ext>
    </p:extLst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Addressing Link Contention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ahoma" charset="0"/>
              </a:rPr>
              <a:t>Problem 1</a:t>
            </a:r>
            <a:r>
              <a:rPr lang="en-US" dirty="0">
                <a:latin typeface="Tahoma" charset="0"/>
              </a:rPr>
              <a:t>: Any link contention causes a deflection</a:t>
            </a:r>
          </a:p>
          <a:p>
            <a:pPr lvl="1"/>
            <a:endParaRPr lang="en-US" dirty="0">
              <a:latin typeface="Tahoma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</a:rPr>
              <a:t>Buffering</a:t>
            </a:r>
            <a:r>
              <a:rPr lang="en-US" dirty="0">
                <a:latin typeface="Tahoma" charset="0"/>
              </a:rPr>
              <a:t> a flit can avoid deflection on contention</a:t>
            </a:r>
          </a:p>
          <a:p>
            <a:r>
              <a:rPr lang="en-US" dirty="0">
                <a:latin typeface="Tahoma" charset="0"/>
              </a:rPr>
              <a:t>But, </a:t>
            </a:r>
            <a:r>
              <a:rPr lang="en-US" b="1" dirty="0">
                <a:latin typeface="Tahoma" charset="0"/>
              </a:rPr>
              <a:t>input buffers</a:t>
            </a:r>
            <a:r>
              <a:rPr lang="en-US" dirty="0">
                <a:latin typeface="Tahoma" charset="0"/>
              </a:rPr>
              <a:t> are expensive:</a:t>
            </a:r>
          </a:p>
          <a:p>
            <a:pPr lvl="1"/>
            <a:r>
              <a:rPr lang="en-US" dirty="0">
                <a:latin typeface="Tahoma" charset="0"/>
                <a:sym typeface="Wingdings" charset="0"/>
              </a:rPr>
              <a:t>All flits are buffered on every hop  </a:t>
            </a:r>
            <a:r>
              <a:rPr lang="en-US" dirty="0">
                <a:solidFill>
                  <a:srgbClr val="FF0000"/>
                </a:solidFill>
                <a:latin typeface="Tahoma" charset="0"/>
                <a:sym typeface="Wingdings" charset="0"/>
              </a:rPr>
              <a:t>high dynamic energy</a:t>
            </a:r>
          </a:p>
          <a:p>
            <a:pPr lvl="1"/>
            <a:r>
              <a:rPr lang="en-US" dirty="0">
                <a:latin typeface="Tahoma" charset="0"/>
                <a:sym typeface="Wingdings" charset="0"/>
              </a:rPr>
              <a:t>Large buffers necessary  </a:t>
            </a:r>
            <a:r>
              <a:rPr lang="en-US" dirty="0">
                <a:solidFill>
                  <a:srgbClr val="FF0000"/>
                </a:solidFill>
                <a:latin typeface="Tahoma" charset="0"/>
                <a:sym typeface="Wingdings" charset="0"/>
              </a:rPr>
              <a:t>high static energy </a:t>
            </a:r>
            <a:r>
              <a:rPr lang="en-US" dirty="0">
                <a:latin typeface="Tahoma" charset="0"/>
                <a:sym typeface="Wingdings" charset="0"/>
              </a:rPr>
              <a:t>and </a:t>
            </a:r>
            <a:r>
              <a:rPr lang="en-US" dirty="0">
                <a:solidFill>
                  <a:srgbClr val="FF0000"/>
                </a:solidFill>
                <a:latin typeface="Tahoma" charset="0"/>
                <a:sym typeface="Wingdings" charset="0"/>
              </a:rPr>
              <a:t>large area</a:t>
            </a:r>
          </a:p>
          <a:p>
            <a:endParaRPr lang="en-US" dirty="0">
              <a:latin typeface="Tahoma" charset="0"/>
              <a:sym typeface="Wingdings" charset="0"/>
            </a:endParaRPr>
          </a:p>
          <a:p>
            <a:endParaRPr lang="en-US" dirty="0">
              <a:latin typeface="Tahoma" charset="0"/>
              <a:sym typeface="Wingdings" charset="0"/>
            </a:endParaRPr>
          </a:p>
          <a:p>
            <a:r>
              <a:rPr lang="en-US" b="1" dirty="0">
                <a:latin typeface="Tahoma" charset="0"/>
              </a:rPr>
              <a:t>Key Idea 1</a:t>
            </a:r>
            <a:r>
              <a:rPr lang="en-US" dirty="0">
                <a:latin typeface="Tahoma" charset="0"/>
              </a:rPr>
              <a:t>: add a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small buffer </a:t>
            </a:r>
            <a:r>
              <a:rPr lang="en-US" dirty="0">
                <a:latin typeface="Tahoma" charset="0"/>
              </a:rPr>
              <a:t>to a </a:t>
            </a:r>
            <a:r>
              <a:rPr lang="en-US" dirty="0" err="1">
                <a:latin typeface="Tahoma" charset="0"/>
              </a:rPr>
              <a:t>bufferless</a:t>
            </a:r>
            <a:r>
              <a:rPr lang="en-US" dirty="0">
                <a:latin typeface="Tahoma" charset="0"/>
              </a:rPr>
              <a:t> deflection router to buffer </a:t>
            </a:r>
            <a:r>
              <a:rPr lang="en-US" b="1" dirty="0">
                <a:latin typeface="Tahoma" charset="0"/>
              </a:rPr>
              <a:t>only</a:t>
            </a:r>
            <a:r>
              <a:rPr lang="en-US" dirty="0">
                <a:latin typeface="Tahoma" charset="0"/>
              </a:rPr>
              <a:t> flits that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would have been deflected</a:t>
            </a:r>
            <a:endParaRPr lang="en-US" dirty="0">
              <a:latin typeface="Tahoma" charset="0"/>
              <a:sym typeface="Wingdings" charset="0"/>
            </a:endParaRPr>
          </a:p>
          <a:p>
            <a:endParaRPr lang="en-US" dirty="0">
              <a:latin typeface="Tahoma" charset="0"/>
              <a:sym typeface="Wingdings" charset="0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4C5EB-7FBD-1644-AABF-57C899B15C2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321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How to Buffer Deflected Flits</a:t>
            </a:r>
          </a:p>
        </p:txBody>
      </p:sp>
      <p:sp>
        <p:nvSpPr>
          <p:cNvPr id="13926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0405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E38268-602F-3749-88A1-68EB7E2D5CB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39268" name="Group 4"/>
          <p:cNvGrpSpPr>
            <a:grpSpLocks/>
          </p:cNvGrpSpPr>
          <p:nvPr/>
        </p:nvGrpSpPr>
        <p:grpSpPr bwMode="auto">
          <a:xfrm>
            <a:off x="1428750" y="1500188"/>
            <a:ext cx="6565900" cy="4422775"/>
            <a:chOff x="21374446" y="13310485"/>
            <a:chExt cx="7038726" cy="4740688"/>
          </a:xfrm>
        </p:grpSpPr>
        <p:grpSp>
          <p:nvGrpSpPr>
            <p:cNvPr id="139275" name="Group 33"/>
            <p:cNvGrpSpPr>
              <a:grpSpLocks/>
            </p:cNvGrpSpPr>
            <p:nvPr/>
          </p:nvGrpSpPr>
          <p:grpSpPr bwMode="auto">
            <a:xfrm>
              <a:off x="23790444" y="13412290"/>
              <a:ext cx="1352676" cy="1206405"/>
              <a:chOff x="785786" y="4286256"/>
              <a:chExt cx="571504" cy="571504"/>
            </a:xfrm>
          </p:grpSpPr>
          <p:sp>
            <p:nvSpPr>
              <p:cNvPr id="66" name="Rectangle 24"/>
              <p:cNvSpPr>
                <a:spLocks noChangeArrowheads="1"/>
              </p:cNvSpPr>
              <p:nvPr/>
            </p:nvSpPr>
            <p:spPr bwMode="auto">
              <a:xfrm>
                <a:off x="786034" y="4286394"/>
                <a:ext cx="570899" cy="57152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39336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2475078" y="3951871"/>
                  <a:ext cx="214042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2475078" y="4902055"/>
                  <a:ext cx="214042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rot="16200000" flipH="1">
                  <a:off x="2359813" y="4281178"/>
                  <a:ext cx="950184" cy="2915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rot="5400000" flipH="1" flipV="1">
                  <a:off x="2359813" y="4281178"/>
                  <a:ext cx="950184" cy="2915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2980691" y="3951871"/>
                  <a:ext cx="217413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2980691" y="4902055"/>
                  <a:ext cx="217413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276" name="Group 34"/>
            <p:cNvGrpSpPr>
              <a:grpSpLocks/>
            </p:cNvGrpSpPr>
            <p:nvPr/>
          </p:nvGrpSpPr>
          <p:grpSpPr bwMode="auto">
            <a:xfrm>
              <a:off x="26326711" y="13412290"/>
              <a:ext cx="1352676" cy="1206405"/>
              <a:chOff x="785786" y="4286256"/>
              <a:chExt cx="571504" cy="571504"/>
            </a:xfrm>
          </p:grpSpPr>
          <p:sp>
            <p:nvSpPr>
              <p:cNvPr id="58" name="Rectangle 57"/>
              <p:cNvSpPr>
                <a:spLocks noChangeArrowheads="1"/>
              </p:cNvSpPr>
              <p:nvPr/>
            </p:nvSpPr>
            <p:spPr bwMode="auto">
              <a:xfrm>
                <a:off x="785799" y="4286394"/>
                <a:ext cx="571619" cy="57152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3932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2471157" y="3951871"/>
                  <a:ext cx="219099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2471157" y="4902055"/>
                  <a:ext cx="219099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rot="16200000" flipH="1">
                  <a:off x="2360105" y="4282021"/>
                  <a:ext cx="950184" cy="2898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40"/>
                <p:cNvCxnSpPr/>
                <p:nvPr/>
              </p:nvCxnSpPr>
              <p:spPr>
                <a:xfrm rot="5400000" flipH="1" flipV="1">
                  <a:off x="2360105" y="4282021"/>
                  <a:ext cx="950184" cy="2898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2980140" y="3951871"/>
                  <a:ext cx="219099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2980140" y="4902055"/>
                  <a:ext cx="219099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277" name="Group 43"/>
            <p:cNvGrpSpPr>
              <a:grpSpLocks/>
            </p:cNvGrpSpPr>
            <p:nvPr/>
          </p:nvGrpSpPr>
          <p:grpSpPr bwMode="auto">
            <a:xfrm>
              <a:off x="23790444" y="15372697"/>
              <a:ext cx="1352676" cy="1206405"/>
              <a:chOff x="785786" y="4286256"/>
              <a:chExt cx="571504" cy="571504"/>
            </a:xfrm>
          </p:grpSpPr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786034" y="4286323"/>
                <a:ext cx="570899" cy="57152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3932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2475078" y="3951703"/>
                  <a:ext cx="214042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475078" y="4901887"/>
                  <a:ext cx="214042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rot="16200000" flipH="1">
                  <a:off x="2359813" y="4281010"/>
                  <a:ext cx="950184" cy="2915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5400000" flipH="1" flipV="1">
                  <a:off x="2359813" y="4281010"/>
                  <a:ext cx="950184" cy="2915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980691" y="3951703"/>
                  <a:ext cx="217413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80691" y="4901887"/>
                  <a:ext cx="217413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278" name="Group 52"/>
            <p:cNvGrpSpPr>
              <a:grpSpLocks/>
            </p:cNvGrpSpPr>
            <p:nvPr/>
          </p:nvGrpSpPr>
          <p:grpSpPr bwMode="auto">
            <a:xfrm>
              <a:off x="26326711" y="15372697"/>
              <a:ext cx="1352676" cy="1206405"/>
              <a:chOff x="785786" y="4286256"/>
              <a:chExt cx="571504" cy="571504"/>
            </a:xfrm>
          </p:grpSpPr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785799" y="4286323"/>
                <a:ext cx="571619" cy="57152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39312" name="Group 50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2471157" y="3951703"/>
                  <a:ext cx="219099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71157" y="4901887"/>
                  <a:ext cx="219099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16200000" flipH="1">
                  <a:off x="2360105" y="4281853"/>
                  <a:ext cx="950184" cy="2898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H="1" flipV="1">
                  <a:off x="2360105" y="4281853"/>
                  <a:ext cx="950184" cy="2898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2980140" y="3951703"/>
                  <a:ext cx="219099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980140" y="4901887"/>
                  <a:ext cx="219099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279" name="Group 70"/>
            <p:cNvGrpSpPr>
              <a:grpSpLocks/>
            </p:cNvGrpSpPr>
            <p:nvPr/>
          </p:nvGrpSpPr>
          <p:grpSpPr bwMode="auto">
            <a:xfrm>
              <a:off x="25131447" y="14316627"/>
              <a:ext cx="1195259" cy="1393404"/>
              <a:chOff x="1478449" y="4786322"/>
              <a:chExt cx="310519" cy="405897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1478609" y="4786179"/>
                <a:ext cx="93287" cy="49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478609" y="5191643"/>
                <a:ext cx="93287" cy="49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16200000" flipH="1">
                <a:off x="1431061" y="4927014"/>
                <a:ext cx="405464" cy="12379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H="1" flipV="1">
                <a:off x="1431061" y="4927014"/>
                <a:ext cx="405464" cy="12379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695690" y="4786179"/>
                <a:ext cx="93287" cy="49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695690" y="5191643"/>
                <a:ext cx="93287" cy="49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25142275" y="13713766"/>
              <a:ext cx="1184466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142275" y="16278094"/>
              <a:ext cx="1184466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3283888" y="1371376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3283888" y="14317839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3283888" y="1567402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283888" y="16278094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7706917" y="1368143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7706917" y="1428380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7706917" y="1564169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706917" y="1624406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2841415" y="13310485"/>
              <a:ext cx="418648" cy="327389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2329167" y="1368143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2329167" y="1428380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329167" y="1564169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329167" y="1624406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95" name="TextBox 25"/>
            <p:cNvSpPr txBox="1">
              <a:spLocks noChangeArrowheads="1"/>
            </p:cNvSpPr>
            <p:nvPr/>
          </p:nvSpPr>
          <p:spPr bwMode="auto">
            <a:xfrm>
              <a:off x="24437445" y="17292384"/>
              <a:ext cx="3975727" cy="75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Baseline Router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1886694" y="13310485"/>
              <a:ext cx="418648" cy="327389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1374446" y="1368143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1374446" y="1428380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1374446" y="1564169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1374446" y="1624406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1" idx="2"/>
            </p:cNvCxnSpPr>
            <p:nvPr/>
          </p:nvCxnSpPr>
          <p:spPr>
            <a:xfrm rot="5400000" flipH="1" flipV="1">
              <a:off x="22729134" y="16904287"/>
              <a:ext cx="641507" cy="170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7" idx="2"/>
            </p:cNvCxnSpPr>
            <p:nvPr/>
          </p:nvCxnSpPr>
          <p:spPr>
            <a:xfrm rot="16200000" flipH="1">
              <a:off x="21787176" y="16893226"/>
              <a:ext cx="631297" cy="13615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303" name="TextBox 33"/>
            <p:cNvSpPr txBox="1">
              <a:spLocks noChangeArrowheads="1"/>
            </p:cNvSpPr>
            <p:nvPr/>
          </p:nvSpPr>
          <p:spPr bwMode="auto">
            <a:xfrm>
              <a:off x="21688453" y="17280805"/>
              <a:ext cx="8691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Eject</a:t>
              </a:r>
            </a:p>
          </p:txBody>
        </p:sp>
        <p:sp>
          <p:nvSpPr>
            <p:cNvPr id="139304" name="TextBox 34"/>
            <p:cNvSpPr txBox="1">
              <a:spLocks noChangeArrowheads="1"/>
            </p:cNvSpPr>
            <p:nvPr/>
          </p:nvSpPr>
          <p:spPr bwMode="auto">
            <a:xfrm>
              <a:off x="22566567" y="17288061"/>
              <a:ext cx="9204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Inject</a:t>
              </a:r>
            </a:p>
          </p:txBody>
        </p:sp>
      </p:grpSp>
      <p:sp>
        <p:nvSpPr>
          <p:cNvPr id="139269" name="TextBox 73"/>
          <p:cNvSpPr txBox="1">
            <a:spLocks noChangeArrowheads="1"/>
          </p:cNvSpPr>
          <p:nvPr/>
        </p:nvSpPr>
        <p:spPr bwMode="auto">
          <a:xfrm>
            <a:off x="0" y="6248400"/>
            <a:ext cx="876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Fallin et al., 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CHIPPER: A Low-complexity Bufferless Deflection Router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”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, HPCA 2011. </a:t>
            </a: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381375" y="16764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3381375" y="220980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7789863" y="1687513"/>
            <a:ext cx="132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7800975" y="2133600"/>
            <a:ext cx="1330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858000" y="4648200"/>
            <a:ext cx="196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DEFLECTED</a:t>
            </a:r>
          </a:p>
        </p:txBody>
      </p:sp>
    </p:spTree>
    <p:extLst>
      <p:ext uri="{BB962C8B-B14F-4D97-AF65-F5344CB8AC3E}">
        <p14:creationId xmlns:p14="http://schemas.microsoft.com/office/powerpoint/2010/main" val="3923913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43907 0.3465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00" y="173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4474 -0.086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6100" y="-43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8" grpId="0" animBg="1"/>
      <p:bldP spid="78" grpId="1" animBg="1"/>
      <p:bldP spid="79" grpId="0"/>
      <p:bldP spid="80" grpId="0"/>
      <p:bldP spid="81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How to Buffer Deflected Flits</a:t>
            </a:r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2DDAE-AE61-6C44-91F5-9F0AFE3C6A2D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40292" name="Group 4"/>
          <p:cNvGrpSpPr>
            <a:grpSpLocks/>
          </p:cNvGrpSpPr>
          <p:nvPr/>
        </p:nvGrpSpPr>
        <p:grpSpPr bwMode="auto">
          <a:xfrm>
            <a:off x="1130300" y="1220788"/>
            <a:ext cx="7581900" cy="4851400"/>
            <a:chOff x="17750427" y="18316748"/>
            <a:chExt cx="9775747" cy="5994520"/>
          </a:xfrm>
        </p:grpSpPr>
        <p:grpSp>
          <p:nvGrpSpPr>
            <p:cNvPr id="140306" name="Group 33"/>
            <p:cNvGrpSpPr>
              <a:grpSpLocks/>
            </p:cNvGrpSpPr>
            <p:nvPr/>
          </p:nvGrpSpPr>
          <p:grpSpPr bwMode="auto">
            <a:xfrm>
              <a:off x="21066293" y="19602633"/>
              <a:ext cx="1352676" cy="1206405"/>
              <a:chOff x="785786" y="4286256"/>
              <a:chExt cx="571504" cy="571504"/>
            </a:xfrm>
          </p:grpSpPr>
          <p:sp>
            <p:nvSpPr>
              <p:cNvPr id="88" name="Rectangle 24"/>
              <p:cNvSpPr>
                <a:spLocks noChangeArrowheads="1"/>
              </p:cNvSpPr>
              <p:nvPr/>
            </p:nvSpPr>
            <p:spPr bwMode="auto">
              <a:xfrm>
                <a:off x="785798" y="4286681"/>
                <a:ext cx="571627" cy="57148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0383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90" name="Straight Connector 89"/>
                <p:cNvCxnSpPr/>
                <p:nvPr/>
              </p:nvCxnSpPr>
              <p:spPr>
                <a:xfrm>
                  <a:off x="2470231" y="3952095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2470231" y="4901532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77"/>
                <p:cNvCxnSpPr/>
                <p:nvPr/>
              </p:nvCxnSpPr>
              <p:spPr>
                <a:xfrm rot="16200000" flipH="1">
                  <a:off x="2359371" y="4281878"/>
                  <a:ext cx="949437" cy="2898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rot="5400000" flipH="1" flipV="1">
                  <a:off x="2359371" y="4281878"/>
                  <a:ext cx="949437" cy="2898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79025" y="3952095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979025" y="4901532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307" name="Group 34"/>
            <p:cNvGrpSpPr>
              <a:grpSpLocks/>
            </p:cNvGrpSpPr>
            <p:nvPr/>
          </p:nvGrpSpPr>
          <p:grpSpPr bwMode="auto">
            <a:xfrm>
              <a:off x="23602560" y="19602633"/>
              <a:ext cx="1352676" cy="1206405"/>
              <a:chOff x="785786" y="4286256"/>
              <a:chExt cx="571504" cy="571504"/>
            </a:xfrm>
          </p:grpSpPr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785704" y="4286681"/>
                <a:ext cx="571627" cy="57148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0375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2470010" y="3952095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2470010" y="4901532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69"/>
                <p:cNvCxnSpPr/>
                <p:nvPr/>
              </p:nvCxnSpPr>
              <p:spPr>
                <a:xfrm rot="16200000" flipH="1">
                  <a:off x="2359152" y="4281877"/>
                  <a:ext cx="949437" cy="2898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40"/>
                <p:cNvCxnSpPr/>
                <p:nvPr/>
              </p:nvCxnSpPr>
              <p:spPr>
                <a:xfrm rot="5400000" flipH="1" flipV="1">
                  <a:off x="2359152" y="4281877"/>
                  <a:ext cx="949437" cy="2898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2978805" y="3952095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2978805" y="4901532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308" name="Group 43"/>
            <p:cNvGrpSpPr>
              <a:grpSpLocks/>
            </p:cNvGrpSpPr>
            <p:nvPr/>
          </p:nvGrpSpPr>
          <p:grpSpPr bwMode="auto">
            <a:xfrm>
              <a:off x="21066293" y="21563040"/>
              <a:ext cx="1352676" cy="1206405"/>
              <a:chOff x="785786" y="4286256"/>
              <a:chExt cx="571504" cy="571504"/>
            </a:xfrm>
          </p:grpSpPr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785798" y="4286296"/>
                <a:ext cx="571627" cy="57148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0367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2470231" y="3951195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2470231" y="4900632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61"/>
                <p:cNvCxnSpPr/>
                <p:nvPr/>
              </p:nvCxnSpPr>
              <p:spPr>
                <a:xfrm rot="16200000" flipH="1">
                  <a:off x="2359371" y="4280978"/>
                  <a:ext cx="949437" cy="2898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5400000" flipH="1" flipV="1">
                  <a:off x="2359371" y="4280978"/>
                  <a:ext cx="949437" cy="2898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979025" y="3951195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2979025" y="4900632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309" name="Group 52"/>
            <p:cNvGrpSpPr>
              <a:grpSpLocks/>
            </p:cNvGrpSpPr>
            <p:nvPr/>
          </p:nvGrpSpPr>
          <p:grpSpPr bwMode="auto">
            <a:xfrm>
              <a:off x="23602560" y="21563040"/>
              <a:ext cx="1352676" cy="1206405"/>
              <a:chOff x="785786" y="4286256"/>
              <a:chExt cx="571504" cy="571504"/>
            </a:xfrm>
          </p:grpSpPr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785704" y="4286296"/>
                <a:ext cx="571627" cy="57148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0359" name="Group 50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2470010" y="3951195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2470010" y="4900632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rot="16200000" flipH="1">
                  <a:off x="2359152" y="4280977"/>
                  <a:ext cx="949437" cy="2898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rot="5400000" flipH="1" flipV="1">
                  <a:off x="2359152" y="4280977"/>
                  <a:ext cx="949437" cy="2898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2978805" y="3951195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2978805" y="4900632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310" name="Group 70"/>
            <p:cNvGrpSpPr>
              <a:grpSpLocks/>
            </p:cNvGrpSpPr>
            <p:nvPr/>
          </p:nvGrpSpPr>
          <p:grpSpPr bwMode="auto">
            <a:xfrm>
              <a:off x="22407296" y="20506970"/>
              <a:ext cx="1195259" cy="1393404"/>
              <a:chOff x="1478449" y="4786322"/>
              <a:chExt cx="310519" cy="405897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1478374" y="4786566"/>
                <a:ext cx="93057" cy="57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478374" y="5191688"/>
                <a:ext cx="93057" cy="57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6200000" flipH="1">
                <a:off x="1431085" y="4926912"/>
                <a:ext cx="405122" cy="1244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5400000" flipH="1" flipV="1">
                <a:off x="1431085" y="4926912"/>
                <a:ext cx="405122" cy="1244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1695862" y="4786566"/>
                <a:ext cx="93057" cy="57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695862" y="5191688"/>
                <a:ext cx="93057" cy="57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22419288" y="19903647"/>
              <a:ext cx="118307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419288" y="22467404"/>
              <a:ext cx="118307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558703" y="1990364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558703" y="2050780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558703" y="21865205"/>
              <a:ext cx="507618" cy="19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558703" y="22467404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955333" y="1990364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955333" y="2050780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955333" y="21865205"/>
              <a:ext cx="507618" cy="19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955333" y="22467404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5450670" y="19501529"/>
              <a:ext cx="417557" cy="327383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776578" y="18316748"/>
              <a:ext cx="1113485" cy="766968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878462" y="19872263"/>
              <a:ext cx="507618" cy="196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878462" y="20474461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878462" y="21831859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878462" y="2243405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116584" y="19501529"/>
              <a:ext cx="419605" cy="327383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9604871" y="19872263"/>
              <a:ext cx="507618" cy="196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9604871" y="20474461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9604871" y="21831859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9604871" y="2243405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1671465" y="18700232"/>
              <a:ext cx="766968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1948813" y="18699208"/>
              <a:ext cx="766968" cy="204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2227184" y="18699208"/>
              <a:ext cx="766968" cy="204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hape 34"/>
            <p:cNvCxnSpPr>
              <a:stCxn id="21" idx="0"/>
            </p:cNvCxnSpPr>
            <p:nvPr/>
          </p:nvCxnSpPr>
          <p:spPr>
            <a:xfrm rot="16200000" flipV="1">
              <a:off x="23879758" y="17721838"/>
              <a:ext cx="802278" cy="27571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hape 35"/>
            <p:cNvCxnSpPr>
              <a:endCxn id="38" idx="0"/>
            </p:cNvCxnSpPr>
            <p:nvPr/>
          </p:nvCxnSpPr>
          <p:spPr>
            <a:xfrm rot="10800000" flipV="1">
              <a:off x="19398140" y="18699251"/>
              <a:ext cx="2390719" cy="78854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37" name="TextBox 36"/>
            <p:cNvSpPr txBox="1">
              <a:spLocks noChangeArrowheads="1"/>
            </p:cNvSpPr>
            <p:nvPr/>
          </p:nvSpPr>
          <p:spPr bwMode="auto">
            <a:xfrm>
              <a:off x="21204809" y="23436565"/>
              <a:ext cx="6321365" cy="874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Side-Buffered Router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9189362" y="19487797"/>
              <a:ext cx="419603" cy="327384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8677650" y="19858532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8677650" y="20462692"/>
              <a:ext cx="507618" cy="196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8677650" y="21818128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8677650" y="2242228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8262139" y="19501529"/>
              <a:ext cx="419605" cy="327383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7750427" y="19872263"/>
              <a:ext cx="507618" cy="196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7750427" y="20474461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7750427" y="21831859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7750427" y="2243405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27" idx="2"/>
            </p:cNvCxnSpPr>
            <p:nvPr/>
          </p:nvCxnSpPr>
          <p:spPr>
            <a:xfrm rot="5400000" flipH="1" flipV="1">
              <a:off x="20004605" y="23094079"/>
              <a:ext cx="639468" cy="204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3" idx="2"/>
            </p:cNvCxnSpPr>
            <p:nvPr/>
          </p:nvCxnSpPr>
          <p:spPr>
            <a:xfrm rot="16200000" flipH="1">
              <a:off x="18163295" y="23085038"/>
              <a:ext cx="631622" cy="1228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50" name="TextBox 55"/>
            <p:cNvSpPr txBox="1">
              <a:spLocks noChangeArrowheads="1"/>
            </p:cNvSpPr>
            <p:nvPr/>
          </p:nvSpPr>
          <p:spPr bwMode="auto">
            <a:xfrm>
              <a:off x="18004039" y="23524839"/>
              <a:ext cx="8691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Eject</a:t>
              </a:r>
            </a:p>
          </p:txBody>
        </p:sp>
        <p:sp>
          <p:nvSpPr>
            <p:cNvPr id="140351" name="TextBox 56"/>
            <p:cNvSpPr txBox="1">
              <a:spLocks noChangeArrowheads="1"/>
            </p:cNvSpPr>
            <p:nvPr/>
          </p:nvSpPr>
          <p:spPr bwMode="auto">
            <a:xfrm>
              <a:off x="19827902" y="23434862"/>
              <a:ext cx="9204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Inject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3810000" y="4435475"/>
            <a:ext cx="2714625" cy="923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Step 1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. Remove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up to one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deflected flit per cycle from the outputs.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705600" y="2006600"/>
            <a:ext cx="1066800" cy="29289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00400" y="2133600"/>
            <a:ext cx="3357563" cy="6461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Step 2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. Buffer this flit in a small FIFO 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side buffer.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”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071938" y="1077913"/>
            <a:ext cx="1357312" cy="9286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071688" y="1863725"/>
            <a:ext cx="642937" cy="30718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928938" y="3506788"/>
            <a:ext cx="3571875" cy="646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Step 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. Re-inject this flit into pipeline when a slot is available.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43375" y="1077913"/>
            <a:ext cx="1357313" cy="9286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40300" name="TextBox 2"/>
          <p:cNvSpPr txBox="1">
            <a:spLocks noChangeArrowheads="1"/>
          </p:cNvSpPr>
          <p:nvPr/>
        </p:nvSpPr>
        <p:spPr bwMode="auto">
          <a:xfrm>
            <a:off x="5638800" y="990600"/>
            <a:ext cx="167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Side Buffer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429000" y="22860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3429000" y="281940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835900" y="2297113"/>
            <a:ext cx="1330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7848600" y="2743200"/>
            <a:ext cx="1330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106" name="TextBox 105"/>
          <p:cNvSpPr txBox="1">
            <a:spLocks noChangeArrowheads="1"/>
          </p:cNvSpPr>
          <p:nvPr/>
        </p:nvSpPr>
        <p:spPr bwMode="auto">
          <a:xfrm>
            <a:off x="6705600" y="5029200"/>
            <a:ext cx="196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DEFLECTED</a:t>
            </a:r>
          </a:p>
        </p:txBody>
      </p:sp>
    </p:spTree>
    <p:extLst>
      <p:ext uri="{BB962C8B-B14F-4D97-AF65-F5344CB8AC3E}">
        <p14:creationId xmlns:p14="http://schemas.microsoft.com/office/powerpoint/2010/main" val="3105806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541E-6 -1.22335E-6 L 0.38406 0.2912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9400" y="1455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541E-6 -1.08434E-6 L 0.38406 -0.0757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9400" y="-38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406 -0.07576 L 0.4591 -0.0757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19 -0.14236 L 0.23716 -0.14236 C 0.30261 -0.14236 0.38386 -0.0199 0.38386 0.07986 L 0.38386 0.30209 " pathEditMode="relative" rAng="0" ptsTypes="FfFF">
                                      <p:cBhvr>
                                        <p:cTn id="58" dur="10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00" y="222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68 -0.14236 L -0.01684 -0.14236 C -0.0618 -0.14236 -0.11666 -0.10324 -0.11666 -0.07129 L -0.11666 -3.33333E-6 " pathEditMode="relative" rAng="0" ptsTypes="FfFF">
                                      <p:cBhvr>
                                        <p:cTn id="7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700" y="7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72 6.14458E-6 L -1.10474E-6 6.14458E-6 " pathEditMode="relative" ptsTypes="AA">
                                      <p:cBhvr>
                                        <p:cTn id="8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354 0.06672 " pathEditMode="relative" ptsTypes="AA">
                                      <p:cBhvr>
                                        <p:cTn id="8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353 0.06672 L 0.45024 0.06672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3" grpId="0" animBg="1"/>
      <p:bldP spid="103" grpId="1" animBg="1"/>
      <p:bldP spid="103" grpId="2" animBg="1"/>
      <p:bldP spid="103" grpId="3" animBg="1"/>
      <p:bldP spid="103" grpId="4" animBg="1"/>
      <p:bldP spid="103" grpId="5" animBg="1"/>
      <p:bldP spid="103" grpId="6" animBg="1"/>
      <p:bldP spid="103" grpId="7" animBg="1"/>
      <p:bldP spid="104" grpId="0" animBg="1"/>
      <p:bldP spid="104" grpId="1" animBg="1"/>
      <p:bldP spid="104" grpId="2" animBg="1"/>
      <p:bldP spid="104" grpId="3" animBg="1"/>
      <p:bldP spid="50" grpId="0"/>
      <p:bldP spid="105" grpId="0"/>
      <p:bldP spid="106" grpId="0"/>
      <p:bldP spid="106" grpId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Why Could A Side Buffer Work Well?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Buffer some flits and deflect other flits at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per-flit level</a:t>
            </a:r>
          </a:p>
          <a:p>
            <a:endParaRPr lang="en-US">
              <a:solidFill>
                <a:srgbClr val="0000FF"/>
              </a:solidFill>
              <a:latin typeface="Tahoma" charset="0"/>
            </a:endParaRPr>
          </a:p>
          <a:p>
            <a:pPr lvl="1"/>
            <a:r>
              <a:rPr lang="en-US" sz="2400">
                <a:latin typeface="Tahoma" charset="0"/>
              </a:rPr>
              <a:t>Relative to </a:t>
            </a:r>
            <a:r>
              <a:rPr lang="en-US" sz="2400" b="1">
                <a:latin typeface="Tahoma" charset="0"/>
              </a:rPr>
              <a:t>bufferless routers</a:t>
            </a:r>
            <a:r>
              <a:rPr lang="en-US" sz="2400">
                <a:solidFill>
                  <a:srgbClr val="000000"/>
                </a:solidFill>
                <a:latin typeface="Tahoma" charset="0"/>
              </a:rPr>
              <a:t>,</a:t>
            </a:r>
            <a:r>
              <a:rPr lang="en-US" sz="2400">
                <a:solidFill>
                  <a:srgbClr val="0000FF"/>
                </a:solidFill>
                <a:latin typeface="Tahoma" charset="0"/>
              </a:rPr>
              <a:t> deflection rate reduces</a:t>
            </a:r>
            <a:br>
              <a:rPr lang="en-US" sz="2400">
                <a:solidFill>
                  <a:srgbClr val="0000FF"/>
                </a:solidFill>
                <a:latin typeface="Tahoma" charset="0"/>
              </a:rPr>
            </a:br>
            <a:r>
              <a:rPr lang="en-US" sz="2400">
                <a:solidFill>
                  <a:srgbClr val="000000"/>
                </a:solidFill>
                <a:latin typeface="Tahoma" charset="0"/>
              </a:rPr>
              <a:t>(need not deflect all contending flits)</a:t>
            </a:r>
          </a:p>
          <a:p>
            <a:pPr lvl="1">
              <a:buFont typeface="Wingdings" charset="0"/>
              <a:buNone/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	</a:t>
            </a:r>
            <a:r>
              <a:rPr lang="en-US" sz="2400" b="1">
                <a:solidFill>
                  <a:srgbClr val="000000"/>
                </a:solidFill>
                <a:latin typeface="Tahoma" charset="0"/>
                <a:sym typeface="Wingdings" charset="0"/>
              </a:rPr>
              <a:t> </a:t>
            </a:r>
            <a:r>
              <a:rPr lang="en-US" sz="2400">
                <a:latin typeface="Tahoma" charset="0"/>
                <a:sym typeface="Wingdings" charset="0"/>
              </a:rPr>
              <a:t>4-flit buffer reduces deflection rate by </a:t>
            </a: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39%</a:t>
            </a:r>
            <a:endParaRPr lang="en-US" sz="2400">
              <a:solidFill>
                <a:srgbClr val="0000FF"/>
              </a:solidFill>
              <a:latin typeface="Tahoma" charset="0"/>
            </a:endParaRPr>
          </a:p>
          <a:p>
            <a:pPr lvl="1">
              <a:buFont typeface="Wingdings" charset="0"/>
              <a:buNone/>
            </a:pPr>
            <a:endParaRPr lang="en-US" sz="2400" b="1">
              <a:solidFill>
                <a:srgbClr val="000000"/>
              </a:solidFill>
              <a:latin typeface="Tahoma" charset="0"/>
            </a:endParaRPr>
          </a:p>
          <a:p>
            <a:pPr lvl="1"/>
            <a:endParaRPr lang="en-US" sz="2400" b="1">
              <a:latin typeface="Tahoma" charset="0"/>
            </a:endParaRPr>
          </a:p>
          <a:p>
            <a:pPr lvl="1"/>
            <a:r>
              <a:rPr lang="en-US" sz="2400">
                <a:solidFill>
                  <a:srgbClr val="000000"/>
                </a:solidFill>
                <a:latin typeface="Tahoma" charset="0"/>
              </a:rPr>
              <a:t>Relative to </a:t>
            </a:r>
            <a:r>
              <a:rPr lang="en-US" sz="2400" b="1">
                <a:solidFill>
                  <a:srgbClr val="000000"/>
                </a:solidFill>
                <a:latin typeface="Tahoma" charset="0"/>
              </a:rPr>
              <a:t>buffered routers</a:t>
            </a:r>
            <a:r>
              <a:rPr lang="en-US" sz="2400">
                <a:solidFill>
                  <a:srgbClr val="000000"/>
                </a:solidFill>
                <a:latin typeface="Tahoma" charset="0"/>
              </a:rPr>
              <a:t>, </a:t>
            </a:r>
            <a:r>
              <a:rPr lang="en-US" sz="2400">
                <a:solidFill>
                  <a:srgbClr val="0000FF"/>
                </a:solidFill>
                <a:latin typeface="Tahoma" charset="0"/>
              </a:rPr>
              <a:t>buffer is more efficiently used </a:t>
            </a:r>
            <a:r>
              <a:rPr lang="en-US" sz="2400">
                <a:latin typeface="Tahoma" charset="0"/>
              </a:rPr>
              <a:t>(need not buffer all flits)</a:t>
            </a:r>
          </a:p>
          <a:p>
            <a:pPr marL="669925" lvl="2" indent="0">
              <a:buFont typeface="Wingdings" charset="0"/>
              <a:buNone/>
            </a:pPr>
            <a:r>
              <a:rPr lang="en-US" sz="2400">
                <a:latin typeface="Tahoma" charset="0"/>
              </a:rPr>
              <a:t>	</a:t>
            </a:r>
            <a:r>
              <a:rPr lang="en-US" sz="2400">
                <a:latin typeface="Tahoma" charset="0"/>
                <a:sym typeface="Wingdings" charset="0"/>
              </a:rPr>
              <a:t> similar performance with </a:t>
            </a: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25%</a:t>
            </a:r>
            <a:r>
              <a:rPr lang="en-US" sz="2400">
                <a:latin typeface="Tahoma" charset="0"/>
                <a:sym typeface="Wingdings" charset="0"/>
              </a:rPr>
              <a:t> of buffer space</a:t>
            </a:r>
            <a:endParaRPr lang="en-US" sz="2400">
              <a:latin typeface="Tahoma" charset="0"/>
            </a:endParaRPr>
          </a:p>
          <a:p>
            <a:pPr marL="669925" lvl="2" indent="0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marL="669925" lvl="2" indent="0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7B55E2-1435-D141-A690-BF29CB8EF1B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350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42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Improving Deflection Arbitration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Results</a:t>
            </a: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7C3B4E-48AB-854E-9472-34AF5F2239E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4072"/>
      </p:ext>
    </p:extLst>
  </p:cSld>
  <p:clrMapOvr>
    <a:masterClrMapping/>
  </p:clrMapOvr>
  <p:transition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Addressing the Ejection Bottleneck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Problem 2</a:t>
            </a:r>
            <a:r>
              <a:rPr lang="en-US">
                <a:latin typeface="Tahoma" charset="0"/>
              </a:rPr>
              <a:t>: Flits deflect unnecessarily because only one flit can </a:t>
            </a:r>
            <a:r>
              <a:rPr lang="en-US" b="1">
                <a:latin typeface="Tahoma" charset="0"/>
              </a:rPr>
              <a:t>eject</a:t>
            </a:r>
            <a:r>
              <a:rPr lang="en-US">
                <a:latin typeface="Tahoma" charset="0"/>
              </a:rPr>
              <a:t> per router per cycle</a:t>
            </a:r>
            <a:endParaRPr lang="en-US" b="1">
              <a:latin typeface="Tahoma" charset="0"/>
            </a:endParaRPr>
          </a:p>
          <a:p>
            <a:endParaRPr lang="en-US" b="1">
              <a:latin typeface="Tahoma" charset="0"/>
            </a:endParaRPr>
          </a:p>
          <a:p>
            <a:r>
              <a:rPr lang="en-US">
                <a:latin typeface="Tahoma" charset="0"/>
              </a:rPr>
              <a:t>In 20% of all ejections, ≥ 2 flits could have ejected</a:t>
            </a:r>
            <a:br>
              <a:rPr lang="en-US">
                <a:latin typeface="Tahoma" charset="0"/>
              </a:rPr>
            </a:br>
            <a:r>
              <a:rPr lang="en-US">
                <a:latin typeface="Tahoma" charset="0"/>
                <a:sym typeface="Wingdings" charset="0"/>
              </a:rPr>
              <a:t> all but one flit must </a:t>
            </a:r>
            <a:r>
              <a:rPr lang="en-US" b="1">
                <a:solidFill>
                  <a:srgbClr val="FF0000"/>
                </a:solidFill>
                <a:latin typeface="Tahoma" charset="0"/>
                <a:sym typeface="Wingdings" charset="0"/>
              </a:rPr>
              <a:t>deflect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 and try again</a:t>
            </a:r>
          </a:p>
          <a:p>
            <a:pPr>
              <a:buFont typeface="Wingdings" charset="0"/>
              <a:buNone/>
            </a:pPr>
            <a:r>
              <a:rPr lang="en-US">
                <a:solidFill>
                  <a:srgbClr val="000000"/>
                </a:solidFill>
                <a:latin typeface="Tahoma" charset="0"/>
                <a:sym typeface="Wingdings" charset="0"/>
              </a:rPr>
              <a:t>     these deflected flits cause additional contention</a:t>
            </a:r>
          </a:p>
          <a:p>
            <a:endParaRPr lang="en-US">
              <a:latin typeface="Tahoma" charset="0"/>
              <a:sym typeface="Wingdings" charset="0"/>
            </a:endParaRPr>
          </a:p>
          <a:p>
            <a:r>
              <a:rPr lang="en-US">
                <a:latin typeface="Tahoma" charset="0"/>
                <a:sym typeface="Wingdings" charset="0"/>
              </a:rPr>
              <a:t>Ejection width of 2 flits/cycle reduces </a:t>
            </a:r>
            <a:r>
              <a:rPr lang="en-US">
                <a:solidFill>
                  <a:srgbClr val="0000FF"/>
                </a:solidFill>
                <a:latin typeface="Tahoma" charset="0"/>
                <a:sym typeface="Wingdings" charset="0"/>
              </a:rPr>
              <a:t>deflection rate 21%</a:t>
            </a:r>
          </a:p>
          <a:p>
            <a:endParaRPr lang="en-US">
              <a:latin typeface="Tahoma" charset="0"/>
              <a:sym typeface="Wingdings" charset="0"/>
            </a:endParaRP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Key idea 2</a:t>
            </a:r>
            <a:r>
              <a:rPr lang="en-US">
                <a:latin typeface="Tahoma" charset="0"/>
              </a:rPr>
              <a:t>: Reduce deflections due to a single-flit ejection port by allowing </a:t>
            </a:r>
            <a:r>
              <a:rPr lang="en-US" b="1">
                <a:latin typeface="Tahoma" charset="0"/>
              </a:rPr>
              <a:t>two flits </a:t>
            </a:r>
            <a:r>
              <a:rPr lang="en-US">
                <a:latin typeface="Tahoma" charset="0"/>
              </a:rPr>
              <a:t>to eject per cycle</a:t>
            </a:r>
            <a:endParaRPr lang="en-US">
              <a:latin typeface="Tahoma" charset="0"/>
              <a:sym typeface="Wingdings" charset="0"/>
            </a:endParaRPr>
          </a:p>
          <a:p>
            <a:endParaRPr lang="en-US">
              <a:latin typeface="Tahoma" charset="0"/>
              <a:sym typeface="Wingdings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7783C-1CCB-6E4F-85BB-92B51BAE7A2D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939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Addressing the Ejection Bottleneck</a:t>
            </a:r>
          </a:p>
        </p:txBody>
      </p:sp>
      <p:sp>
        <p:nvSpPr>
          <p:cNvPr id="144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6D4ED2-A391-2B4B-9F3C-9045A6A0E1E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44388" name="Group 4"/>
          <p:cNvGrpSpPr>
            <a:grpSpLocks/>
          </p:cNvGrpSpPr>
          <p:nvPr/>
        </p:nvGrpSpPr>
        <p:grpSpPr bwMode="auto">
          <a:xfrm>
            <a:off x="1377950" y="1158875"/>
            <a:ext cx="7766050" cy="5035550"/>
            <a:chOff x="17750427" y="18316748"/>
            <a:chExt cx="9343743" cy="6058821"/>
          </a:xfrm>
        </p:grpSpPr>
        <p:grpSp>
          <p:nvGrpSpPr>
            <p:cNvPr id="144393" name="Group 33"/>
            <p:cNvGrpSpPr>
              <a:grpSpLocks/>
            </p:cNvGrpSpPr>
            <p:nvPr/>
          </p:nvGrpSpPr>
          <p:grpSpPr bwMode="auto">
            <a:xfrm>
              <a:off x="21066293" y="19602633"/>
              <a:ext cx="1352676" cy="1206405"/>
              <a:chOff x="785786" y="4286256"/>
              <a:chExt cx="571504" cy="571504"/>
            </a:xfrm>
          </p:grpSpPr>
          <p:sp>
            <p:nvSpPr>
              <p:cNvPr id="88" name="Rectangle 24"/>
              <p:cNvSpPr>
                <a:spLocks noChangeArrowheads="1"/>
              </p:cNvSpPr>
              <p:nvPr/>
            </p:nvSpPr>
            <p:spPr bwMode="auto">
              <a:xfrm>
                <a:off x="785745" y="4286071"/>
                <a:ext cx="571338" cy="57187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447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90" name="Straight Connector 89"/>
                <p:cNvCxnSpPr/>
                <p:nvPr/>
              </p:nvCxnSpPr>
              <p:spPr>
                <a:xfrm>
                  <a:off x="2470445" y="3946266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2470445" y="4900481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77"/>
                <p:cNvCxnSpPr/>
                <p:nvPr/>
              </p:nvCxnSpPr>
              <p:spPr>
                <a:xfrm rot="16200000" flipH="1">
                  <a:off x="2358406" y="4277724"/>
                  <a:ext cx="954215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rot="5400000" flipH="1" flipV="1">
                  <a:off x="2358406" y="4277724"/>
                  <a:ext cx="954215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79271" y="3946266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979271" y="4900481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394" name="Group 34"/>
            <p:cNvGrpSpPr>
              <a:grpSpLocks/>
            </p:cNvGrpSpPr>
            <p:nvPr/>
          </p:nvGrpSpPr>
          <p:grpSpPr bwMode="auto">
            <a:xfrm>
              <a:off x="23602560" y="19602633"/>
              <a:ext cx="1352676" cy="1206405"/>
              <a:chOff x="785786" y="4286256"/>
              <a:chExt cx="571504" cy="571504"/>
            </a:xfrm>
          </p:grpSpPr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785837" y="4286071"/>
                <a:ext cx="571338" cy="57187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4462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2470662" y="3946266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2470662" y="4900481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69"/>
                <p:cNvCxnSpPr/>
                <p:nvPr/>
              </p:nvCxnSpPr>
              <p:spPr>
                <a:xfrm rot="16200000" flipH="1">
                  <a:off x="2358623" y="4277724"/>
                  <a:ext cx="954215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40"/>
                <p:cNvCxnSpPr/>
                <p:nvPr/>
              </p:nvCxnSpPr>
              <p:spPr>
                <a:xfrm rot="5400000" flipH="1" flipV="1">
                  <a:off x="2358623" y="4277724"/>
                  <a:ext cx="954215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2979488" y="3946266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2979488" y="4900481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395" name="Group 43"/>
            <p:cNvGrpSpPr>
              <a:grpSpLocks/>
            </p:cNvGrpSpPr>
            <p:nvPr/>
          </p:nvGrpSpPr>
          <p:grpSpPr bwMode="auto">
            <a:xfrm>
              <a:off x="21066293" y="21563040"/>
              <a:ext cx="1352676" cy="1206405"/>
              <a:chOff x="785786" y="4286256"/>
              <a:chExt cx="571504" cy="571504"/>
            </a:xfrm>
          </p:grpSpPr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785745" y="4286668"/>
                <a:ext cx="571338" cy="57096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4454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2470445" y="3951907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2470445" y="4901881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61"/>
                <p:cNvCxnSpPr/>
                <p:nvPr/>
              </p:nvCxnSpPr>
              <p:spPr>
                <a:xfrm rot="16200000" flipH="1">
                  <a:off x="2360527" y="4281244"/>
                  <a:ext cx="949974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5400000" flipH="1" flipV="1">
                  <a:off x="2360527" y="4281244"/>
                  <a:ext cx="949974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979271" y="3951907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2979271" y="4901881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396" name="Group 52"/>
            <p:cNvGrpSpPr>
              <a:grpSpLocks/>
            </p:cNvGrpSpPr>
            <p:nvPr/>
          </p:nvGrpSpPr>
          <p:grpSpPr bwMode="auto">
            <a:xfrm>
              <a:off x="23602560" y="21563040"/>
              <a:ext cx="1352676" cy="1206405"/>
              <a:chOff x="785786" y="4286256"/>
              <a:chExt cx="571504" cy="571504"/>
            </a:xfrm>
          </p:grpSpPr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785837" y="4286668"/>
                <a:ext cx="571338" cy="57096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4446" name="Group 50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2470662" y="3951907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2470662" y="4901881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rot="16200000" flipH="1">
                  <a:off x="2360744" y="4281244"/>
                  <a:ext cx="949974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rot="5400000" flipH="1" flipV="1">
                  <a:off x="2360744" y="4281244"/>
                  <a:ext cx="949974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2979488" y="3951907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2979488" y="4901881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397" name="Group 70"/>
            <p:cNvGrpSpPr>
              <a:grpSpLocks/>
            </p:cNvGrpSpPr>
            <p:nvPr/>
          </p:nvGrpSpPr>
          <p:grpSpPr bwMode="auto">
            <a:xfrm>
              <a:off x="22407296" y="20506970"/>
              <a:ext cx="1195259" cy="1393404"/>
              <a:chOff x="1478449" y="4786322"/>
              <a:chExt cx="310519" cy="405897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1478377" y="4786513"/>
                <a:ext cx="93286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478377" y="5191579"/>
                <a:ext cx="93286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6200000" flipH="1">
                <a:off x="1431156" y="4927020"/>
                <a:ext cx="405065" cy="12405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5400000" flipH="1" flipV="1">
                <a:off x="1431156" y="4927020"/>
                <a:ext cx="405065" cy="12405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1695714" y="4786513"/>
                <a:ext cx="93286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695714" y="5191579"/>
                <a:ext cx="93286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22418478" y="19904037"/>
              <a:ext cx="1184203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418478" y="22467385"/>
              <a:ext cx="1184203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558134" y="19904037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558134" y="20507627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558134" y="2186379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558134" y="2246738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954965" y="19904037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954965" y="20507627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954965" y="2186379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954965" y="2246738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5451566" y="19501007"/>
              <a:ext cx="416381" cy="3273903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776717" y="18316748"/>
              <a:ext cx="1113533" cy="76594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879407" y="19871565"/>
              <a:ext cx="506152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879407" y="20475155"/>
              <a:ext cx="506152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879407" y="21831323"/>
              <a:ext cx="506152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879407" y="22434913"/>
              <a:ext cx="506152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116923" y="19501007"/>
              <a:ext cx="418290" cy="3273903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9605042" y="19871565"/>
              <a:ext cx="50615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9605042" y="20475155"/>
              <a:ext cx="506151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9605042" y="21831323"/>
              <a:ext cx="50615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9605042" y="22434913"/>
              <a:ext cx="50615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1670694" y="18699722"/>
              <a:ext cx="767858" cy="190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1949555" y="18699722"/>
              <a:ext cx="76594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2228415" y="18699722"/>
              <a:ext cx="76594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hape 34"/>
            <p:cNvCxnSpPr>
              <a:stCxn id="21" idx="0"/>
            </p:cNvCxnSpPr>
            <p:nvPr/>
          </p:nvCxnSpPr>
          <p:spPr>
            <a:xfrm rot="16200000" flipV="1">
              <a:off x="23881524" y="17722773"/>
              <a:ext cx="800329" cy="275613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hape 35"/>
            <p:cNvCxnSpPr>
              <a:endCxn id="38" idx="0"/>
            </p:cNvCxnSpPr>
            <p:nvPr/>
          </p:nvCxnSpPr>
          <p:spPr>
            <a:xfrm rot="10800000" flipV="1">
              <a:off x="19398762" y="18700678"/>
              <a:ext cx="2389415" cy="78695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424" name="TextBox 36"/>
            <p:cNvSpPr txBox="1">
              <a:spLocks noChangeArrowheads="1"/>
            </p:cNvSpPr>
            <p:nvPr/>
          </p:nvSpPr>
          <p:spPr bwMode="auto">
            <a:xfrm>
              <a:off x="21090791" y="23523906"/>
              <a:ext cx="6003379" cy="85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Single-Width Ejection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9190571" y="19487637"/>
              <a:ext cx="418292" cy="3273903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8676780" y="1985819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8676780" y="2046178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8676780" y="21819862"/>
              <a:ext cx="508061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8676780" y="22421543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8262308" y="19501007"/>
              <a:ext cx="418292" cy="3273903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7750427" y="1987156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7750427" y="20475155"/>
              <a:ext cx="508061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7750427" y="21831323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7750427" y="22434913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27" idx="2"/>
            </p:cNvCxnSpPr>
            <p:nvPr/>
          </p:nvCxnSpPr>
          <p:spPr>
            <a:xfrm rot="5400000" flipH="1" flipV="1">
              <a:off x="20004219" y="23093895"/>
              <a:ext cx="641792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3" idx="2"/>
            </p:cNvCxnSpPr>
            <p:nvPr/>
          </p:nvCxnSpPr>
          <p:spPr>
            <a:xfrm rot="16200000" flipH="1">
              <a:off x="18162973" y="23084345"/>
              <a:ext cx="632242" cy="1337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437" name="TextBox 55"/>
            <p:cNvSpPr txBox="1">
              <a:spLocks noChangeArrowheads="1"/>
            </p:cNvSpPr>
            <p:nvPr/>
          </p:nvSpPr>
          <p:spPr bwMode="auto">
            <a:xfrm>
              <a:off x="18060032" y="23544074"/>
              <a:ext cx="8691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Eject</a:t>
              </a:r>
            </a:p>
          </p:txBody>
        </p:sp>
        <p:sp>
          <p:nvSpPr>
            <p:cNvPr id="144438" name="TextBox 56"/>
            <p:cNvSpPr txBox="1">
              <a:spLocks noChangeArrowheads="1"/>
            </p:cNvSpPr>
            <p:nvPr/>
          </p:nvSpPr>
          <p:spPr bwMode="auto">
            <a:xfrm>
              <a:off x="19827902" y="23523909"/>
              <a:ext cx="9204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Inject</a:t>
              </a:r>
            </a:p>
          </p:txBody>
        </p:sp>
      </p:grpSp>
      <p:sp>
        <p:nvSpPr>
          <p:cNvPr id="89" name="Rounded Rectangle 88"/>
          <p:cNvSpPr/>
          <p:nvPr/>
        </p:nvSpPr>
        <p:spPr>
          <a:xfrm>
            <a:off x="1143000" y="2238375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143000" y="274320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096000" y="1600200"/>
            <a:ext cx="1798638" cy="4619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DEFLECTED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1143000" y="2227263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88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922E-6 3.24374E-7 L 0.04186 3.24374E-7 C 0.06062 3.24374E-7 0.08373 0.10171 0.08373 0.18443 L 0.08373 0.36886 " pathEditMode="relative" rAng="0" ptsTypes="FfFF">
                                      <p:cBhvr>
                                        <p:cTn id="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600" y="184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922E-6 -3.4291E-7 L 0.77593 -0.0020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8800" y="-11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922E-6 1.52919E-6 L 0.04186 1.52919E-6 C 0.06062 1.52919E-6 0.08373 0.12233 0.08373 0.22219 L 0.08373 0.44416 " pathEditMode="relative" rAng="0" ptsTypes="FfFF">
                                      <p:cBhvr>
                                        <p:cTn id="3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600" y="221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89" grpId="2" animBg="1"/>
      <p:bldP spid="96" grpId="0" animBg="1"/>
      <p:bldP spid="96" grpId="1" animBg="1"/>
      <p:bldP spid="96" grpId="2" animBg="1"/>
      <p:bldP spid="99" grpId="0" animBg="1"/>
      <p:bldP spid="99" grpId="1" animBg="1"/>
      <p:bldP spid="100" grpId="0" animBg="1"/>
      <p:bldP spid="100" grpId="1" animBg="1"/>
      <p:bldP spid="100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Interconnection Networks</a:t>
            </a:r>
          </a:p>
        </p:txBody>
      </p:sp>
      <p:sp>
        <p:nvSpPr>
          <p:cNvPr id="79874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A095CA4-27D6-D34D-816A-255A50A559B4}" type="slidenum">
              <a:rPr lang="en-US" alt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2</a:t>
            </a:fld>
            <a:endParaRPr lang="en-US" alt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9834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  <a:ea typeface="ＭＳ Ｐゴシック" charset="0"/>
                <a:cs typeface="ＭＳ Ｐゴシック" charset="0"/>
              </a:rPr>
              <a:t>Sun UltraSPARC T2 Core-to-Cache Crossbar</a:t>
            </a:r>
          </a:p>
        </p:txBody>
      </p:sp>
      <p:sp>
        <p:nvSpPr>
          <p:cNvPr id="100354" name="Content Placeholder 2"/>
          <p:cNvSpPr>
            <a:spLocks noGrp="1"/>
          </p:cNvSpPr>
          <p:nvPr>
            <p:ph idx="1"/>
          </p:nvPr>
        </p:nvSpPr>
        <p:spPr>
          <a:xfrm>
            <a:off x="5562600" y="996950"/>
            <a:ext cx="3276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High bandwidth interface between 8 cores and 8 L2 banks &amp; NCU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4-stage pipeline: req, arbitration, selection, transmission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2-deep queue for each src/dest pair to hold data transfer request</a:t>
            </a: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638A09-871F-6E4C-808B-4EEE5E0E613B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20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035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54864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282293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Addressing the Ejection Bottleneck</a:t>
            </a:r>
          </a:p>
        </p:txBody>
      </p:sp>
      <p:sp>
        <p:nvSpPr>
          <p:cNvPr id="145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B6268-27DF-C341-ACEA-DB45624B3B7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45412" name="Group 4"/>
          <p:cNvGrpSpPr>
            <a:grpSpLocks/>
          </p:cNvGrpSpPr>
          <p:nvPr/>
        </p:nvGrpSpPr>
        <p:grpSpPr bwMode="auto">
          <a:xfrm>
            <a:off x="979488" y="1158875"/>
            <a:ext cx="8164512" cy="5037138"/>
            <a:chOff x="17270961" y="18316748"/>
            <a:chExt cx="9823197" cy="6061633"/>
          </a:xfrm>
        </p:grpSpPr>
        <p:grpSp>
          <p:nvGrpSpPr>
            <p:cNvPr id="145417" name="Group 33"/>
            <p:cNvGrpSpPr>
              <a:grpSpLocks/>
            </p:cNvGrpSpPr>
            <p:nvPr/>
          </p:nvGrpSpPr>
          <p:grpSpPr bwMode="auto">
            <a:xfrm>
              <a:off x="21066293" y="19602633"/>
              <a:ext cx="1352676" cy="1206405"/>
              <a:chOff x="785786" y="4286256"/>
              <a:chExt cx="571504" cy="571504"/>
            </a:xfrm>
          </p:grpSpPr>
          <p:sp>
            <p:nvSpPr>
              <p:cNvPr id="88" name="Rectangle 24"/>
              <p:cNvSpPr>
                <a:spLocks noChangeArrowheads="1"/>
              </p:cNvSpPr>
              <p:nvPr/>
            </p:nvSpPr>
            <p:spPr bwMode="auto">
              <a:xfrm>
                <a:off x="785729" y="4286161"/>
                <a:ext cx="571341" cy="57195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5496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90" name="Straight Connector 89"/>
                <p:cNvCxnSpPr/>
                <p:nvPr/>
              </p:nvCxnSpPr>
              <p:spPr>
                <a:xfrm>
                  <a:off x="2470408" y="3950744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2470408" y="4900860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77"/>
                <p:cNvCxnSpPr/>
                <p:nvPr/>
              </p:nvCxnSpPr>
              <p:spPr>
                <a:xfrm rot="16200000" flipH="1">
                  <a:off x="2360422" y="4280151"/>
                  <a:ext cx="950116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rot="5400000" flipH="1" flipV="1">
                  <a:off x="2360422" y="4280151"/>
                  <a:ext cx="950116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79237" y="3950744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979237" y="4900860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418" name="Group 34"/>
            <p:cNvGrpSpPr>
              <a:grpSpLocks/>
            </p:cNvGrpSpPr>
            <p:nvPr/>
          </p:nvGrpSpPr>
          <p:grpSpPr bwMode="auto">
            <a:xfrm>
              <a:off x="23602560" y="19602633"/>
              <a:ext cx="1352676" cy="1206405"/>
              <a:chOff x="785786" y="4286256"/>
              <a:chExt cx="571504" cy="571504"/>
            </a:xfrm>
          </p:grpSpPr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785826" y="4286161"/>
                <a:ext cx="571341" cy="57195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548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2470635" y="3950744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2470635" y="4900860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69"/>
                <p:cNvCxnSpPr/>
                <p:nvPr/>
              </p:nvCxnSpPr>
              <p:spPr>
                <a:xfrm rot="16200000" flipH="1">
                  <a:off x="2360649" y="4280151"/>
                  <a:ext cx="950116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40"/>
                <p:cNvCxnSpPr/>
                <p:nvPr/>
              </p:nvCxnSpPr>
              <p:spPr>
                <a:xfrm rot="5400000" flipH="1" flipV="1">
                  <a:off x="2360649" y="4280151"/>
                  <a:ext cx="950116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2979464" y="3950744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2979464" y="4900860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419" name="Group 43"/>
            <p:cNvGrpSpPr>
              <a:grpSpLocks/>
            </p:cNvGrpSpPr>
            <p:nvPr/>
          </p:nvGrpSpPr>
          <p:grpSpPr bwMode="auto">
            <a:xfrm>
              <a:off x="21066293" y="21563040"/>
              <a:ext cx="1352676" cy="1206405"/>
              <a:chOff x="785786" y="4286256"/>
              <a:chExt cx="571504" cy="571504"/>
            </a:xfrm>
          </p:grpSpPr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785729" y="4285992"/>
                <a:ext cx="571341" cy="57195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548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2470408" y="3946106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2470408" y="4900463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61"/>
                <p:cNvCxnSpPr/>
                <p:nvPr/>
              </p:nvCxnSpPr>
              <p:spPr>
                <a:xfrm rot="16200000" flipH="1">
                  <a:off x="2358300" y="4277635"/>
                  <a:ext cx="954357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5400000" flipH="1" flipV="1">
                  <a:off x="2358300" y="4277635"/>
                  <a:ext cx="954357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979237" y="3946106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2979237" y="4900463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420" name="Group 52"/>
            <p:cNvGrpSpPr>
              <a:grpSpLocks/>
            </p:cNvGrpSpPr>
            <p:nvPr/>
          </p:nvGrpSpPr>
          <p:grpSpPr bwMode="auto">
            <a:xfrm>
              <a:off x="23602560" y="21563040"/>
              <a:ext cx="1352676" cy="1206405"/>
              <a:chOff x="785786" y="4286256"/>
              <a:chExt cx="571504" cy="571504"/>
            </a:xfrm>
          </p:grpSpPr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785826" y="4285992"/>
                <a:ext cx="571341" cy="57195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5472" name="Group 50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2470635" y="3946106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2470635" y="4900463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rot="16200000" flipH="1">
                  <a:off x="2358528" y="4277635"/>
                  <a:ext cx="954357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rot="5400000" flipH="1" flipV="1">
                  <a:off x="2358528" y="4277635"/>
                  <a:ext cx="954357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2979464" y="3946106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2979464" y="4900463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421" name="Group 70"/>
            <p:cNvGrpSpPr>
              <a:grpSpLocks/>
            </p:cNvGrpSpPr>
            <p:nvPr/>
          </p:nvGrpSpPr>
          <p:grpSpPr bwMode="auto">
            <a:xfrm>
              <a:off x="22407296" y="20506970"/>
              <a:ext cx="1195259" cy="1393404"/>
              <a:chOff x="1478449" y="4786322"/>
              <a:chExt cx="310519" cy="405897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1478368" y="4786052"/>
                <a:ext cx="93287" cy="5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478368" y="5191734"/>
                <a:ext cx="93287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6200000" flipH="1">
                <a:off x="1430840" y="4926867"/>
                <a:ext cx="405682" cy="124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5400000" flipH="1" flipV="1">
                <a:off x="1430840" y="4926867"/>
                <a:ext cx="405682" cy="124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1695707" y="4786052"/>
                <a:ext cx="93287" cy="5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695707" y="5191734"/>
                <a:ext cx="93287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22418446" y="19904274"/>
              <a:ext cx="1184208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418446" y="22468002"/>
              <a:ext cx="1184208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558093" y="19904274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558093" y="20507953"/>
              <a:ext cx="508063" cy="19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558093" y="21864322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558093" y="22468002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954943" y="19904274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954943" y="20507953"/>
              <a:ext cx="508063" cy="19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954943" y="21864322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954943" y="22468002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5451547" y="19501183"/>
              <a:ext cx="416383" cy="327248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776681" y="18316748"/>
              <a:ext cx="1113538" cy="766063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879390" y="19871796"/>
              <a:ext cx="506154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879390" y="20475476"/>
              <a:ext cx="506154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879390" y="21831845"/>
              <a:ext cx="506154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879390" y="22435525"/>
              <a:ext cx="506154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116881" y="19501183"/>
              <a:ext cx="418292" cy="327248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9604997" y="19871796"/>
              <a:ext cx="50615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9604997" y="20475476"/>
              <a:ext cx="506153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9604997" y="21831845"/>
              <a:ext cx="50615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9604997" y="22435525"/>
              <a:ext cx="506153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1671558" y="18698824"/>
              <a:ext cx="766063" cy="190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1949465" y="18699779"/>
              <a:ext cx="76606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2228326" y="18699779"/>
              <a:ext cx="76606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hape 34"/>
            <p:cNvCxnSpPr>
              <a:stCxn id="21" idx="0"/>
            </p:cNvCxnSpPr>
            <p:nvPr/>
          </p:nvCxnSpPr>
          <p:spPr>
            <a:xfrm rot="16200000" flipV="1">
              <a:off x="23881440" y="17722883"/>
              <a:ext cx="800448" cy="275615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hape 35"/>
            <p:cNvCxnSpPr>
              <a:endCxn id="38" idx="0"/>
            </p:cNvCxnSpPr>
            <p:nvPr/>
          </p:nvCxnSpPr>
          <p:spPr>
            <a:xfrm rot="10800000" flipV="1">
              <a:off x="19398716" y="18700735"/>
              <a:ext cx="2389426" cy="78707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448" name="TextBox 36"/>
            <p:cNvSpPr txBox="1">
              <a:spLocks noChangeArrowheads="1"/>
            </p:cNvSpPr>
            <p:nvPr/>
          </p:nvSpPr>
          <p:spPr bwMode="auto">
            <a:xfrm>
              <a:off x="21497713" y="23526718"/>
              <a:ext cx="5596445" cy="85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Dual-Width Ejection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9190524" y="19487811"/>
              <a:ext cx="418293" cy="327439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8676731" y="19858424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8676731" y="20462104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8676731" y="21818473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8676731" y="22422153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8262257" y="19501183"/>
              <a:ext cx="418293" cy="327248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48" name="Straight Connector 47"/>
            <p:cNvCxnSpPr>
              <a:endCxn id="27" idx="2"/>
            </p:cNvCxnSpPr>
            <p:nvPr/>
          </p:nvCxnSpPr>
          <p:spPr>
            <a:xfrm rot="5400000" flipH="1" flipV="1">
              <a:off x="20004129" y="23092696"/>
              <a:ext cx="641887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3" idx="2"/>
            </p:cNvCxnSpPr>
            <p:nvPr/>
          </p:nvCxnSpPr>
          <p:spPr>
            <a:xfrm rot="16200000" flipH="1">
              <a:off x="18162877" y="23083144"/>
              <a:ext cx="632335" cy="1337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7782845" y="19508824"/>
              <a:ext cx="418292" cy="327248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17270961" y="19879438"/>
              <a:ext cx="508063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7270961" y="20481208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7270961" y="21839487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7270961" y="22443167"/>
              <a:ext cx="508063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0" idx="2"/>
            </p:cNvCxnSpPr>
            <p:nvPr/>
          </p:nvCxnSpPr>
          <p:spPr>
            <a:xfrm rot="16200000" flipH="1">
              <a:off x="17683463" y="23090787"/>
              <a:ext cx="632335" cy="13369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463" name="TextBox 55"/>
            <p:cNvSpPr txBox="1">
              <a:spLocks noChangeArrowheads="1"/>
            </p:cNvSpPr>
            <p:nvPr/>
          </p:nvSpPr>
          <p:spPr bwMode="auto">
            <a:xfrm>
              <a:off x="17743125" y="23514690"/>
              <a:ext cx="8691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Eject</a:t>
              </a:r>
            </a:p>
          </p:txBody>
        </p:sp>
        <p:sp>
          <p:nvSpPr>
            <p:cNvPr id="145464" name="TextBox 56"/>
            <p:cNvSpPr txBox="1">
              <a:spLocks noChangeArrowheads="1"/>
            </p:cNvSpPr>
            <p:nvPr/>
          </p:nvSpPr>
          <p:spPr bwMode="auto">
            <a:xfrm>
              <a:off x="19827902" y="23520627"/>
              <a:ext cx="9204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Inject</a:t>
              </a:r>
            </a:p>
          </p:txBody>
        </p:sp>
      </p:grp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914400" y="1905000"/>
            <a:ext cx="1371600" cy="4114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04800" y="4267200"/>
            <a:ext cx="8429625" cy="1077913"/>
          </a:xfrm>
          <a:prstGeom prst="rect">
            <a:avLst/>
          </a:prstGeom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For fair comparison,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baseline routers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have dual-width ejection for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perf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. (not power/area)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1143000" y="274320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1143000" y="2227263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217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922E-6 3.24374E-7 L 0.02102 3.24374E-7 C 0.0304 3.24374E-7 0.04204 0.10171 0.04204 0.18443 L 0.04204 0.36886 " pathEditMode="relative" rAng="0" ptsTypes="FfFF">
                                      <p:cBhvr>
                                        <p:cTn id="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200" y="184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922E-6 1.52919E-6 L 0.04186 1.52919E-6 C 0.06045 1.52919E-6 0.08373 0.1221 0.08373 0.22196 L 0.08373 0.44416 " pathEditMode="relative" rAng="0" ptsTypes="FfFF">
                                      <p:cBhvr>
                                        <p:cTn id="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600" y="221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7" grpId="1" animBg="1"/>
      <p:bldP spid="98" grpId="0" animBg="1"/>
      <p:bldP spid="98" grpId="1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46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latin typeface="Tahoma" charset="0"/>
              </a:rPr>
              <a:t>Improving Deflection Arbitration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Results</a:t>
            </a: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850693-A570-DA48-B972-6B9688DAF0E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8324"/>
      </p:ext>
    </p:extLst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Improving Deflection Arbitration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Problem 3</a:t>
            </a:r>
            <a:r>
              <a:rPr lang="en-US">
                <a:latin typeface="Tahoma" charset="0"/>
              </a:rPr>
              <a:t>: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Deflections occur unnecessarily </a:t>
            </a:r>
            <a:r>
              <a:rPr lang="en-US">
                <a:latin typeface="Tahoma" charset="0"/>
              </a:rPr>
              <a:t>because fast arbiters must use simple priority schemes</a:t>
            </a:r>
            <a:endParaRPr lang="en-US" b="1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r>
              <a:rPr lang="en-US">
                <a:latin typeface="Tahoma" charset="0"/>
              </a:rPr>
              <a:t>Age-based priorities (several past works): full priority order </a:t>
            </a:r>
            <a:r>
              <a:rPr lang="en-US">
                <a:latin typeface="Tahoma" charset="0"/>
                <a:sym typeface="Wingdings" charset="0"/>
              </a:rPr>
              <a:t>gives fewer deflections</a:t>
            </a:r>
            <a:r>
              <a:rPr lang="en-US">
                <a:latin typeface="Tahoma" charset="0"/>
              </a:rPr>
              <a:t>, but requires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slow arbiters</a:t>
            </a:r>
            <a:endParaRPr lang="en-US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</a:endParaRPr>
          </a:p>
          <a:p>
            <a:r>
              <a:rPr lang="en-US">
                <a:latin typeface="Tahoma" charset="0"/>
              </a:rPr>
              <a:t>State-of-the-art deflection arbitration (Golden Packet &amp; two-stage permutation network)</a:t>
            </a:r>
          </a:p>
          <a:p>
            <a:pPr lvl="1"/>
            <a:r>
              <a:rPr lang="en-US">
                <a:latin typeface="Tahoma" charset="0"/>
              </a:rPr>
              <a:t>Prioritize one packet globally (</a:t>
            </a:r>
            <a:r>
              <a:rPr lang="en-US" b="1">
                <a:latin typeface="Tahoma" charset="0"/>
              </a:rPr>
              <a:t>ensure forward progress</a:t>
            </a:r>
            <a:r>
              <a:rPr lang="en-US">
                <a:latin typeface="Tahoma" charset="0"/>
              </a:rPr>
              <a:t>)</a:t>
            </a:r>
          </a:p>
          <a:p>
            <a:pPr lvl="1"/>
            <a:r>
              <a:rPr lang="en-US">
                <a:latin typeface="Tahoma" charset="0"/>
              </a:rPr>
              <a:t>Arbitrate other flits randomly (</a:t>
            </a:r>
            <a:r>
              <a:rPr lang="en-US" b="1">
                <a:latin typeface="Tahoma" charset="0"/>
              </a:rPr>
              <a:t>fast critical path</a:t>
            </a:r>
            <a:r>
              <a:rPr lang="en-US">
                <a:latin typeface="Tahoma" charset="0"/>
              </a:rPr>
              <a:t>)</a:t>
            </a:r>
          </a:p>
          <a:p>
            <a:pPr>
              <a:buFont typeface="Wingdings" charset="0"/>
              <a:buNone/>
            </a:pPr>
            <a:endParaRPr lang="en-US">
              <a:solidFill>
                <a:srgbClr val="0000FF"/>
              </a:solidFill>
              <a:latin typeface="Tahoma" charset="0"/>
            </a:endParaRPr>
          </a:p>
          <a:p>
            <a:r>
              <a:rPr lang="en-US">
                <a:latin typeface="Tahoma" charset="0"/>
              </a:rPr>
              <a:t>Random common case leads to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uncoordinated arbitration</a:t>
            </a:r>
            <a:endParaRPr lang="en-US">
              <a:latin typeface="Tahoma" charset="0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F5D86-7256-294A-9B13-37F79B74129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5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Fast Deflection Routing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Let</a:t>
            </a:r>
            <a:r>
              <a:rPr lang="ja-JP" altLang="en-US">
                <a:latin typeface="Tahoma" charset="0"/>
              </a:rPr>
              <a:t>’</a:t>
            </a:r>
            <a:r>
              <a:rPr lang="en-US">
                <a:latin typeface="Tahoma" charset="0"/>
              </a:rPr>
              <a:t>s route in a two-input router first:</a:t>
            </a: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</a:endParaRPr>
          </a:p>
          <a:p>
            <a:r>
              <a:rPr lang="en-US" b="1">
                <a:latin typeface="Tahoma" charset="0"/>
              </a:rPr>
              <a:t>Step 1</a:t>
            </a:r>
            <a:r>
              <a:rPr lang="en-US">
                <a:latin typeface="Tahoma" charset="0"/>
              </a:rPr>
              <a:t>: pick a </a:t>
            </a:r>
            <a:r>
              <a:rPr lang="ja-JP" altLang="en-US">
                <a:solidFill>
                  <a:srgbClr val="0000FF"/>
                </a:solidFill>
                <a:latin typeface="Tahoma" charset="0"/>
              </a:rPr>
              <a:t>“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winning</a:t>
            </a:r>
            <a:r>
              <a:rPr lang="ja-JP" altLang="en-US">
                <a:solidFill>
                  <a:srgbClr val="0000FF"/>
                </a:solidFill>
                <a:latin typeface="Tahoma" charset="0"/>
              </a:rPr>
              <a:t>”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 flit </a:t>
            </a:r>
            <a:r>
              <a:rPr lang="en-US">
                <a:latin typeface="Tahoma" charset="0"/>
              </a:rPr>
              <a:t>(Golden Packet, else random)</a:t>
            </a:r>
          </a:p>
          <a:p>
            <a:r>
              <a:rPr lang="en-US" b="1">
                <a:latin typeface="Tahoma" charset="0"/>
              </a:rPr>
              <a:t>Step 2</a:t>
            </a:r>
            <a:r>
              <a:rPr lang="en-US">
                <a:latin typeface="Tahoma" charset="0"/>
              </a:rPr>
              <a:t>: steer the winning flit to its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desired output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</a:rPr>
              <a:t>		      and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deflect other flit</a:t>
            </a:r>
          </a:p>
          <a:p>
            <a:pPr>
              <a:buFont typeface="Wingdings" charset="0"/>
              <a:buNone/>
            </a:pPr>
            <a:endParaRPr lang="en-US">
              <a:solidFill>
                <a:srgbClr val="0000FF"/>
              </a:solidFill>
              <a:latin typeface="Tahoma" charset="0"/>
            </a:endParaRPr>
          </a:p>
          <a:p>
            <a:pPr lvl="1">
              <a:buFont typeface="Wingdings" charset="0"/>
              <a:buNone/>
            </a:pPr>
            <a:r>
              <a:rPr lang="en-US" b="1">
                <a:latin typeface="Tahoma" charset="0"/>
                <a:sym typeface="Wingdings" charset="0"/>
              </a:rPr>
              <a:t>	 Highest-priority flit always routes to destination</a:t>
            </a:r>
          </a:p>
          <a:p>
            <a:pPr lvl="1">
              <a:buFont typeface="Wingdings" charset="0"/>
              <a:buNone/>
            </a:pPr>
            <a:endParaRPr lang="en-US" b="1">
              <a:latin typeface="Tahoma" charset="0"/>
              <a:sym typeface="Wingdings" charset="0"/>
            </a:endParaRP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F5309-1486-9F46-982F-46E696C5831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48485" name="Group 15"/>
          <p:cNvGrpSpPr>
            <a:grpSpLocks/>
          </p:cNvGrpSpPr>
          <p:nvPr/>
        </p:nvGrpSpPr>
        <p:grpSpPr bwMode="auto">
          <a:xfrm>
            <a:off x="2984500" y="1828800"/>
            <a:ext cx="2413000" cy="1236663"/>
            <a:chOff x="2984938" y="1828800"/>
            <a:chExt cx="2412124" cy="1237343"/>
          </a:xfrm>
        </p:grpSpPr>
        <p:sp>
          <p:nvSpPr>
            <p:cNvPr id="5" name="Rectangle 4"/>
            <p:cNvSpPr/>
            <p:nvPr/>
          </p:nvSpPr>
          <p:spPr>
            <a:xfrm>
              <a:off x="3505449" y="1828800"/>
              <a:ext cx="1386971" cy="12373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851398" y="1984461"/>
              <a:ext cx="226931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851398" y="2861242"/>
              <a:ext cx="226931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3790696" y="2272093"/>
              <a:ext cx="876782" cy="301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 flipV="1">
              <a:off x="3790696" y="2272093"/>
              <a:ext cx="876782" cy="301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79844" y="1984461"/>
              <a:ext cx="225343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79844" y="2861242"/>
              <a:ext cx="225343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84938" y="2138533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984938" y="2756410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76551" y="2133768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876551" y="2751645"/>
              <a:ext cx="520511" cy="47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7595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Fast Deflection Routing with Four Inputs</a:t>
            </a:r>
          </a:p>
        </p:txBody>
      </p:sp>
      <p:sp>
        <p:nvSpPr>
          <p:cNvPr id="1495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89269-CC03-5642-B6A7-D1172248CB9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49508" name="Group 8"/>
          <p:cNvGrpSpPr>
            <a:grpSpLocks noGrp="1"/>
          </p:cNvGrpSpPr>
          <p:nvPr/>
        </p:nvGrpSpPr>
        <p:grpSpPr bwMode="auto">
          <a:xfrm>
            <a:off x="1828800" y="2819400"/>
            <a:ext cx="5029200" cy="3248025"/>
            <a:chOff x="642910" y="4286256"/>
            <a:chExt cx="2071702" cy="1500198"/>
          </a:xfrm>
        </p:grpSpPr>
        <p:grpSp>
          <p:nvGrpSpPr>
            <p:cNvPr id="149518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51" name="Rectangle 24"/>
              <p:cNvSpPr/>
              <p:nvPr/>
            </p:nvSpPr>
            <p:spPr>
              <a:xfrm>
                <a:off x="785966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9564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47492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47492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 flipH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 flipH="1" flipV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8076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98076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519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85561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9556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70903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470903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0"/>
                <p:cNvCxnSpPr/>
                <p:nvPr/>
              </p:nvCxnSpPr>
              <p:spPr>
                <a:xfrm rot="5400000" flipH="1" flipV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979809" y="3951815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979809" y="4896873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520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85966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954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47492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47492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6200000" flipH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H="1" flipV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98076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98076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521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85561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9540" name="Group 27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470903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2470903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16200000" flipH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979809" y="3952553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979809" y="4901046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522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478405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478405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695543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695543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1428953" y="4429237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428953" y="5643473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2910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42910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2910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2910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500118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500118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00118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00118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228600" y="908050"/>
            <a:ext cx="8610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Each block makes decisions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independently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Deflection is a distributed decision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49510" name="TextBox 60"/>
          <p:cNvSpPr txBox="1">
            <a:spLocks noChangeArrowheads="1"/>
          </p:cNvSpPr>
          <p:nvPr/>
        </p:nvSpPr>
        <p:spPr bwMode="auto">
          <a:xfrm>
            <a:off x="1295400" y="2895600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149511" name="TextBox 61"/>
          <p:cNvSpPr txBox="1">
            <a:spLocks noChangeArrowheads="1"/>
          </p:cNvSpPr>
          <p:nvPr/>
        </p:nvSpPr>
        <p:spPr bwMode="auto">
          <a:xfrm>
            <a:off x="1295400" y="3505200"/>
            <a:ext cx="373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149512" name="TextBox 62"/>
          <p:cNvSpPr txBox="1">
            <a:spLocks noChangeArrowheads="1"/>
          </p:cNvSpPr>
          <p:nvPr/>
        </p:nvSpPr>
        <p:spPr bwMode="auto">
          <a:xfrm>
            <a:off x="1295400" y="4899025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149513" name="TextBox 63"/>
          <p:cNvSpPr txBox="1">
            <a:spLocks noChangeArrowheads="1"/>
          </p:cNvSpPr>
          <p:nvPr/>
        </p:nvSpPr>
        <p:spPr bwMode="auto">
          <a:xfrm>
            <a:off x="1219200" y="5508625"/>
            <a:ext cx="500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W</a:t>
            </a:r>
          </a:p>
        </p:txBody>
      </p:sp>
      <p:sp>
        <p:nvSpPr>
          <p:cNvPr id="149514" name="TextBox 64"/>
          <p:cNvSpPr txBox="1">
            <a:spLocks noChangeArrowheads="1"/>
          </p:cNvSpPr>
          <p:nvPr/>
        </p:nvSpPr>
        <p:spPr bwMode="auto">
          <a:xfrm>
            <a:off x="6858000" y="2895600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149515" name="TextBox 65"/>
          <p:cNvSpPr txBox="1">
            <a:spLocks noChangeArrowheads="1"/>
          </p:cNvSpPr>
          <p:nvPr/>
        </p:nvSpPr>
        <p:spPr bwMode="auto">
          <a:xfrm>
            <a:off x="6858000" y="35052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149516" name="TextBox 66"/>
          <p:cNvSpPr txBox="1">
            <a:spLocks noChangeArrowheads="1"/>
          </p:cNvSpPr>
          <p:nvPr/>
        </p:nvSpPr>
        <p:spPr bwMode="auto">
          <a:xfrm>
            <a:off x="6858000" y="4899025"/>
            <a:ext cx="373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149517" name="TextBox 67"/>
          <p:cNvSpPr txBox="1">
            <a:spLocks noChangeArrowheads="1"/>
          </p:cNvSpPr>
          <p:nvPr/>
        </p:nvSpPr>
        <p:spPr bwMode="auto">
          <a:xfrm>
            <a:off x="6781800" y="5508625"/>
            <a:ext cx="500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772703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Unnecessary Deflections in Fast Arbiters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2063750"/>
          </a:xfrm>
        </p:spPr>
        <p:txBody>
          <a:bodyPr/>
          <a:lstStyle/>
          <a:p>
            <a:r>
              <a:rPr lang="en-US" sz="2200">
                <a:latin typeface="Tahoma" charset="0"/>
              </a:rPr>
              <a:t>How does lack of coordination cause unnecessary deflections?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</a:rPr>
              <a:t>1. No flit is golden (pseudorandom arbitration)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</a:rPr>
              <a:t>2.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Red</a:t>
            </a:r>
            <a:r>
              <a:rPr lang="en-US">
                <a:latin typeface="Tahoma" charset="0"/>
              </a:rPr>
              <a:t> flit wins at first stage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</a:rPr>
              <a:t>3. </a:t>
            </a:r>
            <a:r>
              <a:rPr lang="en-US">
                <a:solidFill>
                  <a:srgbClr val="008000"/>
                </a:solidFill>
                <a:latin typeface="Tahoma" charset="0"/>
              </a:rPr>
              <a:t>Green</a:t>
            </a:r>
            <a:r>
              <a:rPr lang="en-US">
                <a:solidFill>
                  <a:srgbClr val="2C6123"/>
                </a:solidFill>
                <a:latin typeface="Tahoma" charset="0"/>
              </a:rPr>
              <a:t> </a:t>
            </a:r>
            <a:r>
              <a:rPr lang="en-US">
                <a:latin typeface="Tahoma" charset="0"/>
              </a:rPr>
              <a:t>flit loses at first stage (must be deflected now)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</a:rPr>
              <a:t>4.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Red</a:t>
            </a:r>
            <a:r>
              <a:rPr lang="en-US">
                <a:latin typeface="Tahoma" charset="0"/>
              </a:rPr>
              <a:t> flit loses at second stage;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Red</a:t>
            </a:r>
            <a:r>
              <a:rPr lang="en-US">
                <a:latin typeface="Tahoma" charset="0"/>
              </a:rPr>
              <a:t> and </a:t>
            </a:r>
            <a:r>
              <a:rPr lang="en-US">
                <a:solidFill>
                  <a:srgbClr val="008000"/>
                </a:solidFill>
                <a:latin typeface="Tahoma" charset="0"/>
              </a:rPr>
              <a:t>Green</a:t>
            </a:r>
            <a:r>
              <a:rPr lang="en-US">
                <a:solidFill>
                  <a:srgbClr val="2C6123"/>
                </a:solidFill>
                <a:latin typeface="Tahoma" charset="0"/>
              </a:rPr>
              <a:t> </a:t>
            </a:r>
            <a:r>
              <a:rPr lang="en-US">
                <a:latin typeface="Tahoma" charset="0"/>
              </a:rPr>
              <a:t>are deflected</a:t>
            </a: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8AF87-7A03-544E-8F2D-0DDD658D045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2" name="Group 8"/>
          <p:cNvGrpSpPr>
            <a:grpSpLocks noGrp="1"/>
          </p:cNvGrpSpPr>
          <p:nvPr/>
        </p:nvGrpSpPr>
        <p:grpSpPr bwMode="auto">
          <a:xfrm>
            <a:off x="1828800" y="2949575"/>
            <a:ext cx="5029200" cy="3248025"/>
            <a:chOff x="642910" y="4286256"/>
            <a:chExt cx="2071702" cy="1500198"/>
          </a:xfrm>
        </p:grpSpPr>
        <p:grpSp>
          <p:nvGrpSpPr>
            <p:cNvPr id="150552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51" name="Rectangle 24"/>
              <p:cNvSpPr/>
              <p:nvPr/>
            </p:nvSpPr>
            <p:spPr>
              <a:xfrm>
                <a:off x="785966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059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47492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47492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 flipH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 flipH="1" flipV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8076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98076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553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85561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059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70903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470903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0"/>
                <p:cNvCxnSpPr/>
                <p:nvPr/>
              </p:nvCxnSpPr>
              <p:spPr>
                <a:xfrm rot="5400000" flipH="1" flipV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979809" y="3951815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979809" y="4896873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554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85966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0582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47492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47492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6200000" flipH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H="1" flipV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98076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98076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555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85561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0574" name="Group 27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470903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2470903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16200000" flipH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979809" y="3952553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979809" y="4901046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556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478405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478405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695543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695543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1428953" y="4429237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428953" y="5643473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2910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42910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2910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2910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500118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500118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00118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00118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>
            <a:off x="1524000" y="3025775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524000" y="366395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010400" y="2997200"/>
            <a:ext cx="1711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524000" y="5054600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7010400" y="5049838"/>
            <a:ext cx="1711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524000" y="5692775"/>
            <a:ext cx="142875" cy="428625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648200" y="3683000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648200" y="30734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553200" y="36830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553200" y="3051175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cxnSp>
        <p:nvCxnSpPr>
          <p:cNvPr id="62" name="Straight Connector 61"/>
          <p:cNvCxnSpPr>
            <a:cxnSpLocks noChangeShapeType="1"/>
          </p:cNvCxnSpPr>
          <p:nvPr/>
        </p:nvCxnSpPr>
        <p:spPr bwMode="auto">
          <a:xfrm>
            <a:off x="1600200" y="3276600"/>
            <a:ext cx="3124200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" name="Straight Connector 70"/>
          <p:cNvCxnSpPr>
            <a:cxnSpLocks noChangeShapeType="1"/>
          </p:cNvCxnSpPr>
          <p:nvPr/>
        </p:nvCxnSpPr>
        <p:spPr bwMode="auto">
          <a:xfrm>
            <a:off x="1676400" y="3886200"/>
            <a:ext cx="3048000" cy="1447800"/>
          </a:xfrm>
          <a:prstGeom prst="line">
            <a:avLst/>
          </a:prstGeom>
          <a:noFill/>
          <a:ln w="57150">
            <a:solidFill>
              <a:srgbClr val="0000FF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Straight Connector 72"/>
          <p:cNvCxnSpPr>
            <a:cxnSpLocks noChangeShapeType="1"/>
            <a:endCxn id="67" idx="1"/>
          </p:cNvCxnSpPr>
          <p:nvPr/>
        </p:nvCxnSpPr>
        <p:spPr bwMode="auto">
          <a:xfrm flipV="1">
            <a:off x="1676400" y="3897313"/>
            <a:ext cx="2971800" cy="1360487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5" name="Straight Connector 74"/>
          <p:cNvCxnSpPr>
            <a:cxnSpLocks noChangeShapeType="1"/>
          </p:cNvCxnSpPr>
          <p:nvPr/>
        </p:nvCxnSpPr>
        <p:spPr bwMode="auto">
          <a:xfrm>
            <a:off x="1676400" y="5892800"/>
            <a:ext cx="2895600" cy="25400"/>
          </a:xfrm>
          <a:prstGeom prst="line">
            <a:avLst/>
          </a:prstGeom>
          <a:noFill/>
          <a:ln w="57150">
            <a:solidFill>
              <a:srgbClr val="FFD147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7" name="Straight Connector 76"/>
          <p:cNvCxnSpPr>
            <a:cxnSpLocks noChangeShapeType="1"/>
            <a:stCxn id="68" idx="3"/>
            <a:endCxn id="69" idx="1"/>
          </p:cNvCxnSpPr>
          <p:nvPr/>
        </p:nvCxnSpPr>
        <p:spPr bwMode="auto">
          <a:xfrm>
            <a:off x="4791075" y="3287713"/>
            <a:ext cx="1762125" cy="60960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0" name="Straight Connector 79"/>
          <p:cNvCxnSpPr>
            <a:cxnSpLocks noChangeShapeType="1"/>
            <a:stCxn id="67" idx="1"/>
            <a:endCxn id="70" idx="1"/>
          </p:cNvCxnSpPr>
          <p:nvPr/>
        </p:nvCxnSpPr>
        <p:spPr bwMode="auto">
          <a:xfrm flipV="1">
            <a:off x="4648200" y="3265488"/>
            <a:ext cx="1905000" cy="631825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152400" y="4160838"/>
            <a:ext cx="1970088" cy="830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all flits have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equal priority</a:t>
            </a: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935788" y="3581400"/>
            <a:ext cx="19034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unnecessary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deflection!</a:t>
            </a:r>
          </a:p>
        </p:txBody>
      </p:sp>
    </p:spTree>
    <p:extLst>
      <p:ext uri="{BB962C8B-B14F-4D97-AF65-F5344CB8AC3E}">
        <p14:creationId xmlns:p14="http://schemas.microsoft.com/office/powerpoint/2010/main" val="1950173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3401 0.0081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700" y="3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34219 0.2122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00" y="1060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34097 -0.20278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4900" y="-1013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334 0 " pathEditMode="relative" ptsTypes="AA">
                                      <p:cBhvr>
                                        <p:cTn id="6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833 0.08889 " pathEditMode="relative" ptsTypes="AA">
                                      <p:cBhvr>
                                        <p:cTn id="7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764 -0.0926 " pathEditMode="relative" ptsTypes="AA">
                                      <p:cBhvr>
                                        <p:cTn id="7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0" grpId="0" animBg="1"/>
      <p:bldP spid="60" grpId="1" animBg="1"/>
      <p:bldP spid="63" grpId="0"/>
      <p:bldP spid="64" grpId="0" animBg="1"/>
      <p:bldP spid="64" grpId="1" animBg="1"/>
      <p:bldP spid="64" grpId="2" animBg="1"/>
      <p:bldP spid="65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61" grpId="0" animBg="1"/>
      <p:bldP spid="76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Improving Deflection Arbitration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Key idea 3: Add a priority level </a:t>
            </a:r>
            <a:r>
              <a:rPr lang="en-US">
                <a:latin typeface="Tahoma" charset="0"/>
              </a:rPr>
              <a:t>and prioritize one flit</a:t>
            </a:r>
            <a:br>
              <a:rPr lang="en-US">
                <a:latin typeface="Tahoma" charset="0"/>
              </a:rPr>
            </a:br>
            <a:r>
              <a:rPr lang="en-US">
                <a:latin typeface="Tahoma" charset="0"/>
              </a:rPr>
              <a:t>to ensure at least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one flit is not deflected in each cycle</a:t>
            </a:r>
            <a:endParaRPr lang="en-US" b="1">
              <a:solidFill>
                <a:srgbClr val="0000FF"/>
              </a:solidFill>
              <a:latin typeface="Tahoma" charset="0"/>
            </a:endParaRPr>
          </a:p>
          <a:p>
            <a:endParaRPr lang="en-US" b="1">
              <a:latin typeface="Tahoma" charset="0"/>
            </a:endParaRP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Highest priority: </a:t>
            </a:r>
            <a:r>
              <a:rPr lang="en-US">
                <a:latin typeface="Tahoma" charset="0"/>
              </a:rPr>
              <a:t>one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Golden Packet </a:t>
            </a:r>
            <a:r>
              <a:rPr lang="en-US">
                <a:solidFill>
                  <a:srgbClr val="000000"/>
                </a:solidFill>
                <a:latin typeface="Tahoma" charset="0"/>
              </a:rPr>
              <a:t>in network</a:t>
            </a:r>
          </a:p>
          <a:p>
            <a:pPr lvl="1"/>
            <a:r>
              <a:rPr lang="en-US">
                <a:latin typeface="Tahoma" charset="0"/>
              </a:rPr>
              <a:t>Chosen in static round-robin schedule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Ensures correctness</a:t>
            </a:r>
          </a:p>
          <a:p>
            <a:pPr lvl="1"/>
            <a:endParaRPr lang="en-US">
              <a:latin typeface="Tahoma" charset="0"/>
            </a:endParaRPr>
          </a:p>
          <a:p>
            <a:r>
              <a:rPr lang="en-US" b="1">
                <a:latin typeface="Tahoma" charset="0"/>
              </a:rPr>
              <a:t>Next-highest priority</a:t>
            </a:r>
            <a:r>
              <a:rPr lang="en-US">
                <a:latin typeface="Tahoma" charset="0"/>
              </a:rPr>
              <a:t>: one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silver flit </a:t>
            </a:r>
            <a:r>
              <a:rPr lang="en-US">
                <a:latin typeface="Tahoma" charset="0"/>
              </a:rPr>
              <a:t>per router per cycle</a:t>
            </a:r>
          </a:p>
          <a:p>
            <a:pPr lvl="1"/>
            <a:r>
              <a:rPr lang="en-US">
                <a:latin typeface="Tahoma" charset="0"/>
              </a:rPr>
              <a:t>Chosen pseudo-randomly &amp; local to one router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Enhances performance</a:t>
            </a:r>
          </a:p>
          <a:p>
            <a:endParaRPr lang="en-US">
              <a:latin typeface="Tahoma" charset="0"/>
            </a:endParaRPr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BD9A61-E1F7-FE4B-A9F2-96EA6EC7B1D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19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Adding A Silver Flit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2063750"/>
          </a:xfrm>
        </p:spPr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en-US" sz="2200" dirty="0">
                <a:ea typeface="+mn-ea"/>
              </a:rPr>
              <a:t>Randomly picking a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ea typeface="+mn-ea"/>
              </a:rPr>
              <a:t>silver flit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  <a:ea typeface="+mn-ea"/>
              </a:rPr>
              <a:t> </a:t>
            </a:r>
            <a:r>
              <a:rPr lang="en-US" sz="2200" dirty="0">
                <a:ea typeface="+mn-ea"/>
              </a:rPr>
              <a:t>ensures </a:t>
            </a:r>
            <a:r>
              <a:rPr lang="en-US" sz="2200" b="1" dirty="0">
                <a:ea typeface="+mn-ea"/>
              </a:rPr>
              <a:t>one flit is not deflected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dirty="0"/>
              <a:t>1. No flit is golden but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flit is </a:t>
            </a:r>
            <a:r>
              <a:rPr lang="en-US" dirty="0">
                <a:solidFill>
                  <a:srgbClr val="7F7F7F"/>
                </a:solidFill>
              </a:rPr>
              <a:t>silver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dirty="0"/>
              <a:t>2.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flit wins at first stage (</a:t>
            </a:r>
            <a:r>
              <a:rPr lang="en-US" dirty="0">
                <a:solidFill>
                  <a:srgbClr val="7F7F7F"/>
                </a:solidFill>
              </a:rPr>
              <a:t>silver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dirty="0"/>
              <a:t>3. </a:t>
            </a:r>
            <a:r>
              <a:rPr lang="en-US" dirty="0">
                <a:solidFill>
                  <a:srgbClr val="008000"/>
                </a:solidFill>
              </a:rPr>
              <a:t>Green</a:t>
            </a:r>
            <a:r>
              <a:rPr lang="en-US" dirty="0">
                <a:solidFill>
                  <a:srgbClr val="2C6123"/>
                </a:solidFill>
              </a:rPr>
              <a:t> </a:t>
            </a:r>
            <a:r>
              <a:rPr lang="en-US" dirty="0"/>
              <a:t>flit is deflected at first stage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dirty="0"/>
              <a:t>4.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flit wins at second stage (</a:t>
            </a:r>
            <a:r>
              <a:rPr lang="en-US" dirty="0">
                <a:solidFill>
                  <a:srgbClr val="7F7F7F"/>
                </a:solidFill>
              </a:rPr>
              <a:t>silver</a:t>
            </a:r>
            <a:r>
              <a:rPr lang="en-US" dirty="0"/>
              <a:t>); not deflected</a:t>
            </a: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E5D1A-06A5-CD46-A0D1-0227386FFD4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2" name="Group 8"/>
          <p:cNvGrpSpPr>
            <a:grpSpLocks noGrp="1"/>
          </p:cNvGrpSpPr>
          <p:nvPr/>
        </p:nvGrpSpPr>
        <p:grpSpPr bwMode="auto">
          <a:xfrm>
            <a:off x="1828800" y="2949575"/>
            <a:ext cx="5029200" cy="3248025"/>
            <a:chOff x="642910" y="4286256"/>
            <a:chExt cx="2071702" cy="1500198"/>
          </a:xfrm>
        </p:grpSpPr>
        <p:grpSp>
          <p:nvGrpSpPr>
            <p:cNvPr id="152601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51" name="Rectangle 24"/>
              <p:cNvSpPr/>
              <p:nvPr/>
            </p:nvSpPr>
            <p:spPr>
              <a:xfrm>
                <a:off x="785966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2647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47492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47492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 flipH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 flipH="1" flipV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8076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98076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2602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85561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2639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70903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470903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0"/>
                <p:cNvCxnSpPr/>
                <p:nvPr/>
              </p:nvCxnSpPr>
              <p:spPr>
                <a:xfrm rot="5400000" flipH="1" flipV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979809" y="3951815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979809" y="4896873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2603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85966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2631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47492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47492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6200000" flipH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H="1" flipV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98076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98076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2604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85561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2623" name="Group 27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470903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2470903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16200000" flipH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979809" y="3952553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979809" y="4901046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2605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478405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478405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695543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695543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1428953" y="4429237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428953" y="5643473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2910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42910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2910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2910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500118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500118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00118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00118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>
            <a:off x="1524000" y="3025775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524000" y="366395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010400" y="2997200"/>
            <a:ext cx="1711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524000" y="5054600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7010400" y="5049838"/>
            <a:ext cx="1711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524000" y="5692775"/>
            <a:ext cx="142875" cy="428625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648200" y="3683000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648200" y="30734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A6A6A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553200" y="30480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A6A6A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553200" y="3657600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cxnSp>
        <p:nvCxnSpPr>
          <p:cNvPr id="62" name="Straight Connector 61"/>
          <p:cNvCxnSpPr>
            <a:cxnSpLocks noChangeShapeType="1"/>
          </p:cNvCxnSpPr>
          <p:nvPr/>
        </p:nvCxnSpPr>
        <p:spPr bwMode="auto">
          <a:xfrm>
            <a:off x="1600200" y="3276600"/>
            <a:ext cx="3124200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1" name="Straight Connector 70"/>
          <p:cNvCxnSpPr>
            <a:cxnSpLocks noChangeShapeType="1"/>
          </p:cNvCxnSpPr>
          <p:nvPr/>
        </p:nvCxnSpPr>
        <p:spPr bwMode="auto">
          <a:xfrm>
            <a:off x="1676400" y="3886200"/>
            <a:ext cx="3048000" cy="1447800"/>
          </a:xfrm>
          <a:prstGeom prst="line">
            <a:avLst/>
          </a:prstGeom>
          <a:noFill/>
          <a:ln w="57150">
            <a:solidFill>
              <a:srgbClr val="0000FF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Straight Connector 72"/>
          <p:cNvCxnSpPr>
            <a:cxnSpLocks noChangeShapeType="1"/>
            <a:endCxn id="67" idx="1"/>
          </p:cNvCxnSpPr>
          <p:nvPr/>
        </p:nvCxnSpPr>
        <p:spPr bwMode="auto">
          <a:xfrm flipV="1">
            <a:off x="1676400" y="3897313"/>
            <a:ext cx="2971800" cy="1360487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5" name="Straight Connector 74"/>
          <p:cNvCxnSpPr>
            <a:cxnSpLocks noChangeShapeType="1"/>
          </p:cNvCxnSpPr>
          <p:nvPr/>
        </p:nvCxnSpPr>
        <p:spPr bwMode="auto">
          <a:xfrm>
            <a:off x="1676400" y="5892800"/>
            <a:ext cx="2895600" cy="25400"/>
          </a:xfrm>
          <a:prstGeom prst="line">
            <a:avLst/>
          </a:prstGeom>
          <a:noFill/>
          <a:ln w="57150">
            <a:solidFill>
              <a:srgbClr val="FFD147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7" name="Straight Connector 76"/>
          <p:cNvCxnSpPr>
            <a:cxnSpLocks noChangeShapeType="1"/>
            <a:stCxn id="68" idx="3"/>
            <a:endCxn id="69" idx="1"/>
          </p:cNvCxnSpPr>
          <p:nvPr/>
        </p:nvCxnSpPr>
        <p:spPr bwMode="auto">
          <a:xfrm flipV="1">
            <a:off x="4791075" y="3262313"/>
            <a:ext cx="1762125" cy="2540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0" name="Straight Connector 79"/>
          <p:cNvCxnSpPr>
            <a:cxnSpLocks noChangeShapeType="1"/>
            <a:stCxn id="67" idx="1"/>
            <a:endCxn id="70" idx="1"/>
          </p:cNvCxnSpPr>
          <p:nvPr/>
        </p:nvCxnSpPr>
        <p:spPr bwMode="auto">
          <a:xfrm flipV="1">
            <a:off x="4648200" y="3871913"/>
            <a:ext cx="1905000" cy="25400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781800" y="4114800"/>
            <a:ext cx="23066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At least one flit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is not deflected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38100" y="4160838"/>
            <a:ext cx="2095500" cy="830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red flit has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higher priority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63500" y="4160838"/>
            <a:ext cx="1970088" cy="830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all flits have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equal priority</a:t>
            </a:r>
          </a:p>
        </p:txBody>
      </p:sp>
    </p:spTree>
    <p:extLst>
      <p:ext uri="{BB962C8B-B14F-4D97-AF65-F5344CB8AC3E}">
        <p14:creationId xmlns:p14="http://schemas.microsoft.com/office/powerpoint/2010/main" val="1808765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3401 0.00811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700" y="3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34219 0.21227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00" y="1060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34097 -0.20278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4900" y="-1013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34097 -0.00092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49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16 L 0.20729 -0.0004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00" y="-930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7.40741E-7 L 0.20955 0.0011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00" y="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0" grpId="0" animBg="1"/>
      <p:bldP spid="60" grpId="1" animBg="1"/>
      <p:bldP spid="63" grpId="0"/>
      <p:bldP spid="64" grpId="0" animBg="1"/>
      <p:bldP spid="64" grpId="1" animBg="1"/>
      <p:bldP spid="64" grpId="2" animBg="1"/>
      <p:bldP spid="65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76" grpId="0"/>
      <p:bldP spid="78" grpId="0" animBg="1"/>
      <p:bldP spid="79" grpId="0" animBg="1"/>
      <p:bldP spid="79" grpId="1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Minimally-Buffered Deflection Router</a:t>
            </a:r>
          </a:p>
        </p:txBody>
      </p:sp>
      <p:sp>
        <p:nvSpPr>
          <p:cNvPr id="1536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BC02A-9022-BD4B-86DA-50BF888DBF8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53604" name="Group 4"/>
          <p:cNvGrpSpPr>
            <a:grpSpLocks/>
          </p:cNvGrpSpPr>
          <p:nvPr/>
        </p:nvGrpSpPr>
        <p:grpSpPr bwMode="auto">
          <a:xfrm>
            <a:off x="979488" y="1158875"/>
            <a:ext cx="7575550" cy="4708525"/>
            <a:chOff x="17270961" y="18316748"/>
            <a:chExt cx="9114964" cy="5665544"/>
          </a:xfrm>
        </p:grpSpPr>
        <p:grpSp>
          <p:nvGrpSpPr>
            <p:cNvPr id="153611" name="Group 33"/>
            <p:cNvGrpSpPr>
              <a:grpSpLocks/>
            </p:cNvGrpSpPr>
            <p:nvPr/>
          </p:nvGrpSpPr>
          <p:grpSpPr bwMode="auto">
            <a:xfrm>
              <a:off x="21066293" y="19602633"/>
              <a:ext cx="1352676" cy="1206405"/>
              <a:chOff x="785786" y="4286256"/>
              <a:chExt cx="571504" cy="571504"/>
            </a:xfrm>
          </p:grpSpPr>
          <p:sp>
            <p:nvSpPr>
              <p:cNvPr id="88" name="Rectangle 24"/>
              <p:cNvSpPr>
                <a:spLocks noChangeArrowheads="1"/>
              </p:cNvSpPr>
              <p:nvPr/>
            </p:nvSpPr>
            <p:spPr bwMode="auto">
              <a:xfrm>
                <a:off x="785796" y="4286093"/>
                <a:ext cx="571365" cy="57189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3689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90" name="Straight Connector 89"/>
                <p:cNvCxnSpPr/>
                <p:nvPr/>
              </p:nvCxnSpPr>
              <p:spPr>
                <a:xfrm>
                  <a:off x="2470579" y="394632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2470579" y="490057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77"/>
                <p:cNvCxnSpPr/>
                <p:nvPr/>
              </p:nvCxnSpPr>
              <p:spPr>
                <a:xfrm rot="16200000" flipH="1">
                  <a:off x="2358540" y="4277792"/>
                  <a:ext cx="954250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rot="5400000" flipH="1" flipV="1">
                  <a:off x="2358540" y="4277792"/>
                  <a:ext cx="954250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79429" y="394632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979429" y="490057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3612" name="Group 34"/>
            <p:cNvGrpSpPr>
              <a:grpSpLocks/>
            </p:cNvGrpSpPr>
            <p:nvPr/>
          </p:nvGrpSpPr>
          <p:grpSpPr bwMode="auto">
            <a:xfrm>
              <a:off x="23602560" y="19602633"/>
              <a:ext cx="1352676" cy="1206405"/>
              <a:chOff x="785786" y="4286256"/>
              <a:chExt cx="571504" cy="571504"/>
            </a:xfrm>
          </p:grpSpPr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785937" y="4286093"/>
                <a:ext cx="571365" cy="57189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3681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2470912" y="394632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2470912" y="490057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69"/>
                <p:cNvCxnSpPr/>
                <p:nvPr/>
              </p:nvCxnSpPr>
              <p:spPr>
                <a:xfrm rot="16200000" flipH="1">
                  <a:off x="2358873" y="4277792"/>
                  <a:ext cx="954250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40"/>
                <p:cNvCxnSpPr/>
                <p:nvPr/>
              </p:nvCxnSpPr>
              <p:spPr>
                <a:xfrm rot="5400000" flipH="1" flipV="1">
                  <a:off x="2358873" y="4277792"/>
                  <a:ext cx="954250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2979762" y="394632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2979762" y="490057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3613" name="Group 43"/>
            <p:cNvGrpSpPr>
              <a:grpSpLocks/>
            </p:cNvGrpSpPr>
            <p:nvPr/>
          </p:nvGrpSpPr>
          <p:grpSpPr bwMode="auto">
            <a:xfrm>
              <a:off x="21066293" y="21563040"/>
              <a:ext cx="1352676" cy="1206405"/>
              <a:chOff x="785786" y="4286256"/>
              <a:chExt cx="571504" cy="571504"/>
            </a:xfrm>
          </p:grpSpPr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785796" y="4285818"/>
                <a:ext cx="571365" cy="57189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3673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2470579" y="3945679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2470579" y="4895688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61"/>
                <p:cNvCxnSpPr/>
                <p:nvPr/>
              </p:nvCxnSpPr>
              <p:spPr>
                <a:xfrm rot="16200000" flipH="1">
                  <a:off x="2360661" y="4275027"/>
                  <a:ext cx="950009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5400000" flipH="1" flipV="1">
                  <a:off x="2360661" y="4275027"/>
                  <a:ext cx="950009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979429" y="3945679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2979429" y="4895688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3614" name="Group 52"/>
            <p:cNvGrpSpPr>
              <a:grpSpLocks/>
            </p:cNvGrpSpPr>
            <p:nvPr/>
          </p:nvGrpSpPr>
          <p:grpSpPr bwMode="auto">
            <a:xfrm>
              <a:off x="23602560" y="21563040"/>
              <a:ext cx="1352676" cy="1206405"/>
              <a:chOff x="785786" y="4286256"/>
              <a:chExt cx="571504" cy="571504"/>
            </a:xfrm>
          </p:grpSpPr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785937" y="4285818"/>
                <a:ext cx="571365" cy="57189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3665" name="Group 50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2470912" y="3945679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2470912" y="4895688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rot="16200000" flipH="1">
                  <a:off x="2360994" y="4275027"/>
                  <a:ext cx="950009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rot="5400000" flipH="1" flipV="1">
                  <a:off x="2360994" y="4275027"/>
                  <a:ext cx="950009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2979762" y="3945679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2979762" y="4895688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3615" name="Group 70"/>
            <p:cNvGrpSpPr>
              <a:grpSpLocks/>
            </p:cNvGrpSpPr>
            <p:nvPr/>
          </p:nvGrpSpPr>
          <p:grpSpPr bwMode="auto">
            <a:xfrm>
              <a:off x="22407296" y="20506970"/>
              <a:ext cx="1195259" cy="1393404"/>
              <a:chOff x="1478449" y="4786322"/>
              <a:chExt cx="310519" cy="405897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1478424" y="4786536"/>
                <a:ext cx="93291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478424" y="5191616"/>
                <a:ext cx="93291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6200000" flipH="1">
                <a:off x="1431204" y="4927048"/>
                <a:ext cx="405080" cy="1240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5400000" flipH="1" flipV="1">
                <a:off x="1431204" y="4927048"/>
                <a:ext cx="405080" cy="1240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1695772" y="4786536"/>
                <a:ext cx="93291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695772" y="5191616"/>
                <a:ext cx="93291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22418661" y="19904094"/>
              <a:ext cx="1184258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418661" y="22467533"/>
              <a:ext cx="1184258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558231" y="19904094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558231" y="20507706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558231" y="21863922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558231" y="22467533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955265" y="19904094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955265" y="20507706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955265" y="21863922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955265" y="22467533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5449979" y="19501049"/>
              <a:ext cx="418310" cy="327402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776870" y="18316748"/>
              <a:ext cx="1113585" cy="765976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877840" y="19871621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877840" y="20475232"/>
              <a:ext cx="508085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877840" y="21831448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877840" y="22435060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117000" y="19501049"/>
              <a:ext cx="418310" cy="327402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9605095" y="19871621"/>
              <a:ext cx="506174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9605095" y="20475232"/>
              <a:ext cx="506174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9605095" y="21831448"/>
              <a:ext cx="506174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9605095" y="22435060"/>
              <a:ext cx="506174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1670846" y="18699736"/>
              <a:ext cx="767886" cy="190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1949720" y="18699736"/>
              <a:ext cx="765976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2227638" y="18698781"/>
              <a:ext cx="765976" cy="191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hape 34"/>
            <p:cNvCxnSpPr>
              <a:stCxn id="21" idx="0"/>
            </p:cNvCxnSpPr>
            <p:nvPr/>
          </p:nvCxnSpPr>
          <p:spPr>
            <a:xfrm rot="16200000" flipV="1">
              <a:off x="23881779" y="17722737"/>
              <a:ext cx="800358" cy="275626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hape 35"/>
            <p:cNvCxnSpPr>
              <a:endCxn id="38" idx="0"/>
            </p:cNvCxnSpPr>
            <p:nvPr/>
          </p:nvCxnSpPr>
          <p:spPr>
            <a:xfrm rot="10800000" flipV="1">
              <a:off x="19398805" y="18700691"/>
              <a:ext cx="2389526" cy="78698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9190604" y="19487679"/>
              <a:ext cx="418311" cy="327402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8676789" y="19858250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8676789" y="20461862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8676789" y="21819987"/>
              <a:ext cx="508085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8676789" y="22421689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8262299" y="19501049"/>
              <a:ext cx="418311" cy="327402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48" name="Straight Connector 47"/>
            <p:cNvCxnSpPr>
              <a:endCxn id="27" idx="2"/>
            </p:cNvCxnSpPr>
            <p:nvPr/>
          </p:nvCxnSpPr>
          <p:spPr>
            <a:xfrm rot="5400000" flipH="1" flipV="1">
              <a:off x="20005247" y="23093111"/>
              <a:ext cx="63990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3" idx="2"/>
            </p:cNvCxnSpPr>
            <p:nvPr/>
          </p:nvCxnSpPr>
          <p:spPr>
            <a:xfrm rot="16200000" flipH="1">
              <a:off x="18163918" y="23083560"/>
              <a:ext cx="630354" cy="1337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7782866" y="19508690"/>
              <a:ext cx="418310" cy="327211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17270961" y="19879261"/>
              <a:ext cx="508085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7270961" y="20480963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7270961" y="21839089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7270961" y="22442700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0" idx="2"/>
            </p:cNvCxnSpPr>
            <p:nvPr/>
          </p:nvCxnSpPr>
          <p:spPr>
            <a:xfrm rot="16200000" flipH="1">
              <a:off x="17683529" y="23090247"/>
              <a:ext cx="632263" cy="1337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656" name="TextBox 55"/>
            <p:cNvSpPr txBox="1">
              <a:spLocks noChangeArrowheads="1"/>
            </p:cNvSpPr>
            <p:nvPr/>
          </p:nvSpPr>
          <p:spPr bwMode="auto">
            <a:xfrm>
              <a:off x="17743125" y="23514690"/>
              <a:ext cx="8691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Eject</a:t>
              </a:r>
            </a:p>
          </p:txBody>
        </p:sp>
        <p:sp>
          <p:nvSpPr>
            <p:cNvPr id="153657" name="TextBox 56"/>
            <p:cNvSpPr txBox="1">
              <a:spLocks noChangeArrowheads="1"/>
            </p:cNvSpPr>
            <p:nvPr/>
          </p:nvSpPr>
          <p:spPr bwMode="auto">
            <a:xfrm>
              <a:off x="19827902" y="23520627"/>
              <a:ext cx="9204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Inject</a:t>
              </a:r>
            </a:p>
          </p:txBody>
        </p:sp>
      </p:grp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914400" y="1905000"/>
            <a:ext cx="1371600" cy="4114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4419600" y="990600"/>
            <a:ext cx="1600200" cy="990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4038600" y="2133600"/>
            <a:ext cx="3505200" cy="2895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124200" y="2286000"/>
            <a:ext cx="4114800" cy="830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Problem 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Link Contention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Solution 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Side Buffer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667000" y="3733800"/>
            <a:ext cx="4648200" cy="830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Problem 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Ejection Bottleneck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Solution 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Dual-Width Ejection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352800" y="5334000"/>
            <a:ext cx="5486400" cy="830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Problem 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Unnecessary Deflections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Solution 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Two-level priority scheme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379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54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latin typeface="Tahoma" charset="0"/>
              </a:rPr>
              <a:t>Improving Deflection Arbitration</a:t>
            </a:r>
          </a:p>
          <a:p>
            <a:endParaRPr lang="en-US" b="1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138DA-C655-0745-807F-790B6405A9D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83160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Bufferless and Buffered Crossbars</a:t>
            </a:r>
          </a:p>
        </p:txBody>
      </p:sp>
      <p:sp>
        <p:nvSpPr>
          <p:cNvPr id="10137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E2592BF-FB3D-204F-927E-EEB38933FA8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21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2" name="Group 153"/>
          <p:cNvGrpSpPr>
            <a:grpSpLocks/>
          </p:cNvGrpSpPr>
          <p:nvPr/>
        </p:nvGrpSpPr>
        <p:grpSpPr bwMode="auto">
          <a:xfrm>
            <a:off x="609600" y="1371600"/>
            <a:ext cx="5867400" cy="4725988"/>
            <a:chOff x="1752600" y="1371600"/>
            <a:chExt cx="5867400" cy="4725194"/>
          </a:xfrm>
        </p:grpSpPr>
        <p:sp>
          <p:nvSpPr>
            <p:cNvPr id="434" name="Rectangle 433"/>
            <p:cNvSpPr/>
            <p:nvPr/>
          </p:nvSpPr>
          <p:spPr bwMode="auto">
            <a:xfrm>
              <a:off x="2514600" y="1371600"/>
              <a:ext cx="5105400" cy="914246"/>
            </a:xfrm>
            <a:prstGeom prst="rect">
              <a:avLst/>
            </a:prstGeom>
            <a:solidFill>
              <a:srgbClr val="CAE2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 bwMode="auto">
            <a:xfrm>
              <a:off x="2514600" y="2285846"/>
              <a:ext cx="5105400" cy="914246"/>
            </a:xfrm>
            <a:prstGeom prst="rect">
              <a:avLst/>
            </a:prstGeom>
            <a:solidFill>
              <a:srgbClr val="CAE2FF">
                <a:alpha val="7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6" name="Rectangle 435"/>
            <p:cNvSpPr/>
            <p:nvPr/>
          </p:nvSpPr>
          <p:spPr bwMode="auto">
            <a:xfrm>
              <a:off x="2514600" y="3200093"/>
              <a:ext cx="5105400" cy="914246"/>
            </a:xfrm>
            <a:prstGeom prst="rect">
              <a:avLst/>
            </a:prstGeom>
            <a:solidFill>
              <a:srgbClr val="CAE2F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7" name="Rectangle 436"/>
            <p:cNvSpPr/>
            <p:nvPr/>
          </p:nvSpPr>
          <p:spPr bwMode="auto">
            <a:xfrm>
              <a:off x="2514600" y="4114339"/>
              <a:ext cx="5105400" cy="914246"/>
            </a:xfrm>
            <a:prstGeom prst="rect">
              <a:avLst/>
            </a:prstGeom>
            <a:solidFill>
              <a:srgbClr val="CAE2FF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51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5105003" y="3276997"/>
              <a:ext cx="3810794" cy="1588"/>
            </a:xfrm>
            <a:prstGeom prst="line">
              <a:avLst/>
            </a:prstGeom>
            <a:noFill/>
            <a:ln w="1270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52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4190603" y="3276997"/>
              <a:ext cx="3810794" cy="1588"/>
            </a:xfrm>
            <a:prstGeom prst="line">
              <a:avLst/>
            </a:prstGeom>
            <a:noFill/>
            <a:ln w="1270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53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3276203" y="3276997"/>
              <a:ext cx="3810794" cy="1588"/>
            </a:xfrm>
            <a:prstGeom prst="line">
              <a:avLst/>
            </a:prstGeom>
            <a:noFill/>
            <a:ln w="127000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54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2361803" y="3276997"/>
              <a:ext cx="3810794" cy="1588"/>
            </a:xfrm>
            <a:prstGeom prst="line">
              <a:avLst/>
            </a:prstGeom>
            <a:noFill/>
            <a:ln w="127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55" name="Straight Arrow Connector 352"/>
            <p:cNvCxnSpPr>
              <a:cxnSpLocks noChangeShapeType="1"/>
            </p:cNvCxnSpPr>
            <p:nvPr/>
          </p:nvCxnSpPr>
          <p:spPr bwMode="auto">
            <a:xfrm>
              <a:off x="2133600" y="33528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56" name="Straight Arrow Connector 365"/>
            <p:cNvCxnSpPr>
              <a:cxnSpLocks noChangeShapeType="1"/>
            </p:cNvCxnSpPr>
            <p:nvPr/>
          </p:nvCxnSpPr>
          <p:spPr bwMode="auto">
            <a:xfrm>
              <a:off x="2133600" y="2438400"/>
              <a:ext cx="381000" cy="1588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57" name="Straight Arrow Connector 367"/>
            <p:cNvCxnSpPr>
              <a:cxnSpLocks noChangeShapeType="1"/>
            </p:cNvCxnSpPr>
            <p:nvPr/>
          </p:nvCxnSpPr>
          <p:spPr bwMode="auto">
            <a:xfrm>
              <a:off x="2133600" y="42672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5" name="Rectangle 16"/>
            <p:cNvSpPr>
              <a:spLocks noChangeArrowheads="1"/>
            </p:cNvSpPr>
            <p:nvPr/>
          </p:nvSpPr>
          <p:spPr bwMode="auto">
            <a:xfrm>
              <a:off x="2514600" y="1371600"/>
              <a:ext cx="5105400" cy="449504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b="1" kern="0" dirty="0">
                <a:solidFill>
                  <a:srgbClr val="FFFFFF">
                    <a:lumMod val="65000"/>
                  </a:srgbClr>
                </a:solidFill>
              </a:endParaRPr>
            </a:p>
          </p:txBody>
        </p:sp>
        <p:sp>
          <p:nvSpPr>
            <p:cNvPr id="446" name="Rectangle 99"/>
            <p:cNvSpPr>
              <a:spLocks noChangeArrowheads="1"/>
            </p:cNvSpPr>
            <p:nvPr/>
          </p:nvSpPr>
          <p:spPr bwMode="auto">
            <a:xfrm flipH="1" flipV="1">
              <a:off x="3962400" y="1979511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60" name="Straight Connector 63"/>
            <p:cNvCxnSpPr>
              <a:cxnSpLocks noChangeShapeType="1"/>
            </p:cNvCxnSpPr>
            <p:nvPr/>
          </p:nvCxnSpPr>
          <p:spPr bwMode="auto">
            <a:xfrm rot="5400000">
              <a:off x="3771896" y="19034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61" name="Straight Connector 66"/>
            <p:cNvCxnSpPr>
              <a:cxnSpLocks noChangeShapeType="1"/>
            </p:cNvCxnSpPr>
            <p:nvPr/>
          </p:nvCxnSpPr>
          <p:spPr bwMode="auto">
            <a:xfrm rot="5400000">
              <a:off x="3999702" y="19034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62" name="Straight Connector 68"/>
            <p:cNvCxnSpPr>
              <a:cxnSpLocks noChangeShapeType="1"/>
            </p:cNvCxnSpPr>
            <p:nvPr/>
          </p:nvCxnSpPr>
          <p:spPr bwMode="auto">
            <a:xfrm>
              <a:off x="3924296" y="20558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0" name="Rectangle 72"/>
            <p:cNvSpPr>
              <a:spLocks noChangeArrowheads="1"/>
            </p:cNvSpPr>
            <p:nvPr/>
          </p:nvSpPr>
          <p:spPr bwMode="auto">
            <a:xfrm flipH="1" flipV="1">
              <a:off x="3962400" y="1903324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64" name="Straight Connector 79"/>
            <p:cNvCxnSpPr>
              <a:cxnSpLocks noChangeShapeType="1"/>
            </p:cNvCxnSpPr>
            <p:nvPr/>
          </p:nvCxnSpPr>
          <p:spPr bwMode="auto">
            <a:xfrm>
              <a:off x="2133600" y="15240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65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361406" y="3276600"/>
              <a:ext cx="3810794" cy="79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66" name="Straight Connector 137"/>
            <p:cNvCxnSpPr>
              <a:cxnSpLocks noChangeShapeType="1"/>
            </p:cNvCxnSpPr>
            <p:nvPr/>
          </p:nvCxnSpPr>
          <p:spPr bwMode="auto">
            <a:xfrm>
              <a:off x="2133600" y="24384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67" name="Straight Connector 138"/>
            <p:cNvCxnSpPr>
              <a:cxnSpLocks noChangeShapeType="1"/>
            </p:cNvCxnSpPr>
            <p:nvPr/>
          </p:nvCxnSpPr>
          <p:spPr bwMode="auto">
            <a:xfrm>
              <a:off x="2133600" y="33528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68" name="Straight Connector 140"/>
            <p:cNvCxnSpPr>
              <a:cxnSpLocks noChangeShapeType="1"/>
            </p:cNvCxnSpPr>
            <p:nvPr/>
          </p:nvCxnSpPr>
          <p:spPr bwMode="auto">
            <a:xfrm rot="5400000">
              <a:off x="3275806" y="3276600"/>
              <a:ext cx="3810794" cy="79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69" name="Straight Connector 141"/>
            <p:cNvCxnSpPr>
              <a:cxnSpLocks noChangeShapeType="1"/>
            </p:cNvCxnSpPr>
            <p:nvPr/>
          </p:nvCxnSpPr>
          <p:spPr bwMode="auto">
            <a:xfrm>
              <a:off x="2133600" y="42672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70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4190206" y="3276600"/>
              <a:ext cx="3810794" cy="79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71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5104606" y="3276600"/>
              <a:ext cx="3810794" cy="79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72" name="Straight Arrow Connector 155"/>
            <p:cNvCxnSpPr>
              <a:cxnSpLocks noChangeShapeType="1"/>
            </p:cNvCxnSpPr>
            <p:nvPr/>
          </p:nvCxnSpPr>
          <p:spPr bwMode="auto">
            <a:xfrm rot="5400000">
              <a:off x="3925094" y="16383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73" name="Elbow Connector 162"/>
            <p:cNvCxnSpPr>
              <a:cxnSpLocks noChangeShapeType="1"/>
            </p:cNvCxnSpPr>
            <p:nvPr/>
          </p:nvCxnSpPr>
          <p:spPr bwMode="auto">
            <a:xfrm>
              <a:off x="4038600" y="20574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74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4686296" y="19034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75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4914102" y="19034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76" name="Straight Connector 171"/>
            <p:cNvCxnSpPr>
              <a:cxnSpLocks noChangeShapeType="1"/>
            </p:cNvCxnSpPr>
            <p:nvPr/>
          </p:nvCxnSpPr>
          <p:spPr bwMode="auto">
            <a:xfrm>
              <a:off x="4838696" y="20558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77" name="Straight Arrow Connector 174"/>
            <p:cNvCxnSpPr>
              <a:cxnSpLocks noChangeShapeType="1"/>
            </p:cNvCxnSpPr>
            <p:nvPr/>
          </p:nvCxnSpPr>
          <p:spPr bwMode="auto">
            <a:xfrm rot="5400000">
              <a:off x="4839494" y="16383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78" name="Elbow Connector 175"/>
            <p:cNvCxnSpPr>
              <a:cxnSpLocks noChangeShapeType="1"/>
            </p:cNvCxnSpPr>
            <p:nvPr/>
          </p:nvCxnSpPr>
          <p:spPr bwMode="auto">
            <a:xfrm>
              <a:off x="4953000" y="20574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6" name="Rectangle 176"/>
            <p:cNvSpPr>
              <a:spLocks noChangeArrowheads="1"/>
            </p:cNvSpPr>
            <p:nvPr/>
          </p:nvSpPr>
          <p:spPr bwMode="auto">
            <a:xfrm flipH="1" flipV="1">
              <a:off x="5791200" y="1979511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80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5600696" y="19034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81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5828502" y="19034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82" name="Straight Connector 179"/>
            <p:cNvCxnSpPr>
              <a:cxnSpLocks noChangeShapeType="1"/>
            </p:cNvCxnSpPr>
            <p:nvPr/>
          </p:nvCxnSpPr>
          <p:spPr bwMode="auto">
            <a:xfrm>
              <a:off x="5753096" y="20558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0" name="Rectangle 180"/>
            <p:cNvSpPr>
              <a:spLocks noChangeArrowheads="1"/>
            </p:cNvSpPr>
            <p:nvPr/>
          </p:nvSpPr>
          <p:spPr bwMode="auto">
            <a:xfrm flipH="1" flipV="1">
              <a:off x="5791200" y="1903324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84" name="Straight Arrow Connector 182"/>
            <p:cNvCxnSpPr>
              <a:cxnSpLocks noChangeShapeType="1"/>
            </p:cNvCxnSpPr>
            <p:nvPr/>
          </p:nvCxnSpPr>
          <p:spPr bwMode="auto">
            <a:xfrm rot="5400000">
              <a:off x="5753894" y="16383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85" name="Elbow Connector 183"/>
            <p:cNvCxnSpPr>
              <a:cxnSpLocks noChangeShapeType="1"/>
            </p:cNvCxnSpPr>
            <p:nvPr/>
          </p:nvCxnSpPr>
          <p:spPr bwMode="auto">
            <a:xfrm>
              <a:off x="5867400" y="20574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3" name="Rectangle 184"/>
            <p:cNvSpPr>
              <a:spLocks noChangeArrowheads="1"/>
            </p:cNvSpPr>
            <p:nvPr/>
          </p:nvSpPr>
          <p:spPr bwMode="auto">
            <a:xfrm flipH="1" flipV="1">
              <a:off x="6705600" y="1979511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87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6515096" y="19034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88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6742902" y="19034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89" name="Straight Connector 187"/>
            <p:cNvCxnSpPr>
              <a:cxnSpLocks noChangeShapeType="1"/>
            </p:cNvCxnSpPr>
            <p:nvPr/>
          </p:nvCxnSpPr>
          <p:spPr bwMode="auto">
            <a:xfrm>
              <a:off x="6667496" y="20558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90" name="Straight Arrow Connector 190"/>
            <p:cNvCxnSpPr>
              <a:cxnSpLocks noChangeShapeType="1"/>
            </p:cNvCxnSpPr>
            <p:nvPr/>
          </p:nvCxnSpPr>
          <p:spPr bwMode="auto">
            <a:xfrm rot="5400000">
              <a:off x="6668294" y="16383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91" name="Elbow Connector 191"/>
            <p:cNvCxnSpPr>
              <a:cxnSpLocks noChangeShapeType="1"/>
            </p:cNvCxnSpPr>
            <p:nvPr/>
          </p:nvCxnSpPr>
          <p:spPr bwMode="auto">
            <a:xfrm>
              <a:off x="6781800" y="20574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9" name="Rectangle 200"/>
            <p:cNvSpPr>
              <a:spLocks noChangeArrowheads="1"/>
            </p:cNvSpPr>
            <p:nvPr/>
          </p:nvSpPr>
          <p:spPr bwMode="auto">
            <a:xfrm flipH="1" flipV="1">
              <a:off x="3962400" y="2893757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93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3771896" y="28178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94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3999702" y="28178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95" name="Straight Connector 203"/>
            <p:cNvCxnSpPr>
              <a:cxnSpLocks noChangeShapeType="1"/>
            </p:cNvCxnSpPr>
            <p:nvPr/>
          </p:nvCxnSpPr>
          <p:spPr bwMode="auto">
            <a:xfrm>
              <a:off x="3924296" y="29702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3" name="Rectangle 204"/>
            <p:cNvSpPr>
              <a:spLocks noChangeArrowheads="1"/>
            </p:cNvSpPr>
            <p:nvPr/>
          </p:nvSpPr>
          <p:spPr bwMode="auto">
            <a:xfrm flipH="1" flipV="1">
              <a:off x="3962400" y="2817570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97" name="Straight Arrow Connector 206"/>
            <p:cNvCxnSpPr>
              <a:cxnSpLocks noChangeShapeType="1"/>
            </p:cNvCxnSpPr>
            <p:nvPr/>
          </p:nvCxnSpPr>
          <p:spPr bwMode="auto">
            <a:xfrm rot="5400000">
              <a:off x="3925094" y="25527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98" name="Elbow Connector 207"/>
            <p:cNvCxnSpPr>
              <a:cxnSpLocks noChangeShapeType="1"/>
            </p:cNvCxnSpPr>
            <p:nvPr/>
          </p:nvCxnSpPr>
          <p:spPr bwMode="auto">
            <a:xfrm>
              <a:off x="4038600" y="29718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6" name="Rectangle 208"/>
            <p:cNvSpPr>
              <a:spLocks noChangeArrowheads="1"/>
            </p:cNvSpPr>
            <p:nvPr/>
          </p:nvSpPr>
          <p:spPr bwMode="auto">
            <a:xfrm flipH="1" flipV="1">
              <a:off x="4876800" y="2893757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00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4686296" y="28178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01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4914102" y="28178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02" name="Straight Connector 211"/>
            <p:cNvCxnSpPr>
              <a:cxnSpLocks noChangeShapeType="1"/>
            </p:cNvCxnSpPr>
            <p:nvPr/>
          </p:nvCxnSpPr>
          <p:spPr bwMode="auto">
            <a:xfrm>
              <a:off x="4838696" y="29702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0" name="Rectangle 212"/>
            <p:cNvSpPr>
              <a:spLocks noChangeArrowheads="1"/>
            </p:cNvSpPr>
            <p:nvPr/>
          </p:nvSpPr>
          <p:spPr bwMode="auto">
            <a:xfrm flipH="1" flipV="1">
              <a:off x="4876800" y="2817570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1" name="Rectangle 213"/>
            <p:cNvSpPr>
              <a:spLocks noChangeArrowheads="1"/>
            </p:cNvSpPr>
            <p:nvPr/>
          </p:nvSpPr>
          <p:spPr bwMode="auto">
            <a:xfrm flipH="1" flipV="1">
              <a:off x="4876800" y="2741383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05" name="Straight Arrow Connector 214"/>
            <p:cNvCxnSpPr>
              <a:cxnSpLocks noChangeShapeType="1"/>
            </p:cNvCxnSpPr>
            <p:nvPr/>
          </p:nvCxnSpPr>
          <p:spPr bwMode="auto">
            <a:xfrm rot="5400000">
              <a:off x="4839494" y="25527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06" name="Elbow Connector 215"/>
            <p:cNvCxnSpPr>
              <a:cxnSpLocks noChangeShapeType="1"/>
            </p:cNvCxnSpPr>
            <p:nvPr/>
          </p:nvCxnSpPr>
          <p:spPr bwMode="auto">
            <a:xfrm>
              <a:off x="4953000" y="29718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4" name="Rectangle 216"/>
            <p:cNvSpPr>
              <a:spLocks noChangeArrowheads="1"/>
            </p:cNvSpPr>
            <p:nvPr/>
          </p:nvSpPr>
          <p:spPr bwMode="auto">
            <a:xfrm flipH="1" flipV="1">
              <a:off x="5791200" y="2893757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08" name="Straight Connector 217"/>
            <p:cNvCxnSpPr>
              <a:cxnSpLocks noChangeShapeType="1"/>
            </p:cNvCxnSpPr>
            <p:nvPr/>
          </p:nvCxnSpPr>
          <p:spPr bwMode="auto">
            <a:xfrm rot="5400000">
              <a:off x="5600696" y="28178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09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828502" y="28178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10" name="Straight Connector 219"/>
            <p:cNvCxnSpPr>
              <a:cxnSpLocks noChangeShapeType="1"/>
            </p:cNvCxnSpPr>
            <p:nvPr/>
          </p:nvCxnSpPr>
          <p:spPr bwMode="auto">
            <a:xfrm>
              <a:off x="5753096" y="29702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8" name="Rectangle 220"/>
            <p:cNvSpPr>
              <a:spLocks noChangeArrowheads="1"/>
            </p:cNvSpPr>
            <p:nvPr/>
          </p:nvSpPr>
          <p:spPr bwMode="auto">
            <a:xfrm flipH="1" flipV="1">
              <a:off x="5791200" y="2817570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12" name="Straight Arrow Connector 222"/>
            <p:cNvCxnSpPr>
              <a:cxnSpLocks noChangeShapeType="1"/>
            </p:cNvCxnSpPr>
            <p:nvPr/>
          </p:nvCxnSpPr>
          <p:spPr bwMode="auto">
            <a:xfrm rot="5400000">
              <a:off x="5753894" y="25527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13" name="Elbow Connector 223"/>
            <p:cNvCxnSpPr>
              <a:cxnSpLocks noChangeShapeType="1"/>
            </p:cNvCxnSpPr>
            <p:nvPr/>
          </p:nvCxnSpPr>
          <p:spPr bwMode="auto">
            <a:xfrm>
              <a:off x="5867400" y="29718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1" name="Rectangle 225"/>
            <p:cNvSpPr>
              <a:spLocks noChangeArrowheads="1"/>
            </p:cNvSpPr>
            <p:nvPr/>
          </p:nvSpPr>
          <p:spPr bwMode="auto">
            <a:xfrm flipH="1" flipV="1">
              <a:off x="6705600" y="2893757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15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515096" y="28178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16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742902" y="28178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17" name="Straight Connector 229"/>
            <p:cNvCxnSpPr>
              <a:cxnSpLocks noChangeShapeType="1"/>
            </p:cNvCxnSpPr>
            <p:nvPr/>
          </p:nvCxnSpPr>
          <p:spPr bwMode="auto">
            <a:xfrm>
              <a:off x="6667496" y="29702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5" name="Rectangle 230"/>
            <p:cNvSpPr>
              <a:spLocks noChangeArrowheads="1"/>
            </p:cNvSpPr>
            <p:nvPr/>
          </p:nvSpPr>
          <p:spPr bwMode="auto">
            <a:xfrm flipH="1" flipV="1">
              <a:off x="6705600" y="2817570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6" name="Rectangle 231"/>
            <p:cNvSpPr>
              <a:spLocks noChangeArrowheads="1"/>
            </p:cNvSpPr>
            <p:nvPr/>
          </p:nvSpPr>
          <p:spPr bwMode="auto">
            <a:xfrm flipH="1" flipV="1">
              <a:off x="6705600" y="2741383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20" name="Straight Arrow Connector 232"/>
            <p:cNvCxnSpPr>
              <a:cxnSpLocks noChangeShapeType="1"/>
            </p:cNvCxnSpPr>
            <p:nvPr/>
          </p:nvCxnSpPr>
          <p:spPr bwMode="auto">
            <a:xfrm rot="5400000">
              <a:off x="6668294" y="25527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21" name="Elbow Connector 233"/>
            <p:cNvCxnSpPr>
              <a:cxnSpLocks noChangeShapeType="1"/>
            </p:cNvCxnSpPr>
            <p:nvPr/>
          </p:nvCxnSpPr>
          <p:spPr bwMode="auto">
            <a:xfrm>
              <a:off x="6781800" y="29718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22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3771896" y="37322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23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3999702" y="37322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24" name="Straight Connector 238"/>
            <p:cNvCxnSpPr>
              <a:cxnSpLocks noChangeShapeType="1"/>
            </p:cNvCxnSpPr>
            <p:nvPr/>
          </p:nvCxnSpPr>
          <p:spPr bwMode="auto">
            <a:xfrm>
              <a:off x="3924296" y="38846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25" name="Straight Arrow Connector 241"/>
            <p:cNvCxnSpPr>
              <a:cxnSpLocks noChangeShapeType="1"/>
            </p:cNvCxnSpPr>
            <p:nvPr/>
          </p:nvCxnSpPr>
          <p:spPr bwMode="auto">
            <a:xfrm rot="5400000">
              <a:off x="3925094" y="34671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26" name="Elbow Connector 242"/>
            <p:cNvCxnSpPr>
              <a:cxnSpLocks noChangeShapeType="1"/>
            </p:cNvCxnSpPr>
            <p:nvPr/>
          </p:nvCxnSpPr>
          <p:spPr bwMode="auto">
            <a:xfrm>
              <a:off x="4038600" y="38862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27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4686296" y="37322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28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4914102" y="37322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29" name="Straight Connector 246"/>
            <p:cNvCxnSpPr>
              <a:cxnSpLocks noChangeShapeType="1"/>
            </p:cNvCxnSpPr>
            <p:nvPr/>
          </p:nvCxnSpPr>
          <p:spPr bwMode="auto">
            <a:xfrm>
              <a:off x="4838696" y="38846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30" name="Straight Arrow Connector 249"/>
            <p:cNvCxnSpPr>
              <a:cxnSpLocks noChangeShapeType="1"/>
            </p:cNvCxnSpPr>
            <p:nvPr/>
          </p:nvCxnSpPr>
          <p:spPr bwMode="auto">
            <a:xfrm rot="5400000">
              <a:off x="4839494" y="34671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31" name="Elbow Connector 250"/>
            <p:cNvCxnSpPr>
              <a:cxnSpLocks noChangeShapeType="1"/>
            </p:cNvCxnSpPr>
            <p:nvPr/>
          </p:nvCxnSpPr>
          <p:spPr bwMode="auto">
            <a:xfrm>
              <a:off x="4953000" y="38862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9" name="Rectangle 251"/>
            <p:cNvSpPr>
              <a:spLocks noChangeArrowheads="1"/>
            </p:cNvSpPr>
            <p:nvPr/>
          </p:nvSpPr>
          <p:spPr bwMode="auto">
            <a:xfrm flipH="1" flipV="1">
              <a:off x="5791200" y="3808004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33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5600696" y="37322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34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5828502" y="37322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35" name="Straight Connector 254"/>
            <p:cNvCxnSpPr>
              <a:cxnSpLocks noChangeShapeType="1"/>
            </p:cNvCxnSpPr>
            <p:nvPr/>
          </p:nvCxnSpPr>
          <p:spPr bwMode="auto">
            <a:xfrm>
              <a:off x="5753096" y="38846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3" name="Rectangle 255"/>
            <p:cNvSpPr>
              <a:spLocks noChangeArrowheads="1"/>
            </p:cNvSpPr>
            <p:nvPr/>
          </p:nvSpPr>
          <p:spPr bwMode="auto">
            <a:xfrm flipH="1" flipV="1">
              <a:off x="5791200" y="3731816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37" name="Straight Arrow Connector 257"/>
            <p:cNvCxnSpPr>
              <a:cxnSpLocks noChangeShapeType="1"/>
            </p:cNvCxnSpPr>
            <p:nvPr/>
          </p:nvCxnSpPr>
          <p:spPr bwMode="auto">
            <a:xfrm rot="5400000">
              <a:off x="5753894" y="34671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38" name="Elbow Connector 258"/>
            <p:cNvCxnSpPr>
              <a:cxnSpLocks noChangeShapeType="1"/>
            </p:cNvCxnSpPr>
            <p:nvPr/>
          </p:nvCxnSpPr>
          <p:spPr bwMode="auto">
            <a:xfrm>
              <a:off x="5867400" y="38862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6" name="Rectangle 259"/>
            <p:cNvSpPr>
              <a:spLocks noChangeArrowheads="1"/>
            </p:cNvSpPr>
            <p:nvPr/>
          </p:nvSpPr>
          <p:spPr bwMode="auto">
            <a:xfrm flipH="1" flipV="1">
              <a:off x="6705600" y="3808004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40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6515096" y="37322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41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6742902" y="37322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42" name="Straight Connector 262"/>
            <p:cNvCxnSpPr>
              <a:cxnSpLocks noChangeShapeType="1"/>
            </p:cNvCxnSpPr>
            <p:nvPr/>
          </p:nvCxnSpPr>
          <p:spPr bwMode="auto">
            <a:xfrm>
              <a:off x="6667496" y="38846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43" name="Straight Arrow Connector 265"/>
            <p:cNvCxnSpPr>
              <a:cxnSpLocks noChangeShapeType="1"/>
            </p:cNvCxnSpPr>
            <p:nvPr/>
          </p:nvCxnSpPr>
          <p:spPr bwMode="auto">
            <a:xfrm rot="5400000">
              <a:off x="6668294" y="34671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44" name="Elbow Connector 266"/>
            <p:cNvCxnSpPr>
              <a:cxnSpLocks noChangeShapeType="1"/>
            </p:cNvCxnSpPr>
            <p:nvPr/>
          </p:nvCxnSpPr>
          <p:spPr bwMode="auto">
            <a:xfrm>
              <a:off x="6781800" y="38862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2" name="Rectangle 267"/>
            <p:cNvSpPr>
              <a:spLocks noChangeArrowheads="1"/>
            </p:cNvSpPr>
            <p:nvPr/>
          </p:nvSpPr>
          <p:spPr bwMode="auto">
            <a:xfrm flipH="1" flipV="1">
              <a:off x="3962400" y="4722250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46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3771896" y="46466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47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3999702" y="46466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48" name="Straight Connector 270"/>
            <p:cNvCxnSpPr>
              <a:cxnSpLocks noChangeShapeType="1"/>
            </p:cNvCxnSpPr>
            <p:nvPr/>
          </p:nvCxnSpPr>
          <p:spPr bwMode="auto">
            <a:xfrm>
              <a:off x="3924296" y="47990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6" name="Rectangle 271"/>
            <p:cNvSpPr>
              <a:spLocks noChangeArrowheads="1"/>
            </p:cNvSpPr>
            <p:nvPr/>
          </p:nvSpPr>
          <p:spPr bwMode="auto">
            <a:xfrm flipH="1" flipV="1">
              <a:off x="3962400" y="4646063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50" name="Straight Arrow Connector 273"/>
            <p:cNvCxnSpPr>
              <a:cxnSpLocks noChangeShapeType="1"/>
            </p:cNvCxnSpPr>
            <p:nvPr/>
          </p:nvCxnSpPr>
          <p:spPr bwMode="auto">
            <a:xfrm rot="5400000">
              <a:off x="3925094" y="43815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51" name="Elbow Connector 274"/>
            <p:cNvCxnSpPr>
              <a:cxnSpLocks noChangeShapeType="1"/>
            </p:cNvCxnSpPr>
            <p:nvPr/>
          </p:nvCxnSpPr>
          <p:spPr bwMode="auto">
            <a:xfrm>
              <a:off x="4038600" y="48006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9" name="Rectangle 275"/>
            <p:cNvSpPr>
              <a:spLocks noChangeArrowheads="1"/>
            </p:cNvSpPr>
            <p:nvPr/>
          </p:nvSpPr>
          <p:spPr bwMode="auto">
            <a:xfrm flipH="1" flipV="1">
              <a:off x="4876800" y="4722250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53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4686296" y="46466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54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4914102" y="46466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55" name="Straight Connector 278"/>
            <p:cNvCxnSpPr>
              <a:cxnSpLocks noChangeShapeType="1"/>
            </p:cNvCxnSpPr>
            <p:nvPr/>
          </p:nvCxnSpPr>
          <p:spPr bwMode="auto">
            <a:xfrm>
              <a:off x="4838696" y="47990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43" name="Rectangle 279"/>
            <p:cNvSpPr>
              <a:spLocks noChangeArrowheads="1"/>
            </p:cNvSpPr>
            <p:nvPr/>
          </p:nvSpPr>
          <p:spPr bwMode="auto">
            <a:xfrm flipH="1" flipV="1">
              <a:off x="4876800" y="4646063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4" name="Rectangle 280"/>
            <p:cNvSpPr>
              <a:spLocks noChangeArrowheads="1"/>
            </p:cNvSpPr>
            <p:nvPr/>
          </p:nvSpPr>
          <p:spPr bwMode="auto">
            <a:xfrm flipH="1" flipV="1">
              <a:off x="4876800" y="4569876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58" name="Straight Arrow Connector 281"/>
            <p:cNvCxnSpPr>
              <a:cxnSpLocks noChangeShapeType="1"/>
            </p:cNvCxnSpPr>
            <p:nvPr/>
          </p:nvCxnSpPr>
          <p:spPr bwMode="auto">
            <a:xfrm rot="5400000">
              <a:off x="4839494" y="43815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59" name="Elbow Connector 282"/>
            <p:cNvCxnSpPr>
              <a:cxnSpLocks noChangeShapeType="1"/>
            </p:cNvCxnSpPr>
            <p:nvPr/>
          </p:nvCxnSpPr>
          <p:spPr bwMode="auto">
            <a:xfrm>
              <a:off x="4953000" y="48006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60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5600696" y="46466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61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5828502" y="46466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62" name="Straight Connector 286"/>
            <p:cNvCxnSpPr>
              <a:cxnSpLocks noChangeShapeType="1"/>
            </p:cNvCxnSpPr>
            <p:nvPr/>
          </p:nvCxnSpPr>
          <p:spPr bwMode="auto">
            <a:xfrm>
              <a:off x="5753096" y="47990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63" name="Straight Arrow Connector 289"/>
            <p:cNvCxnSpPr>
              <a:cxnSpLocks noChangeShapeType="1"/>
            </p:cNvCxnSpPr>
            <p:nvPr/>
          </p:nvCxnSpPr>
          <p:spPr bwMode="auto">
            <a:xfrm rot="5400000">
              <a:off x="5753894" y="43815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64" name="Elbow Connector 290"/>
            <p:cNvCxnSpPr>
              <a:cxnSpLocks noChangeShapeType="1"/>
            </p:cNvCxnSpPr>
            <p:nvPr/>
          </p:nvCxnSpPr>
          <p:spPr bwMode="auto">
            <a:xfrm>
              <a:off x="5867400" y="48006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2" name="Rectangle 291"/>
            <p:cNvSpPr>
              <a:spLocks noChangeArrowheads="1"/>
            </p:cNvSpPr>
            <p:nvPr/>
          </p:nvSpPr>
          <p:spPr bwMode="auto">
            <a:xfrm flipH="1" flipV="1">
              <a:off x="6705600" y="4722250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66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6515096" y="46466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67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6742902" y="46466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68" name="Straight Connector 294"/>
            <p:cNvCxnSpPr>
              <a:cxnSpLocks noChangeShapeType="1"/>
            </p:cNvCxnSpPr>
            <p:nvPr/>
          </p:nvCxnSpPr>
          <p:spPr bwMode="auto">
            <a:xfrm>
              <a:off x="6667496" y="47990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69" name="Straight Arrow Connector 297"/>
            <p:cNvCxnSpPr>
              <a:cxnSpLocks noChangeShapeType="1"/>
            </p:cNvCxnSpPr>
            <p:nvPr/>
          </p:nvCxnSpPr>
          <p:spPr bwMode="auto">
            <a:xfrm rot="5400000">
              <a:off x="6668294" y="43815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70" name="Elbow Connector 298"/>
            <p:cNvCxnSpPr>
              <a:cxnSpLocks noChangeShapeType="1"/>
            </p:cNvCxnSpPr>
            <p:nvPr/>
          </p:nvCxnSpPr>
          <p:spPr bwMode="auto">
            <a:xfrm>
              <a:off x="6781800" y="48006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8" name="Oval 332"/>
            <p:cNvSpPr>
              <a:spLocks noChangeArrowheads="1"/>
            </p:cNvSpPr>
            <p:nvPr/>
          </p:nvSpPr>
          <p:spPr bwMode="auto">
            <a:xfrm>
              <a:off x="3886200" y="5180960"/>
              <a:ext cx="762000" cy="457123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Output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Arbiter</a:t>
              </a:r>
            </a:p>
          </p:txBody>
        </p:sp>
        <p:sp>
          <p:nvSpPr>
            <p:cNvPr id="559" name="Oval 333"/>
            <p:cNvSpPr>
              <a:spLocks noChangeArrowheads="1"/>
            </p:cNvSpPr>
            <p:nvPr/>
          </p:nvSpPr>
          <p:spPr bwMode="auto">
            <a:xfrm>
              <a:off x="4800600" y="5180960"/>
              <a:ext cx="762000" cy="457123"/>
            </a:xfrm>
            <a:prstGeom prst="ellipse">
              <a:avLst/>
            </a:prstGeom>
            <a:solidFill>
              <a:srgbClr val="FFC000">
                <a:alpha val="50195"/>
              </a:srgbClr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Output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Arbiter</a:t>
              </a:r>
            </a:p>
          </p:txBody>
        </p:sp>
        <p:sp>
          <p:nvSpPr>
            <p:cNvPr id="560" name="Oval 334"/>
            <p:cNvSpPr>
              <a:spLocks noChangeArrowheads="1"/>
            </p:cNvSpPr>
            <p:nvPr/>
          </p:nvSpPr>
          <p:spPr bwMode="auto">
            <a:xfrm>
              <a:off x="5715000" y="5180960"/>
              <a:ext cx="762000" cy="457123"/>
            </a:xfrm>
            <a:prstGeom prst="ellipse">
              <a:avLst/>
            </a:prstGeom>
            <a:solidFill>
              <a:srgbClr val="00B050">
                <a:alpha val="50195"/>
              </a:srgbClr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Output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Arbiter</a:t>
              </a:r>
            </a:p>
          </p:txBody>
        </p:sp>
        <p:sp>
          <p:nvSpPr>
            <p:cNvPr id="561" name="Oval 335"/>
            <p:cNvSpPr>
              <a:spLocks noChangeArrowheads="1"/>
            </p:cNvSpPr>
            <p:nvPr/>
          </p:nvSpPr>
          <p:spPr bwMode="auto">
            <a:xfrm>
              <a:off x="6629400" y="5180960"/>
              <a:ext cx="762000" cy="457123"/>
            </a:xfrm>
            <a:prstGeom prst="ellipse">
              <a:avLst/>
            </a:prstGeom>
            <a:solidFill>
              <a:srgbClr val="00B0F0">
                <a:alpha val="50195"/>
              </a:srgbClr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Output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Arbiter</a:t>
              </a:r>
            </a:p>
          </p:txBody>
        </p:sp>
        <p:sp>
          <p:nvSpPr>
            <p:cNvPr id="562" name="Oval 340"/>
            <p:cNvSpPr>
              <a:spLocks noChangeArrowheads="1"/>
            </p:cNvSpPr>
            <p:nvPr/>
          </p:nvSpPr>
          <p:spPr bwMode="auto">
            <a:xfrm>
              <a:off x="2895600" y="1600162"/>
              <a:ext cx="762000" cy="457123"/>
            </a:xfrm>
            <a:prstGeom prst="ellips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Flow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563" name="Oval 341"/>
            <p:cNvSpPr>
              <a:spLocks noChangeArrowheads="1"/>
            </p:cNvSpPr>
            <p:nvPr/>
          </p:nvSpPr>
          <p:spPr bwMode="auto">
            <a:xfrm>
              <a:off x="2895600" y="2514408"/>
              <a:ext cx="762000" cy="457123"/>
            </a:xfrm>
            <a:prstGeom prst="ellips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Flow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564" name="Oval 346"/>
            <p:cNvSpPr>
              <a:spLocks noChangeArrowheads="1"/>
            </p:cNvSpPr>
            <p:nvPr/>
          </p:nvSpPr>
          <p:spPr bwMode="auto">
            <a:xfrm>
              <a:off x="2895600" y="3428654"/>
              <a:ext cx="762000" cy="457123"/>
            </a:xfrm>
            <a:prstGeom prst="ellips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Flow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565" name="Oval 347"/>
            <p:cNvSpPr>
              <a:spLocks noChangeArrowheads="1"/>
            </p:cNvSpPr>
            <p:nvPr/>
          </p:nvSpPr>
          <p:spPr bwMode="auto">
            <a:xfrm>
              <a:off x="2895600" y="4342901"/>
              <a:ext cx="762000" cy="457123"/>
            </a:xfrm>
            <a:prstGeom prst="ellips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Flow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cxnSp>
          <p:nvCxnSpPr>
            <p:cNvPr id="101579" name="Straight Arrow Connector 386"/>
            <p:cNvCxnSpPr>
              <a:cxnSpLocks noChangeShapeType="1"/>
              <a:stCxn id="558" idx="4"/>
            </p:cNvCxnSpPr>
            <p:nvPr/>
          </p:nvCxnSpPr>
          <p:spPr bwMode="auto">
            <a:xfrm rot="5400000">
              <a:off x="4038600" y="5867400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80" name="Straight Arrow Connector 389"/>
            <p:cNvCxnSpPr>
              <a:cxnSpLocks noChangeShapeType="1"/>
            </p:cNvCxnSpPr>
            <p:nvPr/>
          </p:nvCxnSpPr>
          <p:spPr bwMode="auto">
            <a:xfrm rot="5400000">
              <a:off x="49537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81" name="Straight Arrow Connector 391"/>
            <p:cNvCxnSpPr>
              <a:cxnSpLocks noChangeShapeType="1"/>
            </p:cNvCxnSpPr>
            <p:nvPr/>
          </p:nvCxnSpPr>
          <p:spPr bwMode="auto">
            <a:xfrm rot="5400000">
              <a:off x="58681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82" name="Straight Arrow Connector 392"/>
            <p:cNvCxnSpPr>
              <a:cxnSpLocks noChangeShapeType="1"/>
            </p:cNvCxnSpPr>
            <p:nvPr/>
          </p:nvCxnSpPr>
          <p:spPr bwMode="auto">
            <a:xfrm rot="5400000">
              <a:off x="67825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83" name="Straight Arrow Connector 366"/>
            <p:cNvCxnSpPr>
              <a:cxnSpLocks noChangeShapeType="1"/>
            </p:cNvCxnSpPr>
            <p:nvPr/>
          </p:nvCxnSpPr>
          <p:spPr bwMode="auto">
            <a:xfrm>
              <a:off x="2133600" y="15240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1" name="Rectangle 75"/>
            <p:cNvSpPr>
              <a:spLocks noChangeArrowheads="1"/>
            </p:cNvSpPr>
            <p:nvPr/>
          </p:nvSpPr>
          <p:spPr bwMode="auto">
            <a:xfrm>
              <a:off x="1752600" y="2285846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572" name="Rectangle 75"/>
            <p:cNvSpPr>
              <a:spLocks noChangeArrowheads="1"/>
            </p:cNvSpPr>
            <p:nvPr/>
          </p:nvSpPr>
          <p:spPr bwMode="auto">
            <a:xfrm>
              <a:off x="1752600" y="3200093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573" name="Rectangle 75"/>
            <p:cNvSpPr>
              <a:spLocks noChangeArrowheads="1"/>
            </p:cNvSpPr>
            <p:nvPr/>
          </p:nvSpPr>
          <p:spPr bwMode="auto">
            <a:xfrm>
              <a:off x="1752600" y="4114339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574" name="Rectangle 75"/>
            <p:cNvSpPr>
              <a:spLocks noChangeArrowheads="1"/>
            </p:cNvSpPr>
            <p:nvPr/>
          </p:nvSpPr>
          <p:spPr bwMode="auto">
            <a:xfrm>
              <a:off x="1752600" y="1371600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cxnSp>
          <p:nvCxnSpPr>
            <p:cNvPr id="101588" name="Straight Arrow Connector 344"/>
            <p:cNvCxnSpPr>
              <a:cxnSpLocks noChangeShapeType="1"/>
              <a:stCxn id="562" idx="2"/>
            </p:cNvCxnSpPr>
            <p:nvPr/>
          </p:nvCxnSpPr>
          <p:spPr bwMode="auto">
            <a:xfrm rot="10800000">
              <a:off x="2133600" y="1828800"/>
              <a:ext cx="762000" cy="158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89" name="Straight Arrow Connector 345"/>
            <p:cNvCxnSpPr>
              <a:cxnSpLocks noChangeShapeType="1"/>
            </p:cNvCxnSpPr>
            <p:nvPr/>
          </p:nvCxnSpPr>
          <p:spPr bwMode="auto">
            <a:xfrm rot="10800000">
              <a:off x="2133600" y="2743200"/>
              <a:ext cx="762000" cy="158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90" name="Straight Arrow Connector 348"/>
            <p:cNvCxnSpPr>
              <a:cxnSpLocks noChangeShapeType="1"/>
              <a:stCxn id="564" idx="2"/>
            </p:cNvCxnSpPr>
            <p:nvPr/>
          </p:nvCxnSpPr>
          <p:spPr bwMode="auto">
            <a:xfrm rot="10800000">
              <a:off x="2133600" y="3657600"/>
              <a:ext cx="762000" cy="158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591" name="Straight Arrow Connector 349"/>
            <p:cNvCxnSpPr>
              <a:cxnSpLocks noChangeShapeType="1"/>
            </p:cNvCxnSpPr>
            <p:nvPr/>
          </p:nvCxnSpPr>
          <p:spPr bwMode="auto">
            <a:xfrm rot="10800000">
              <a:off x="2133600" y="4572000"/>
              <a:ext cx="762000" cy="158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9" name="Rectangle 410"/>
            <p:cNvSpPr>
              <a:spLocks noChangeArrowheads="1"/>
            </p:cNvSpPr>
            <p:nvPr/>
          </p:nvSpPr>
          <p:spPr bwMode="auto">
            <a:xfrm flipH="1" flipV="1">
              <a:off x="4876800" y="3809590"/>
              <a:ext cx="152400" cy="4603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TextBox 579"/>
            <p:cNvSpPr txBox="1"/>
            <p:nvPr/>
          </p:nvSpPr>
          <p:spPr bwMode="auto">
            <a:xfrm>
              <a:off x="2514600" y="5271433"/>
              <a:ext cx="1295400" cy="647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Buffered</a:t>
              </a:r>
            </a:p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Crossbar</a:t>
              </a:r>
            </a:p>
          </p:txBody>
        </p:sp>
      </p:grpSp>
      <p:grpSp>
        <p:nvGrpSpPr>
          <p:cNvPr id="3" name="Group 384"/>
          <p:cNvGrpSpPr>
            <a:grpSpLocks/>
          </p:cNvGrpSpPr>
          <p:nvPr/>
        </p:nvGrpSpPr>
        <p:grpSpPr bwMode="auto">
          <a:xfrm>
            <a:off x="152400" y="1371600"/>
            <a:ext cx="469900" cy="3352800"/>
            <a:chOff x="609600" y="1371600"/>
            <a:chExt cx="469686" cy="3352800"/>
          </a:xfrm>
        </p:grpSpPr>
        <p:sp>
          <p:nvSpPr>
            <p:cNvPr id="582" name="Rectangle 75"/>
            <p:cNvSpPr>
              <a:spLocks noChangeArrowheads="1"/>
            </p:cNvSpPr>
            <p:nvPr/>
          </p:nvSpPr>
          <p:spPr bwMode="auto">
            <a:xfrm>
              <a:off x="609600" y="1371600"/>
              <a:ext cx="469686" cy="60960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rgbClr val="FFFFFF">
                      <a:lumMod val="65000"/>
                    </a:srgbClr>
                  </a:solidFill>
                </a:rPr>
                <a:t>0</a:t>
              </a:r>
            </a:p>
          </p:txBody>
        </p:sp>
        <p:sp>
          <p:nvSpPr>
            <p:cNvPr id="583" name="Rectangle 75"/>
            <p:cNvSpPr>
              <a:spLocks noChangeArrowheads="1"/>
            </p:cNvSpPr>
            <p:nvPr/>
          </p:nvSpPr>
          <p:spPr bwMode="auto">
            <a:xfrm>
              <a:off x="609600" y="2286000"/>
              <a:ext cx="469686" cy="60960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rgbClr val="FFFFFF">
                      <a:lumMod val="65000"/>
                    </a:srgbClr>
                  </a:solidFill>
                </a:rPr>
                <a:t>1</a:t>
              </a:r>
            </a:p>
          </p:txBody>
        </p:sp>
        <p:sp>
          <p:nvSpPr>
            <p:cNvPr id="584" name="Rectangle 75"/>
            <p:cNvSpPr>
              <a:spLocks noChangeArrowheads="1"/>
            </p:cNvSpPr>
            <p:nvPr/>
          </p:nvSpPr>
          <p:spPr bwMode="auto">
            <a:xfrm>
              <a:off x="609600" y="3200400"/>
              <a:ext cx="469686" cy="60960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rgbClr val="FFFFFF">
                      <a:lumMod val="65000"/>
                    </a:srgbClr>
                  </a:solidFill>
                </a:rPr>
                <a:t>2</a:t>
              </a:r>
            </a:p>
          </p:txBody>
        </p:sp>
        <p:sp>
          <p:nvSpPr>
            <p:cNvPr id="585" name="Rectangle 75"/>
            <p:cNvSpPr>
              <a:spLocks noChangeArrowheads="1"/>
            </p:cNvSpPr>
            <p:nvPr/>
          </p:nvSpPr>
          <p:spPr bwMode="auto">
            <a:xfrm>
              <a:off x="609600" y="4114800"/>
              <a:ext cx="469686" cy="60960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rgbClr val="FFFFFF">
                      <a:lumMod val="65000"/>
                    </a:srgbClr>
                  </a:solidFill>
                </a:rPr>
                <a:t>3</a:t>
              </a:r>
            </a:p>
          </p:txBody>
        </p:sp>
      </p:grpSp>
      <p:grpSp>
        <p:nvGrpSpPr>
          <p:cNvPr id="4" name="Group 384"/>
          <p:cNvGrpSpPr>
            <a:grpSpLocks/>
          </p:cNvGrpSpPr>
          <p:nvPr/>
        </p:nvGrpSpPr>
        <p:grpSpPr bwMode="auto">
          <a:xfrm>
            <a:off x="152400" y="1371600"/>
            <a:ext cx="6324600" cy="4725988"/>
            <a:chOff x="1295400" y="1371600"/>
            <a:chExt cx="6324600" cy="4725194"/>
          </a:xfrm>
        </p:grpSpPr>
        <p:sp>
          <p:nvSpPr>
            <p:cNvPr id="587" name="Rectangle 586"/>
            <p:cNvSpPr/>
            <p:nvPr/>
          </p:nvSpPr>
          <p:spPr bwMode="auto">
            <a:xfrm>
              <a:off x="2514600" y="1371600"/>
              <a:ext cx="5105400" cy="914246"/>
            </a:xfrm>
            <a:prstGeom prst="rect">
              <a:avLst/>
            </a:prstGeom>
            <a:solidFill>
              <a:srgbClr val="CAE2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8" name="Rectangle 587"/>
            <p:cNvSpPr/>
            <p:nvPr/>
          </p:nvSpPr>
          <p:spPr bwMode="auto">
            <a:xfrm>
              <a:off x="2514600" y="2285846"/>
              <a:ext cx="5105400" cy="914246"/>
            </a:xfrm>
            <a:prstGeom prst="rect">
              <a:avLst/>
            </a:prstGeom>
            <a:solidFill>
              <a:srgbClr val="CAE2FF">
                <a:alpha val="7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2514600" y="3200093"/>
              <a:ext cx="5105400" cy="914246"/>
            </a:xfrm>
            <a:prstGeom prst="rect">
              <a:avLst/>
            </a:prstGeom>
            <a:solidFill>
              <a:srgbClr val="CAE2F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391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4877594" y="3505200"/>
              <a:ext cx="4266406" cy="794"/>
            </a:xfrm>
            <a:prstGeom prst="line">
              <a:avLst/>
            </a:prstGeom>
            <a:noFill/>
            <a:ln w="1270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392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3963194" y="3505200"/>
              <a:ext cx="4266406" cy="794"/>
            </a:xfrm>
            <a:prstGeom prst="line">
              <a:avLst/>
            </a:prstGeom>
            <a:noFill/>
            <a:ln w="1270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393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3048794" y="3505200"/>
              <a:ext cx="4266406" cy="794"/>
            </a:xfrm>
            <a:prstGeom prst="line">
              <a:avLst/>
            </a:prstGeom>
            <a:noFill/>
            <a:ln w="127000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394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2134394" y="3505200"/>
              <a:ext cx="4266406" cy="794"/>
            </a:xfrm>
            <a:prstGeom prst="line">
              <a:avLst/>
            </a:prstGeom>
            <a:noFill/>
            <a:ln w="127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395" name="Straight Arrow Connector 405"/>
            <p:cNvCxnSpPr>
              <a:cxnSpLocks noChangeShapeType="1"/>
            </p:cNvCxnSpPr>
            <p:nvPr/>
          </p:nvCxnSpPr>
          <p:spPr bwMode="auto">
            <a:xfrm>
              <a:off x="2133600" y="33528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396" name="Straight Arrow Connector 406"/>
            <p:cNvCxnSpPr>
              <a:cxnSpLocks noChangeShapeType="1"/>
            </p:cNvCxnSpPr>
            <p:nvPr/>
          </p:nvCxnSpPr>
          <p:spPr bwMode="auto">
            <a:xfrm>
              <a:off x="2133600" y="2438400"/>
              <a:ext cx="381000" cy="1588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397" name="Straight Arrow Connector 407"/>
            <p:cNvCxnSpPr>
              <a:cxnSpLocks noChangeShapeType="1"/>
            </p:cNvCxnSpPr>
            <p:nvPr/>
          </p:nvCxnSpPr>
          <p:spPr bwMode="auto">
            <a:xfrm>
              <a:off x="2133600" y="42672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7" name="Rectangle 16"/>
            <p:cNvSpPr>
              <a:spLocks noChangeArrowheads="1"/>
            </p:cNvSpPr>
            <p:nvPr/>
          </p:nvSpPr>
          <p:spPr bwMode="auto">
            <a:xfrm>
              <a:off x="2514600" y="1371600"/>
              <a:ext cx="5105400" cy="449504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b="1" kern="0" dirty="0">
                <a:solidFill>
                  <a:srgbClr val="FFFFFF">
                    <a:lumMod val="65000"/>
                  </a:srgbClr>
                </a:solidFill>
              </a:endParaRPr>
            </a:p>
          </p:txBody>
        </p:sp>
        <p:cxnSp>
          <p:nvCxnSpPr>
            <p:cNvPr id="101399" name="Straight Connector 409"/>
            <p:cNvCxnSpPr>
              <a:cxnSpLocks noChangeShapeType="1"/>
            </p:cNvCxnSpPr>
            <p:nvPr/>
          </p:nvCxnSpPr>
          <p:spPr bwMode="auto">
            <a:xfrm>
              <a:off x="2133600" y="15240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00" name="Straight Connector 412"/>
            <p:cNvCxnSpPr>
              <a:cxnSpLocks noChangeShapeType="1"/>
            </p:cNvCxnSpPr>
            <p:nvPr/>
          </p:nvCxnSpPr>
          <p:spPr bwMode="auto">
            <a:xfrm rot="5400000">
              <a:off x="2133600" y="3505200"/>
              <a:ext cx="42672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01" name="Straight Connector 413"/>
            <p:cNvCxnSpPr>
              <a:cxnSpLocks noChangeShapeType="1"/>
            </p:cNvCxnSpPr>
            <p:nvPr/>
          </p:nvCxnSpPr>
          <p:spPr bwMode="auto">
            <a:xfrm>
              <a:off x="2133600" y="24384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02" name="Straight Connector 414"/>
            <p:cNvCxnSpPr>
              <a:cxnSpLocks noChangeShapeType="1"/>
            </p:cNvCxnSpPr>
            <p:nvPr/>
          </p:nvCxnSpPr>
          <p:spPr bwMode="auto">
            <a:xfrm>
              <a:off x="2133600" y="33528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03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3048000" y="3505200"/>
              <a:ext cx="42672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04" name="Straight Connector 416"/>
            <p:cNvCxnSpPr>
              <a:cxnSpLocks noChangeShapeType="1"/>
            </p:cNvCxnSpPr>
            <p:nvPr/>
          </p:nvCxnSpPr>
          <p:spPr bwMode="auto">
            <a:xfrm>
              <a:off x="2133600" y="42672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05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3962400" y="3505200"/>
              <a:ext cx="42672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06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4876800" y="3505200"/>
              <a:ext cx="42672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07" name="Elbow Connector 419"/>
            <p:cNvCxnSpPr>
              <a:cxnSpLocks noChangeShapeType="1"/>
            </p:cNvCxnSpPr>
            <p:nvPr/>
          </p:nvCxnSpPr>
          <p:spPr bwMode="auto">
            <a:xfrm rot="16200000" flipH="1">
              <a:off x="4038600" y="15240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08" name="Straight Arrow Connector 420"/>
            <p:cNvCxnSpPr>
              <a:cxnSpLocks noChangeShapeType="1"/>
            </p:cNvCxnSpPr>
            <p:nvPr/>
          </p:nvCxnSpPr>
          <p:spPr bwMode="auto">
            <a:xfrm rot="5400000">
              <a:off x="4038600" y="5867400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09" name="Straight Arrow Connector 421"/>
            <p:cNvCxnSpPr>
              <a:cxnSpLocks noChangeShapeType="1"/>
            </p:cNvCxnSpPr>
            <p:nvPr/>
          </p:nvCxnSpPr>
          <p:spPr bwMode="auto">
            <a:xfrm rot="5400000">
              <a:off x="49537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10" name="Straight Arrow Connector 422"/>
            <p:cNvCxnSpPr>
              <a:cxnSpLocks noChangeShapeType="1"/>
            </p:cNvCxnSpPr>
            <p:nvPr/>
          </p:nvCxnSpPr>
          <p:spPr bwMode="auto">
            <a:xfrm rot="5400000">
              <a:off x="58681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11" name="Straight Arrow Connector 423"/>
            <p:cNvCxnSpPr>
              <a:cxnSpLocks noChangeShapeType="1"/>
            </p:cNvCxnSpPr>
            <p:nvPr/>
          </p:nvCxnSpPr>
          <p:spPr bwMode="auto">
            <a:xfrm rot="5400000">
              <a:off x="67825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12" name="Straight Arrow Connector 424"/>
            <p:cNvCxnSpPr>
              <a:cxnSpLocks noChangeShapeType="1"/>
            </p:cNvCxnSpPr>
            <p:nvPr/>
          </p:nvCxnSpPr>
          <p:spPr bwMode="auto">
            <a:xfrm>
              <a:off x="2133600" y="15240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12" name="Rectangle 75"/>
            <p:cNvSpPr>
              <a:spLocks noChangeArrowheads="1"/>
            </p:cNvSpPr>
            <p:nvPr/>
          </p:nvSpPr>
          <p:spPr bwMode="auto">
            <a:xfrm>
              <a:off x="1752600" y="2285846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613" name="Rectangle 75"/>
            <p:cNvSpPr>
              <a:spLocks noChangeArrowheads="1"/>
            </p:cNvSpPr>
            <p:nvPr/>
          </p:nvSpPr>
          <p:spPr bwMode="auto">
            <a:xfrm>
              <a:off x="1752600" y="3200093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614" name="Rectangle 75"/>
            <p:cNvSpPr>
              <a:spLocks noChangeArrowheads="1"/>
            </p:cNvSpPr>
            <p:nvPr/>
          </p:nvSpPr>
          <p:spPr bwMode="auto">
            <a:xfrm>
              <a:off x="1752600" y="4114339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615" name="Rectangle 75"/>
            <p:cNvSpPr>
              <a:spLocks noChangeArrowheads="1"/>
            </p:cNvSpPr>
            <p:nvPr/>
          </p:nvSpPr>
          <p:spPr bwMode="auto">
            <a:xfrm>
              <a:off x="1752600" y="1371600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616" name="TextBox 615"/>
            <p:cNvSpPr txBox="1"/>
            <p:nvPr/>
          </p:nvSpPr>
          <p:spPr bwMode="auto">
            <a:xfrm>
              <a:off x="2514600" y="5271433"/>
              <a:ext cx="1371600" cy="647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b="1" kern="0" dirty="0" err="1">
                  <a:solidFill>
                    <a:sysClr val="windowText" lastClr="000000"/>
                  </a:solidFill>
                  <a:latin typeface="Arial"/>
                  <a:cs typeface="Arial"/>
                </a:rPr>
                <a:t>Bufferless</a:t>
              </a:r>
              <a:endParaRPr lang="en-US" b="1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Crossbar</a:t>
              </a:r>
            </a:p>
          </p:txBody>
        </p:sp>
        <p:grpSp>
          <p:nvGrpSpPr>
            <p:cNvPr id="101418" name="Group 384"/>
            <p:cNvGrpSpPr>
              <a:grpSpLocks/>
            </p:cNvGrpSpPr>
            <p:nvPr/>
          </p:nvGrpSpPr>
          <p:grpSpPr bwMode="auto">
            <a:xfrm>
              <a:off x="1295400" y="1371600"/>
              <a:ext cx="469900" cy="3352237"/>
              <a:chOff x="1295400" y="1371600"/>
              <a:chExt cx="469900" cy="3352237"/>
            </a:xfrm>
          </p:grpSpPr>
          <p:sp>
            <p:nvSpPr>
              <p:cNvPr id="638" name="Rectangle 75"/>
              <p:cNvSpPr>
                <a:spLocks noChangeArrowheads="1"/>
              </p:cNvSpPr>
              <p:nvPr/>
            </p:nvSpPr>
            <p:spPr bwMode="auto">
              <a:xfrm>
                <a:off x="1295400" y="1371600"/>
                <a:ext cx="469900" cy="609498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FFFF">
                        <a:lumMod val="65000"/>
                      </a:srgbClr>
                    </a:solidFill>
                  </a:rPr>
                  <a:t>0</a:t>
                </a:r>
              </a:p>
            </p:txBody>
          </p:sp>
          <p:sp>
            <p:nvSpPr>
              <p:cNvPr id="639" name="Rectangle 75"/>
              <p:cNvSpPr>
                <a:spLocks noChangeArrowheads="1"/>
              </p:cNvSpPr>
              <p:nvPr/>
            </p:nvSpPr>
            <p:spPr bwMode="auto">
              <a:xfrm>
                <a:off x="1295400" y="2285846"/>
                <a:ext cx="469900" cy="609498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FFFF">
                        <a:lumMod val="65000"/>
                      </a:srgbClr>
                    </a:solidFill>
                  </a:rPr>
                  <a:t>1</a:t>
                </a:r>
              </a:p>
            </p:txBody>
          </p:sp>
          <p:sp>
            <p:nvSpPr>
              <p:cNvPr id="640" name="Rectangle 75"/>
              <p:cNvSpPr>
                <a:spLocks noChangeArrowheads="1"/>
              </p:cNvSpPr>
              <p:nvPr/>
            </p:nvSpPr>
            <p:spPr bwMode="auto">
              <a:xfrm>
                <a:off x="1295400" y="3200093"/>
                <a:ext cx="469900" cy="609498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FFFF">
                        <a:lumMod val="65000"/>
                      </a:srgbClr>
                    </a:solidFill>
                  </a:rPr>
                  <a:t>2</a:t>
                </a:r>
              </a:p>
            </p:txBody>
          </p:sp>
          <p:sp>
            <p:nvSpPr>
              <p:cNvPr id="641" name="Rectangle 75"/>
              <p:cNvSpPr>
                <a:spLocks noChangeArrowheads="1"/>
              </p:cNvSpPr>
              <p:nvPr/>
            </p:nvSpPr>
            <p:spPr bwMode="auto">
              <a:xfrm>
                <a:off x="1295400" y="4114339"/>
                <a:ext cx="469900" cy="609498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FFFF">
                        <a:lumMod val="65000"/>
                      </a:srgbClr>
                    </a:solidFill>
                  </a:rPr>
                  <a:t>3</a:t>
                </a:r>
              </a:p>
            </p:txBody>
          </p:sp>
        </p:grpSp>
        <p:cxnSp>
          <p:nvCxnSpPr>
            <p:cNvPr id="101419" name="Elbow Connector 431"/>
            <p:cNvCxnSpPr>
              <a:cxnSpLocks noChangeShapeType="1"/>
            </p:cNvCxnSpPr>
            <p:nvPr/>
          </p:nvCxnSpPr>
          <p:spPr bwMode="auto">
            <a:xfrm rot="16200000" flipH="1">
              <a:off x="4038600" y="24384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20" name="Elbow Connector 432"/>
            <p:cNvCxnSpPr>
              <a:cxnSpLocks noChangeShapeType="1"/>
            </p:cNvCxnSpPr>
            <p:nvPr/>
          </p:nvCxnSpPr>
          <p:spPr bwMode="auto">
            <a:xfrm rot="16200000" flipH="1">
              <a:off x="4038600" y="33528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21" name="Elbow Connector 433"/>
            <p:cNvCxnSpPr>
              <a:cxnSpLocks noChangeShapeType="1"/>
            </p:cNvCxnSpPr>
            <p:nvPr/>
          </p:nvCxnSpPr>
          <p:spPr bwMode="auto">
            <a:xfrm rot="16200000" flipH="1">
              <a:off x="4038600" y="42672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1" name="Rectangle 434"/>
            <p:cNvSpPr>
              <a:spLocks noChangeArrowheads="1"/>
            </p:cNvSpPr>
            <p:nvPr/>
          </p:nvSpPr>
          <p:spPr bwMode="auto">
            <a:xfrm>
              <a:off x="2057400" y="2316004"/>
              <a:ext cx="46038" cy="152374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2" name="Rectangle 435"/>
            <p:cNvSpPr>
              <a:spLocks noChangeArrowheads="1"/>
            </p:cNvSpPr>
            <p:nvPr/>
          </p:nvSpPr>
          <p:spPr bwMode="auto">
            <a:xfrm>
              <a:off x="2057400" y="4152433"/>
              <a:ext cx="46038" cy="152374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3" name="Rectangle 436"/>
            <p:cNvSpPr>
              <a:spLocks noChangeArrowheads="1"/>
            </p:cNvSpPr>
            <p:nvPr/>
          </p:nvSpPr>
          <p:spPr bwMode="auto">
            <a:xfrm>
              <a:off x="2057400" y="2492187"/>
              <a:ext cx="46038" cy="152374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25" name="Elbow Connector 437"/>
            <p:cNvCxnSpPr>
              <a:cxnSpLocks noChangeShapeType="1"/>
            </p:cNvCxnSpPr>
            <p:nvPr/>
          </p:nvCxnSpPr>
          <p:spPr bwMode="auto">
            <a:xfrm rot="16200000" flipH="1">
              <a:off x="4953000" y="15240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26" name="Elbow Connector 438"/>
            <p:cNvCxnSpPr>
              <a:cxnSpLocks noChangeShapeType="1"/>
            </p:cNvCxnSpPr>
            <p:nvPr/>
          </p:nvCxnSpPr>
          <p:spPr bwMode="auto">
            <a:xfrm rot="16200000" flipH="1">
              <a:off x="4953000" y="24384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27" name="Elbow Connector 439"/>
            <p:cNvCxnSpPr>
              <a:cxnSpLocks noChangeShapeType="1"/>
            </p:cNvCxnSpPr>
            <p:nvPr/>
          </p:nvCxnSpPr>
          <p:spPr bwMode="auto">
            <a:xfrm rot="16200000" flipH="1">
              <a:off x="4953000" y="33528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28" name="Elbow Connector 440"/>
            <p:cNvCxnSpPr>
              <a:cxnSpLocks noChangeShapeType="1"/>
            </p:cNvCxnSpPr>
            <p:nvPr/>
          </p:nvCxnSpPr>
          <p:spPr bwMode="auto">
            <a:xfrm rot="16200000" flipH="1">
              <a:off x="4953000" y="42672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29" name="Elbow Connector 441"/>
            <p:cNvCxnSpPr>
              <a:cxnSpLocks noChangeShapeType="1"/>
            </p:cNvCxnSpPr>
            <p:nvPr/>
          </p:nvCxnSpPr>
          <p:spPr bwMode="auto">
            <a:xfrm rot="16200000" flipH="1">
              <a:off x="5867400" y="15240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30" name="Elbow Connector 442"/>
            <p:cNvCxnSpPr>
              <a:cxnSpLocks noChangeShapeType="1"/>
            </p:cNvCxnSpPr>
            <p:nvPr/>
          </p:nvCxnSpPr>
          <p:spPr bwMode="auto">
            <a:xfrm rot="16200000" flipH="1">
              <a:off x="5867400" y="24384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31" name="Elbow Connector 443"/>
            <p:cNvCxnSpPr>
              <a:cxnSpLocks noChangeShapeType="1"/>
            </p:cNvCxnSpPr>
            <p:nvPr/>
          </p:nvCxnSpPr>
          <p:spPr bwMode="auto">
            <a:xfrm rot="16200000" flipH="1">
              <a:off x="5867400" y="33528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32" name="Elbow Connector 444"/>
            <p:cNvCxnSpPr>
              <a:cxnSpLocks noChangeShapeType="1"/>
            </p:cNvCxnSpPr>
            <p:nvPr/>
          </p:nvCxnSpPr>
          <p:spPr bwMode="auto">
            <a:xfrm rot="16200000" flipH="1">
              <a:off x="5867400" y="42672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33" name="Elbow Connector 445"/>
            <p:cNvCxnSpPr>
              <a:cxnSpLocks noChangeShapeType="1"/>
            </p:cNvCxnSpPr>
            <p:nvPr/>
          </p:nvCxnSpPr>
          <p:spPr bwMode="auto">
            <a:xfrm rot="16200000" flipH="1">
              <a:off x="6781800" y="15240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34" name="Elbow Connector 446"/>
            <p:cNvCxnSpPr>
              <a:cxnSpLocks noChangeShapeType="1"/>
            </p:cNvCxnSpPr>
            <p:nvPr/>
          </p:nvCxnSpPr>
          <p:spPr bwMode="auto">
            <a:xfrm rot="16200000" flipH="1">
              <a:off x="6781800" y="24384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35" name="Elbow Connector 447"/>
            <p:cNvCxnSpPr>
              <a:cxnSpLocks noChangeShapeType="1"/>
            </p:cNvCxnSpPr>
            <p:nvPr/>
          </p:nvCxnSpPr>
          <p:spPr bwMode="auto">
            <a:xfrm rot="16200000" flipH="1">
              <a:off x="6781800" y="33528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436" name="Elbow Connector 448"/>
            <p:cNvCxnSpPr>
              <a:cxnSpLocks noChangeShapeType="1"/>
            </p:cNvCxnSpPr>
            <p:nvPr/>
          </p:nvCxnSpPr>
          <p:spPr bwMode="auto">
            <a:xfrm rot="16200000" flipH="1">
              <a:off x="6781800" y="42672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6" name="Rectangle 449"/>
            <p:cNvSpPr>
              <a:spLocks noChangeArrowheads="1"/>
            </p:cNvSpPr>
            <p:nvPr/>
          </p:nvSpPr>
          <p:spPr bwMode="auto">
            <a:xfrm>
              <a:off x="2057400" y="1409694"/>
              <a:ext cx="46038" cy="152374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2514600" y="4114339"/>
              <a:ext cx="5105400" cy="914246"/>
            </a:xfrm>
            <a:prstGeom prst="rect">
              <a:avLst/>
            </a:prstGeom>
            <a:solidFill>
              <a:srgbClr val="CAE2FF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1382" name="Group 456"/>
          <p:cNvGrpSpPr>
            <a:grpSpLocks/>
          </p:cNvGrpSpPr>
          <p:nvPr/>
        </p:nvGrpSpPr>
        <p:grpSpPr bwMode="auto">
          <a:xfrm>
            <a:off x="914400" y="1409700"/>
            <a:ext cx="46038" cy="2895600"/>
            <a:chOff x="2057400" y="1760220"/>
            <a:chExt cx="45719" cy="2895600"/>
          </a:xfrm>
        </p:grpSpPr>
        <p:sp>
          <p:nvSpPr>
            <p:cNvPr id="643" name="Rectangle 384"/>
            <p:cNvSpPr>
              <a:spLocks noChangeArrowheads="1"/>
            </p:cNvSpPr>
            <p:nvPr/>
          </p:nvSpPr>
          <p:spPr bwMode="auto">
            <a:xfrm>
              <a:off x="2057400" y="2666683"/>
              <a:ext cx="45719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4" name="Rectangle 430"/>
            <p:cNvSpPr>
              <a:spLocks noChangeArrowheads="1"/>
            </p:cNvSpPr>
            <p:nvPr/>
          </p:nvSpPr>
          <p:spPr bwMode="auto">
            <a:xfrm>
              <a:off x="2057400" y="4503420"/>
              <a:ext cx="45719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5" name="Rectangle 454"/>
            <p:cNvSpPr>
              <a:spLocks noChangeArrowheads="1"/>
            </p:cNvSpPr>
            <p:nvPr/>
          </p:nvSpPr>
          <p:spPr bwMode="auto">
            <a:xfrm>
              <a:off x="2057400" y="2842895"/>
              <a:ext cx="45719" cy="152400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6" name="Rectangle 455"/>
            <p:cNvSpPr>
              <a:spLocks noChangeArrowheads="1"/>
            </p:cNvSpPr>
            <p:nvPr/>
          </p:nvSpPr>
          <p:spPr bwMode="auto">
            <a:xfrm>
              <a:off x="2057400" y="1760220"/>
              <a:ext cx="45719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48" name="Content Placeholder 2"/>
          <p:cNvSpPr>
            <a:spLocks noGrp="1"/>
          </p:cNvSpPr>
          <p:nvPr>
            <p:ph idx="1"/>
          </p:nvPr>
        </p:nvSpPr>
        <p:spPr>
          <a:xfrm>
            <a:off x="6705600" y="1358900"/>
            <a:ext cx="2438400" cy="51943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+ Simpler arbitration/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scheduling</a:t>
            </a:r>
          </a:p>
          <a:p>
            <a:pPr>
              <a:buFont typeface="Wingdings" charset="0"/>
              <a:buNone/>
            </a:pPr>
            <a:endParaRPr lang="en-US" sz="180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+ Efficient support for variable-size packets</a:t>
            </a:r>
          </a:p>
          <a:p>
            <a:endParaRPr lang="en-US" sz="180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-  Requires 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N</a:t>
            </a:r>
            <a:r>
              <a:rPr lang="en-US" baseline="3000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2</a:t>
            </a: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 buffers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80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55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MinBD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Improving Deflection Arbitration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Results</a:t>
            </a:r>
          </a:p>
          <a:p>
            <a:r>
              <a:rPr lang="en-US" b="1"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23B156-6C8C-2044-872A-CAE2CF31EF5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057381"/>
      </p:ext>
    </p:extLst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Methodology: Simulated System</a:t>
            </a:r>
          </a:p>
        </p:txBody>
      </p:sp>
      <p:sp>
        <p:nvSpPr>
          <p:cNvPr id="156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Chip Multiprocessor Simulation</a:t>
            </a:r>
          </a:p>
          <a:p>
            <a:pPr lvl="1"/>
            <a:r>
              <a:rPr lang="en-US" b="1">
                <a:latin typeface="Tahoma" charset="0"/>
              </a:rPr>
              <a:t>64-core</a:t>
            </a:r>
            <a:r>
              <a:rPr lang="en-US">
                <a:latin typeface="Tahoma" charset="0"/>
              </a:rPr>
              <a:t> and </a:t>
            </a:r>
            <a:r>
              <a:rPr lang="en-US" b="1">
                <a:latin typeface="Tahoma" charset="0"/>
              </a:rPr>
              <a:t>16-core</a:t>
            </a:r>
            <a:r>
              <a:rPr lang="en-US">
                <a:latin typeface="Tahoma" charset="0"/>
              </a:rPr>
              <a:t> models</a:t>
            </a:r>
            <a:endParaRPr lang="en-US" b="1">
              <a:latin typeface="Tahoma" charset="0"/>
            </a:endParaRPr>
          </a:p>
          <a:p>
            <a:pPr lvl="1"/>
            <a:r>
              <a:rPr lang="en-US" b="1">
                <a:latin typeface="Tahoma" charset="0"/>
              </a:rPr>
              <a:t>Closed-loop</a:t>
            </a:r>
            <a:r>
              <a:rPr lang="en-US">
                <a:latin typeface="Tahoma" charset="0"/>
              </a:rPr>
              <a:t> core/cache/NoC cycle-level model</a:t>
            </a:r>
            <a:endParaRPr lang="en-US" b="1">
              <a:latin typeface="Tahoma" charset="0"/>
            </a:endParaRPr>
          </a:p>
          <a:p>
            <a:pPr lvl="1"/>
            <a:r>
              <a:rPr lang="en-US">
                <a:latin typeface="Tahoma" charset="0"/>
              </a:rPr>
              <a:t>Directory cache coherence protocol (SGI Origin-based)</a:t>
            </a:r>
          </a:p>
          <a:p>
            <a:pPr lvl="1"/>
            <a:r>
              <a:rPr lang="en-US">
                <a:latin typeface="Tahoma" charset="0"/>
              </a:rPr>
              <a:t>64KB L1, perfect L2 (stresses interconnect), XOR-mapping</a:t>
            </a:r>
          </a:p>
          <a:p>
            <a:pPr lvl="1"/>
            <a:r>
              <a:rPr lang="en-US">
                <a:latin typeface="Tahoma" charset="0"/>
              </a:rPr>
              <a:t>Performance metric: </a:t>
            </a:r>
            <a:r>
              <a:rPr lang="en-US" b="1">
                <a:latin typeface="Tahoma" charset="0"/>
              </a:rPr>
              <a:t>Weighted Speedup</a:t>
            </a:r>
            <a:br>
              <a:rPr lang="en-US">
                <a:latin typeface="Tahoma" charset="0"/>
              </a:rPr>
            </a:br>
            <a:r>
              <a:rPr lang="en-US">
                <a:latin typeface="Tahoma" charset="0"/>
              </a:rPr>
              <a:t>(similar conclusions from network-level latency)</a:t>
            </a:r>
          </a:p>
          <a:p>
            <a:pPr lvl="1"/>
            <a:r>
              <a:rPr lang="en-US">
                <a:latin typeface="Tahoma" charset="0"/>
              </a:rPr>
              <a:t>Workloads: multiprogrammed SPEC CPU2006</a:t>
            </a:r>
          </a:p>
          <a:p>
            <a:pPr lvl="2"/>
            <a:r>
              <a:rPr lang="en-US">
                <a:latin typeface="Tahoma" charset="0"/>
              </a:rPr>
              <a:t>75 randomly-chosen workloads</a:t>
            </a:r>
          </a:p>
          <a:p>
            <a:pPr lvl="2"/>
            <a:r>
              <a:rPr lang="en-US">
                <a:latin typeface="Tahoma" charset="0"/>
              </a:rPr>
              <a:t>Binned into network-load categories by average injection rate</a:t>
            </a: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485AC0-38E4-2649-A7E3-E469B319D74D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27463"/>
      </p:ext>
    </p:extLst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Methodology: Routers and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Input-buffered</a:t>
            </a:r>
            <a:r>
              <a:rPr lang="en-US">
                <a:latin typeface="Tahoma" charset="0"/>
              </a:rPr>
              <a:t> virtual-channel router</a:t>
            </a:r>
          </a:p>
          <a:p>
            <a:pPr lvl="1"/>
            <a:r>
              <a:rPr lang="en-US">
                <a:latin typeface="Tahoma" charset="0"/>
              </a:rPr>
              <a:t>8 VCs, 8 flits/VC [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Buffered(8,8)</a:t>
            </a:r>
            <a:r>
              <a:rPr lang="en-US">
                <a:latin typeface="Tahoma" charset="0"/>
              </a:rPr>
              <a:t>]: large buffered router</a:t>
            </a:r>
          </a:p>
          <a:p>
            <a:pPr lvl="1"/>
            <a:r>
              <a:rPr lang="en-US">
                <a:latin typeface="Tahoma" charset="0"/>
              </a:rPr>
              <a:t>4 VCs, 4 flits/VC [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Buffered(4,4)</a:t>
            </a:r>
            <a:r>
              <a:rPr lang="en-US">
                <a:latin typeface="Tahoma" charset="0"/>
              </a:rPr>
              <a:t>]: typical buffered router</a:t>
            </a:r>
          </a:p>
          <a:p>
            <a:pPr lvl="1"/>
            <a:r>
              <a:rPr lang="en-US">
                <a:latin typeface="Tahoma" charset="0"/>
              </a:rPr>
              <a:t>4 VCs, 1 flit/VC [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Buffered(4,1)</a:t>
            </a:r>
            <a:r>
              <a:rPr lang="en-US">
                <a:latin typeface="Tahoma" charset="0"/>
              </a:rPr>
              <a:t>]: smallest deadlock-free router</a:t>
            </a:r>
          </a:p>
          <a:p>
            <a:pPr lvl="1"/>
            <a:r>
              <a:rPr lang="en-US">
                <a:latin typeface="Tahoma" charset="0"/>
              </a:rPr>
              <a:t>All power-of-2 buffer sizes up to (8, 8) for perf/power sweep</a:t>
            </a:r>
          </a:p>
          <a:p>
            <a:r>
              <a:rPr lang="en-US" b="1">
                <a:latin typeface="Tahoma" charset="0"/>
              </a:rPr>
              <a:t>Bufferless deflection </a:t>
            </a:r>
            <a:r>
              <a:rPr lang="en-US">
                <a:latin typeface="Tahoma" charset="0"/>
              </a:rPr>
              <a:t>router: </a:t>
            </a:r>
            <a:r>
              <a:rPr lang="en-US" b="1">
                <a:latin typeface="Tahoma" charset="0"/>
              </a:rPr>
              <a:t>CHIPPER</a:t>
            </a:r>
            <a:r>
              <a:rPr lang="en-US" baseline="30000">
                <a:latin typeface="Tahoma" charset="0"/>
              </a:rPr>
              <a:t>1</a:t>
            </a:r>
          </a:p>
          <a:p>
            <a:r>
              <a:rPr lang="en-US" b="1">
                <a:latin typeface="Tahoma" charset="0"/>
              </a:rPr>
              <a:t>Bufferless-buffered hybrid</a:t>
            </a:r>
            <a:r>
              <a:rPr lang="en-US">
                <a:latin typeface="Tahoma" charset="0"/>
              </a:rPr>
              <a:t> router: </a:t>
            </a:r>
            <a:r>
              <a:rPr lang="en-US" b="1">
                <a:latin typeface="Tahoma" charset="0"/>
              </a:rPr>
              <a:t>AFC</a:t>
            </a:r>
            <a:r>
              <a:rPr lang="en-US" baseline="30000">
                <a:latin typeface="Tahoma" charset="0"/>
              </a:rPr>
              <a:t>2</a:t>
            </a:r>
          </a:p>
          <a:p>
            <a:pPr lvl="1"/>
            <a:r>
              <a:rPr lang="en-US">
                <a:latin typeface="Tahoma" charset="0"/>
              </a:rPr>
              <a:t>Has input buffers and deflection routing logic</a:t>
            </a:r>
          </a:p>
          <a:p>
            <a:pPr lvl="1"/>
            <a:r>
              <a:rPr lang="en-US">
                <a:latin typeface="Tahoma" charset="0"/>
              </a:rPr>
              <a:t>Performs coarse-grained (multi-cycle) mode switching</a:t>
            </a:r>
          </a:p>
          <a:p>
            <a:r>
              <a:rPr lang="en-US" b="1">
                <a:latin typeface="Tahoma" charset="0"/>
              </a:rPr>
              <a:t>Common parameters</a:t>
            </a:r>
            <a:endParaRPr lang="en-US">
              <a:latin typeface="Tahoma" charset="0"/>
            </a:endParaRPr>
          </a:p>
          <a:p>
            <a:pPr lvl="1"/>
            <a:r>
              <a:rPr lang="en-US">
                <a:latin typeface="Tahoma" charset="0"/>
              </a:rPr>
              <a:t>2-cycle router latency, 1-cycle link latency</a:t>
            </a:r>
          </a:p>
          <a:p>
            <a:pPr lvl="1"/>
            <a:r>
              <a:rPr lang="en-US">
                <a:latin typeface="Tahoma" charset="0"/>
              </a:rPr>
              <a:t>2D-mesh topology (16-node: 4x4; 64-node: 8x8)</a:t>
            </a:r>
          </a:p>
          <a:p>
            <a:pPr lvl="1"/>
            <a:r>
              <a:rPr lang="en-US">
                <a:latin typeface="Tahoma" charset="0"/>
              </a:rPr>
              <a:t>Dual ejection assumed for baseline routers (for perf. only)</a:t>
            </a: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75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301F45-2A5A-F643-860C-5D1CF42BD59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324600"/>
            <a:ext cx="906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Fallin et al., 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CHIPPER: A Low-complexity Bufferless Deflection Router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”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, HPCA 2011.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Jafri et al., 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Adaptive Flow Control for Robust Performance and Energy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”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, MICRO 2010.</a:t>
            </a:r>
            <a:endParaRPr kumimoji="0" lang="en-US" sz="16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473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Methodology: Power, Die Area, Crit. Path</a:t>
            </a:r>
          </a:p>
        </p:txBody>
      </p:sp>
      <p:sp>
        <p:nvSpPr>
          <p:cNvPr id="158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Hardware modeling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Verilog models </a:t>
            </a:r>
            <a:r>
              <a:rPr lang="en-US">
                <a:latin typeface="Tahoma" charset="0"/>
              </a:rPr>
              <a:t>for CHIPPER, MinBD, buffered control logic</a:t>
            </a:r>
          </a:p>
          <a:p>
            <a:pPr lvl="2"/>
            <a:r>
              <a:rPr lang="en-US">
                <a:latin typeface="Tahoma" charset="0"/>
              </a:rPr>
              <a:t>Synthesized with commercial 65nm library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ORION 2.0</a:t>
            </a:r>
            <a:r>
              <a:rPr lang="en-US">
                <a:latin typeface="Tahoma" charset="0"/>
              </a:rPr>
              <a:t> for datapath: crossbar, muxes, buffers and links</a:t>
            </a:r>
          </a:p>
          <a:p>
            <a:pPr lvl="1"/>
            <a:endParaRPr lang="en-US">
              <a:latin typeface="Tahoma" charset="0"/>
            </a:endParaRPr>
          </a:p>
          <a:p>
            <a:r>
              <a:rPr lang="en-US" b="1">
                <a:latin typeface="Tahoma" charset="0"/>
              </a:rPr>
              <a:t>Power</a:t>
            </a:r>
            <a:endParaRPr lang="en-US">
              <a:latin typeface="Tahoma" charset="0"/>
            </a:endParaRPr>
          </a:p>
          <a:p>
            <a:pPr lvl="1"/>
            <a:r>
              <a:rPr lang="en-US">
                <a:latin typeface="Tahoma" charset="0"/>
              </a:rPr>
              <a:t>Static and dynamic power from hardware models</a:t>
            </a:r>
          </a:p>
          <a:p>
            <a:pPr lvl="1"/>
            <a:r>
              <a:rPr lang="en-US">
                <a:latin typeface="Tahoma" charset="0"/>
              </a:rPr>
              <a:t>Based on event counts in cycle-accurate simulations</a:t>
            </a:r>
          </a:p>
          <a:p>
            <a:pPr lvl="1"/>
            <a:r>
              <a:rPr lang="en-US">
                <a:latin typeface="Tahoma" charset="0"/>
              </a:rPr>
              <a:t>Broken down into buffer, link, other</a:t>
            </a:r>
          </a:p>
          <a:p>
            <a:pPr lvl="1"/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059B0-6F34-4D44-8D5F-4E830E3AFBF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414086"/>
      </p:ext>
    </p:extLst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16"/>
          <p:cNvSpPr>
            <a:spLocks noChangeArrowheads="1"/>
          </p:cNvSpPr>
          <p:nvPr/>
        </p:nvSpPr>
        <p:spPr bwMode="auto">
          <a:xfrm>
            <a:off x="568325" y="5548313"/>
            <a:ext cx="11842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Deflection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Reduced Deflections &amp; Improved Perf.</a:t>
            </a: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F9D3E8-1906-5A45-B25F-B39732B529C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7" name="Chart 6"/>
          <p:cNvGraphicFramePr/>
          <p:nvPr/>
        </p:nvGraphicFramePr>
        <p:xfrm>
          <a:off x="0" y="1143000"/>
          <a:ext cx="9144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9750" name="AutoShape 4"/>
          <p:cNvSpPr>
            <a:spLocks noChangeAspect="1" noChangeArrowheads="1" noTextEdit="1"/>
          </p:cNvSpPr>
          <p:nvPr/>
        </p:nvSpPr>
        <p:spPr bwMode="auto">
          <a:xfrm>
            <a:off x="1076325" y="5257800"/>
            <a:ext cx="63150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1" name="Rectangle 6"/>
          <p:cNvSpPr>
            <a:spLocks noChangeArrowheads="1"/>
          </p:cNvSpPr>
          <p:nvPr/>
        </p:nvSpPr>
        <p:spPr bwMode="auto">
          <a:xfrm>
            <a:off x="1862138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2" name="Rectangle 7"/>
          <p:cNvSpPr>
            <a:spLocks noChangeArrowheads="1"/>
          </p:cNvSpPr>
          <p:nvPr/>
        </p:nvSpPr>
        <p:spPr bwMode="auto">
          <a:xfrm>
            <a:off x="26384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3" name="Rectangle 8"/>
          <p:cNvSpPr>
            <a:spLocks noChangeArrowheads="1"/>
          </p:cNvSpPr>
          <p:nvPr/>
        </p:nvSpPr>
        <p:spPr bwMode="auto">
          <a:xfrm>
            <a:off x="34766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4" name="Rectangle 9"/>
          <p:cNvSpPr>
            <a:spLocks noChangeArrowheads="1"/>
          </p:cNvSpPr>
          <p:nvPr/>
        </p:nvSpPr>
        <p:spPr bwMode="auto">
          <a:xfrm>
            <a:off x="43148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5" name="Rectangle 10"/>
          <p:cNvSpPr>
            <a:spLocks noChangeArrowheads="1"/>
          </p:cNvSpPr>
          <p:nvPr/>
        </p:nvSpPr>
        <p:spPr bwMode="auto">
          <a:xfrm>
            <a:off x="51530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6" name="Rectangle 11"/>
          <p:cNvSpPr>
            <a:spLocks noChangeArrowheads="1"/>
          </p:cNvSpPr>
          <p:nvPr/>
        </p:nvSpPr>
        <p:spPr bwMode="auto">
          <a:xfrm>
            <a:off x="59912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7" name="Rectangle 12"/>
          <p:cNvSpPr>
            <a:spLocks noChangeArrowheads="1"/>
          </p:cNvSpPr>
          <p:nvPr/>
        </p:nvSpPr>
        <p:spPr bwMode="auto">
          <a:xfrm>
            <a:off x="533400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8" name="Rectangle 13"/>
          <p:cNvSpPr>
            <a:spLocks noChangeArrowheads="1"/>
          </p:cNvSpPr>
          <p:nvPr/>
        </p:nvSpPr>
        <p:spPr bwMode="auto">
          <a:xfrm>
            <a:off x="68294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9" name="Rectangle 14"/>
          <p:cNvSpPr>
            <a:spLocks noChangeArrowheads="1"/>
          </p:cNvSpPr>
          <p:nvPr/>
        </p:nvSpPr>
        <p:spPr bwMode="auto">
          <a:xfrm>
            <a:off x="533400" y="5497513"/>
            <a:ext cx="6313488" cy="4603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60" name="Rectangle 15"/>
          <p:cNvSpPr>
            <a:spLocks noChangeArrowheads="1"/>
          </p:cNvSpPr>
          <p:nvPr/>
        </p:nvSpPr>
        <p:spPr bwMode="auto">
          <a:xfrm>
            <a:off x="533400" y="6126163"/>
            <a:ext cx="6337300" cy="4603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61" name="Rectangle 18"/>
          <p:cNvSpPr>
            <a:spLocks noChangeArrowheads="1"/>
          </p:cNvSpPr>
          <p:nvPr/>
        </p:nvSpPr>
        <p:spPr bwMode="auto">
          <a:xfrm>
            <a:off x="1181100" y="5824538"/>
            <a:ext cx="647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Rate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962150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28%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2833688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17%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3703638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22%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4467225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27%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5305425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11%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6143625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10%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447800" y="990600"/>
            <a:ext cx="7239000" cy="461963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All mechanisms individually reduce deflections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447800" y="1608138"/>
            <a:ext cx="7280275" cy="8302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2. Side buffer alone is not sufficient for performance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(ejection bottleneck remains)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762000" y="1009650"/>
            <a:ext cx="8001000" cy="830263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3. Overall,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5.8%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over baseline,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2.7%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over dual-eject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by reducing deflections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64%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/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54%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2514600" y="2424113"/>
            <a:ext cx="3581400" cy="1096962"/>
            <a:chOff x="6019800" y="2271712"/>
            <a:chExt cx="3581400" cy="109741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019800" y="2271712"/>
              <a:ext cx="3581400" cy="1588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019800" y="2286005"/>
              <a:ext cx="1588" cy="108312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76" name="TextBox 30"/>
            <p:cNvSpPr txBox="1">
              <a:spLocks noChangeArrowheads="1"/>
            </p:cNvSpPr>
            <p:nvPr/>
          </p:nvSpPr>
          <p:spPr bwMode="auto">
            <a:xfrm>
              <a:off x="6172200" y="2590800"/>
              <a:ext cx="731991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5.8%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4038600" y="2438400"/>
            <a:ext cx="0" cy="45720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191000" y="2514600"/>
            <a:ext cx="72707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2.7%</a:t>
            </a:r>
          </a:p>
        </p:txBody>
      </p:sp>
    </p:spTree>
    <p:extLst>
      <p:ext uri="{BB962C8B-B14F-4D97-AF65-F5344CB8AC3E}">
        <p14:creationId xmlns:p14="http://schemas.microsoft.com/office/powerpoint/2010/main" val="981649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" grpId="0"/>
      <p:bldP spid="1044" grpId="0"/>
      <p:bldP spid="1045" grpId="0"/>
      <p:bldP spid="1046" grpId="0"/>
      <p:bldP spid="1047" grpId="0"/>
      <p:bldP spid="1048" grpId="0"/>
      <p:bldP spid="35" grpId="0" animBg="1"/>
      <p:bldP spid="35" grpId="1" animBg="1"/>
      <p:bldP spid="36" grpId="0" animBg="1"/>
      <p:bldP spid="36" grpId="1" animBg="1"/>
      <p:bldP spid="37" grpId="0" animBg="1"/>
      <p:bldP spid="43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Overall Performance Results</a:t>
            </a:r>
          </a:p>
        </p:txBody>
      </p:sp>
      <p:sp>
        <p:nvSpPr>
          <p:cNvPr id="1607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4DAD2F-61B2-8444-A95A-B8092ECC8D80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0" y="914400"/>
          <a:ext cx="91440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4800" y="5710238"/>
            <a:ext cx="8229600" cy="4619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Improves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2.7%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over CHIPPER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8.1%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at high load)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715000"/>
            <a:ext cx="8229600" cy="461963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Similar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perf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. to Buffered (4,1) @  25% of buffering space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816725" y="1765300"/>
            <a:ext cx="1989138" cy="369888"/>
            <a:chOff x="6817246" y="1752600"/>
            <a:chExt cx="1988936" cy="36933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817246" y="2063282"/>
              <a:ext cx="990499" cy="1586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045823" y="1911111"/>
              <a:ext cx="761923" cy="1586"/>
            </a:xfrm>
            <a:prstGeom prst="line">
              <a:avLst/>
            </a:prstGeom>
            <a:ln w="19050">
              <a:solidFill>
                <a:srgbClr val="8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794" name="TextBox 12"/>
            <p:cNvSpPr txBox="1">
              <a:spLocks noChangeArrowheads="1"/>
            </p:cNvSpPr>
            <p:nvPr/>
          </p:nvSpPr>
          <p:spPr bwMode="auto">
            <a:xfrm>
              <a:off x="8077200" y="1752600"/>
              <a:ext cx="72898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2.7%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715000" y="3416300"/>
            <a:ext cx="735013" cy="838200"/>
            <a:chOff x="5715000" y="3352800"/>
            <a:chExt cx="734496" cy="838200"/>
          </a:xfrm>
        </p:grpSpPr>
        <p:sp>
          <p:nvSpPr>
            <p:cNvPr id="160788" name="TextBox 18"/>
            <p:cNvSpPr txBox="1">
              <a:spLocks noChangeArrowheads="1"/>
            </p:cNvSpPr>
            <p:nvPr/>
          </p:nvSpPr>
          <p:spPr bwMode="auto">
            <a:xfrm>
              <a:off x="5715000" y="3821668"/>
              <a:ext cx="734496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8.1%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754660" y="3719513"/>
              <a:ext cx="533025" cy="1587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59246" y="3375025"/>
              <a:ext cx="228439" cy="1588"/>
            </a:xfrm>
            <a:prstGeom prst="line">
              <a:avLst/>
            </a:prstGeom>
            <a:ln w="19050">
              <a:solidFill>
                <a:srgbClr val="8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6216297" y="3352800"/>
              <a:ext cx="6346" cy="38417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6524625" y="1371600"/>
            <a:ext cx="1824038" cy="376238"/>
            <a:chOff x="6524658" y="1371600"/>
            <a:chExt cx="1824324" cy="375735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524658" y="1745749"/>
              <a:ext cx="914543" cy="1586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787" name="TextBox 29"/>
            <p:cNvSpPr txBox="1">
              <a:spLocks noChangeArrowheads="1"/>
            </p:cNvSpPr>
            <p:nvPr/>
          </p:nvSpPr>
          <p:spPr bwMode="auto">
            <a:xfrm>
              <a:off x="7620000" y="1371600"/>
              <a:ext cx="72898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2.7%</a:t>
              </a:r>
            </a:p>
          </p:txBody>
        </p:sp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5486400" y="2362200"/>
            <a:ext cx="735013" cy="1031875"/>
            <a:chOff x="5486400" y="2362200"/>
            <a:chExt cx="734496" cy="103232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502264" y="3005420"/>
              <a:ext cx="533025" cy="158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5821690" y="3192033"/>
              <a:ext cx="403402" cy="158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785" name="TextBox 34"/>
            <p:cNvSpPr txBox="1">
              <a:spLocks noChangeArrowheads="1"/>
            </p:cNvSpPr>
            <p:nvPr/>
          </p:nvSpPr>
          <p:spPr bwMode="auto">
            <a:xfrm>
              <a:off x="5486400" y="2362200"/>
              <a:ext cx="734496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8.3%</a:t>
              </a:r>
            </a:p>
          </p:txBody>
        </p:sp>
      </p:grp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304800" y="6243638"/>
            <a:ext cx="8229600" cy="4619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Within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2.7%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of Buffered (4,4)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8.3%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at high load)</a:t>
            </a:r>
          </a:p>
        </p:txBody>
      </p:sp>
      <p:sp>
        <p:nvSpPr>
          <p:cNvPr id="3" name="Rectangle 2"/>
          <p:cNvSpPr/>
          <p:nvPr/>
        </p:nvSpPr>
        <p:spPr>
          <a:xfrm>
            <a:off x="7391400" y="2362200"/>
            <a:ext cx="1676400" cy="8382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467600" y="3505200"/>
            <a:ext cx="1676400" cy="8382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60782" name="TextBox 7"/>
          <p:cNvSpPr txBox="1">
            <a:spLocks noChangeArrowheads="1"/>
          </p:cNvSpPr>
          <p:nvPr/>
        </p:nvSpPr>
        <p:spPr bwMode="auto">
          <a:xfrm>
            <a:off x="9461500" y="14478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472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39" grpId="0" animBg="1"/>
      <p:bldP spid="39" grpId="1" animBg="1"/>
      <p:bldP spid="3" grpId="0" animBg="1"/>
      <p:bldP spid="25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/>
          </p:cNvGraphicFramePr>
          <p:nvPr/>
        </p:nvGraphicFramePr>
        <p:xfrm>
          <a:off x="0" y="914400"/>
          <a:ext cx="92202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/>
        </p:nvGraphicFramePr>
        <p:xfrm>
          <a:off x="0" y="914400"/>
          <a:ext cx="92202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/>
        </p:nvGraphicFramePr>
        <p:xfrm>
          <a:off x="0" y="914400"/>
          <a:ext cx="9144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17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Overall Power Results</a:t>
            </a:r>
          </a:p>
        </p:txBody>
      </p:sp>
      <p:sp>
        <p:nvSpPr>
          <p:cNvPr id="16179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A95C3-D624-DE4C-9643-6982436F0B1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04800" y="5951538"/>
            <a:ext cx="8534400" cy="8302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Buffers are significant fraction of power in baseline routers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Buffer power is much smaller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MinBD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(4-flit buffer)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04800" y="5791200"/>
            <a:ext cx="8534400" cy="461963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Dynamic power increases with deflection routing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0" y="3276600"/>
            <a:ext cx="3733800" cy="18288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96200" y="4495800"/>
            <a:ext cx="1295400" cy="9144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2400" y="2590800"/>
            <a:ext cx="2362200" cy="19812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24800" y="2971800"/>
            <a:ext cx="990600" cy="13716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04800" y="6324600"/>
            <a:ext cx="8534400" cy="461963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Dynamic power reduces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MinBD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relative to CHIPPER</a:t>
            </a:r>
          </a:p>
        </p:txBody>
      </p:sp>
    </p:spTree>
    <p:extLst>
      <p:ext uri="{BB962C8B-B14F-4D97-AF65-F5344CB8AC3E}">
        <p14:creationId xmlns:p14="http://schemas.microsoft.com/office/powerpoint/2010/main" val="2711349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3" grpId="0" animBg="1"/>
      <p:bldP spid="3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Performance-Power Spectrum</a:t>
            </a:r>
          </a:p>
        </p:txBody>
      </p:sp>
      <p:sp>
        <p:nvSpPr>
          <p:cNvPr id="1628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C038E-06CA-BD4A-A9BD-3706EA5DE26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0" y="914400"/>
          <a:ext cx="9143999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33400" y="5105400"/>
            <a:ext cx="8229600" cy="10160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Most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energy-efficient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(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perf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/watt) of any evaluated network router design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638800" y="2362200"/>
            <a:ext cx="1395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Buf (4,4)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19600" y="3124200"/>
            <a:ext cx="1395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Buf (4,1)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47800" y="1143000"/>
            <a:ext cx="19050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More Perf/Power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038600" y="1143000"/>
            <a:ext cx="19050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Less Perf/Power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086600" y="1905000"/>
            <a:ext cx="1398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Buf (8,8)</a:t>
            </a:r>
          </a:p>
        </p:txBody>
      </p:sp>
      <p:sp>
        <p:nvSpPr>
          <p:cNvPr id="12" name="Straight Arrow Connector 11"/>
          <p:cNvSpPr/>
          <p:nvPr/>
        </p:nvSpPr>
        <p:spPr>
          <a:xfrm rot="16200000" flipV="1">
            <a:off x="4229100" y="3009900"/>
            <a:ext cx="304800" cy="228600"/>
          </a:xfrm>
          <a:prstGeom prst="straightConnector1">
            <a:avLst/>
          </a:prstGeom>
          <a:ln w="38100">
            <a:solidFill>
              <a:srgbClr val="008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3" name="Straight Arrow Connector 12"/>
          <p:cNvSpPr/>
          <p:nvPr/>
        </p:nvSpPr>
        <p:spPr>
          <a:xfrm rot="16200000" flipV="1">
            <a:off x="5486400" y="2057400"/>
            <a:ext cx="304800" cy="304800"/>
          </a:xfrm>
          <a:prstGeom prst="straightConnector1">
            <a:avLst/>
          </a:prstGeom>
          <a:ln w="38100">
            <a:solidFill>
              <a:srgbClr val="2A55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9538" y="2730500"/>
            <a:ext cx="911225" cy="469900"/>
          </a:xfrm>
          <a:prstGeom prst="rect">
            <a:avLst/>
          </a:prstGeom>
        </p:spPr>
        <p:txBody>
          <a:bodyPr wrap="none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AFC</a:t>
            </a:r>
          </a:p>
        </p:txBody>
      </p:sp>
      <p:sp>
        <p:nvSpPr>
          <p:cNvPr id="15" name="Straight Arrow Connector 14"/>
          <p:cNvSpPr/>
          <p:nvPr/>
        </p:nvSpPr>
        <p:spPr>
          <a:xfrm rot="16200000" flipV="1">
            <a:off x="5067300" y="2676525"/>
            <a:ext cx="228600" cy="1524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800600" y="3568700"/>
            <a:ext cx="9112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CHIPPER</a:t>
            </a:r>
          </a:p>
        </p:txBody>
      </p:sp>
      <p:sp>
        <p:nvSpPr>
          <p:cNvPr id="17" name="Straight Arrow Connector 16"/>
          <p:cNvSpPr/>
          <p:nvPr/>
        </p:nvSpPr>
        <p:spPr>
          <a:xfrm rot="16200000" flipV="1">
            <a:off x="4565650" y="3511550"/>
            <a:ext cx="165100" cy="30480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438400" y="2667000"/>
            <a:ext cx="9112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MinBD</a:t>
            </a:r>
          </a:p>
        </p:txBody>
      </p:sp>
    </p:spTree>
    <p:extLst>
      <p:ext uri="{BB962C8B-B14F-4D97-AF65-F5344CB8AC3E}">
        <p14:creationId xmlns:p14="http://schemas.microsoft.com/office/powerpoint/2010/main" val="2846400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9" grpId="0"/>
      <p:bldP spid="8" grpId="0"/>
      <p:bldP spid="10" grpId="0"/>
      <p:bldP spid="11" grpId="0"/>
      <p:bldP spid="12" grpId="0" animBg="1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>
            <a:graphicFrameLocks/>
          </p:cNvGraphicFramePr>
          <p:nvPr/>
        </p:nvGraphicFramePr>
        <p:xfrm>
          <a:off x="152400" y="990600"/>
          <a:ext cx="4495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4648200" y="990600"/>
          <a:ext cx="4495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38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Die Area and Critical Path</a:t>
            </a:r>
          </a:p>
        </p:txBody>
      </p:sp>
      <p:sp>
        <p:nvSpPr>
          <p:cNvPr id="16384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3B9B92-5B93-5E44-9DA3-E93F8CC4FAB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81000" y="5037138"/>
            <a:ext cx="8534400" cy="8302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Only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3%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area increase over CHIPPER (4-flit buffer)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Reduces area 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36%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from Buffered (4,4)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81000" y="5405438"/>
            <a:ext cx="8534400" cy="4619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Increases 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7%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over CHIPPER,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8%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over Buffered (4,4)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0" y="2667000"/>
            <a:ext cx="703263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812F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+3%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flipH="1">
            <a:off x="3213100" y="3060700"/>
            <a:ext cx="9779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 flipH="1">
            <a:off x="1828800" y="2400300"/>
            <a:ext cx="2286000" cy="635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657600" y="1905000"/>
            <a:ext cx="7461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-36%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114800" y="2400300"/>
            <a:ext cx="1588" cy="62230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ShapeType="1"/>
          </p:cNvCxnSpPr>
          <p:nvPr/>
        </p:nvCxnSpPr>
        <p:spPr bwMode="auto">
          <a:xfrm flipH="1">
            <a:off x="7823200" y="1955800"/>
            <a:ext cx="9271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7467600" y="1524000"/>
            <a:ext cx="703263" cy="36988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812F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+7%</a:t>
            </a:r>
          </a:p>
        </p:txBody>
      </p:sp>
      <p:cxnSp>
        <p:nvCxnSpPr>
          <p:cNvPr id="32" name="Straight Connector 31"/>
          <p:cNvCxnSpPr>
            <a:cxnSpLocks noChangeShapeType="1"/>
          </p:cNvCxnSpPr>
          <p:nvPr/>
        </p:nvCxnSpPr>
        <p:spPr bwMode="auto">
          <a:xfrm flipH="1">
            <a:off x="6388100" y="1955800"/>
            <a:ext cx="23749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6019800" y="1524000"/>
            <a:ext cx="703263" cy="36988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812F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+8%</a:t>
            </a:r>
          </a:p>
        </p:txBody>
      </p:sp>
    </p:spTree>
    <p:extLst>
      <p:ext uri="{BB962C8B-B14F-4D97-AF65-F5344CB8AC3E}">
        <p14:creationId xmlns:p14="http://schemas.microsoft.com/office/powerpoint/2010/main" val="3663432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  <p:bldP spid="13" grpId="1" animBg="1"/>
      <p:bldP spid="3" grpId="0" animBg="1"/>
      <p:bldP spid="21" grpId="0" animBg="1"/>
      <p:bldP spid="29" grpId="0" animBg="1"/>
      <p:bldP spid="3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 err="1">
                <a:latin typeface="Tahoma" charset="0"/>
              </a:rPr>
              <a:t>Bufferless</a:t>
            </a:r>
            <a:r>
              <a:rPr lang="en-US" sz="2200" dirty="0">
                <a:latin typeface="Tahoma" charset="0"/>
              </a:rPr>
              <a:t> deflection routing offers </a:t>
            </a:r>
            <a:r>
              <a:rPr lang="en-US" sz="2200" dirty="0">
                <a:solidFill>
                  <a:srgbClr val="0000FF"/>
                </a:solidFill>
                <a:latin typeface="Tahoma" charset="0"/>
              </a:rPr>
              <a:t>reduced power &amp; area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latin typeface="Tahoma" charset="0"/>
              </a:rPr>
              <a:t>But, high deflection rate hurts </a:t>
            </a:r>
            <a:r>
              <a:rPr lang="en-US" sz="2200" dirty="0">
                <a:solidFill>
                  <a:srgbClr val="FF0000"/>
                </a:solidFill>
                <a:latin typeface="Tahoma" charset="0"/>
              </a:rPr>
              <a:t>performance at high load</a:t>
            </a:r>
          </a:p>
          <a:p>
            <a:pPr>
              <a:lnSpc>
                <a:spcPct val="90000"/>
              </a:lnSpc>
            </a:pPr>
            <a:endParaRPr lang="en-US" sz="2200" dirty="0">
              <a:solidFill>
                <a:srgbClr val="FF0000"/>
              </a:solidFill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err="1">
                <a:latin typeface="Tahoma" charset="0"/>
              </a:rPr>
              <a:t>MinBD</a:t>
            </a:r>
            <a:r>
              <a:rPr lang="en-US" sz="2200" dirty="0">
                <a:latin typeface="Tahoma" charset="0"/>
              </a:rPr>
              <a:t> (Minimally-Buffered Deflection Router) introduces: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Tahoma" charset="0"/>
              </a:rPr>
              <a:t>Side buffer </a:t>
            </a:r>
            <a:r>
              <a:rPr lang="en-US" sz="2000" dirty="0">
                <a:latin typeface="Tahoma" charset="0"/>
              </a:rPr>
              <a:t>to hold </a:t>
            </a:r>
            <a:r>
              <a:rPr lang="en-US" sz="2000" b="1" dirty="0">
                <a:latin typeface="Tahoma" charset="0"/>
              </a:rPr>
              <a:t>only</a:t>
            </a:r>
            <a:r>
              <a:rPr lang="en-US" sz="2000" dirty="0">
                <a:latin typeface="Tahoma" charset="0"/>
              </a:rPr>
              <a:t> flits that would have been deflected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Tahoma" charset="0"/>
              </a:rPr>
              <a:t>Dual-width ejection </a:t>
            </a:r>
            <a:r>
              <a:rPr lang="en-US" sz="2000" dirty="0">
                <a:latin typeface="Tahoma" charset="0"/>
              </a:rPr>
              <a:t>to address ejection bottleneck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Tahoma" charset="0"/>
              </a:rPr>
              <a:t>Two-level prioritization </a:t>
            </a:r>
            <a:r>
              <a:rPr lang="en-US" sz="2000" dirty="0">
                <a:latin typeface="Tahoma" charset="0"/>
              </a:rPr>
              <a:t>to avoid unnecessary deflections</a:t>
            </a:r>
            <a:endParaRPr lang="en-US" sz="2000" dirty="0">
              <a:solidFill>
                <a:srgbClr val="0000FF"/>
              </a:solidFill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ahoma" charset="0"/>
              </a:rPr>
              <a:t>MinBD</a:t>
            </a:r>
            <a:r>
              <a:rPr lang="en-US" sz="2200" dirty="0">
                <a:latin typeface="Tahoma" charset="0"/>
              </a:rPr>
              <a:t> yields </a:t>
            </a:r>
            <a:r>
              <a:rPr lang="en-US" sz="2200" dirty="0">
                <a:solidFill>
                  <a:srgbClr val="0000FF"/>
                </a:solidFill>
                <a:latin typeface="Tahoma" charset="0"/>
              </a:rPr>
              <a:t>reduced power (31%) </a:t>
            </a:r>
            <a:r>
              <a:rPr lang="en-US" sz="2200" dirty="0">
                <a:latin typeface="Tahoma" charset="0"/>
              </a:rPr>
              <a:t>&amp;</a:t>
            </a:r>
            <a:r>
              <a:rPr lang="en-US" sz="2200" dirty="0">
                <a:solidFill>
                  <a:srgbClr val="0000FF"/>
                </a:solidFill>
                <a:latin typeface="Tahoma" charset="0"/>
              </a:rPr>
              <a:t> reduced area (36%)</a:t>
            </a:r>
            <a:br>
              <a:rPr lang="en-US" sz="2200" dirty="0">
                <a:solidFill>
                  <a:srgbClr val="0000FF"/>
                </a:solidFill>
                <a:latin typeface="Tahoma" charset="0"/>
              </a:rPr>
            </a:br>
            <a:r>
              <a:rPr lang="en-US" sz="2200" dirty="0">
                <a:latin typeface="Tahoma" charset="0"/>
              </a:rPr>
              <a:t>relative to </a:t>
            </a:r>
            <a:r>
              <a:rPr lang="en-US" sz="2200" b="1" dirty="0">
                <a:latin typeface="Tahoma" charset="0"/>
              </a:rPr>
              <a:t>buffered</a:t>
            </a:r>
            <a:r>
              <a:rPr lang="en-US" sz="2200" dirty="0">
                <a:latin typeface="Tahoma" charset="0"/>
              </a:rPr>
              <a:t> routers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ahoma" charset="0"/>
              </a:rPr>
              <a:t>MinBD</a:t>
            </a:r>
            <a:r>
              <a:rPr lang="en-US" sz="2200" dirty="0">
                <a:latin typeface="Tahoma" charset="0"/>
              </a:rPr>
              <a:t> yields </a:t>
            </a:r>
            <a:r>
              <a:rPr lang="en-US" sz="2200" dirty="0">
                <a:solidFill>
                  <a:srgbClr val="0000FF"/>
                </a:solidFill>
                <a:latin typeface="Tahoma" charset="0"/>
              </a:rPr>
              <a:t>improved performance (8.1% at high load)</a:t>
            </a:r>
            <a:br>
              <a:rPr lang="en-US" sz="2200" dirty="0">
                <a:solidFill>
                  <a:srgbClr val="0000FF"/>
                </a:solidFill>
                <a:latin typeface="Tahoma" charset="0"/>
              </a:rPr>
            </a:br>
            <a:r>
              <a:rPr lang="en-US" sz="2200" dirty="0">
                <a:latin typeface="Tahoma" charset="0"/>
              </a:rPr>
              <a:t>relative to </a:t>
            </a:r>
            <a:r>
              <a:rPr lang="en-US" sz="2200" b="1" dirty="0" err="1">
                <a:latin typeface="Tahoma" charset="0"/>
              </a:rPr>
              <a:t>bufferless</a:t>
            </a:r>
            <a:r>
              <a:rPr lang="en-US" sz="2200" dirty="0">
                <a:latin typeface="Tahoma" charset="0"/>
              </a:rPr>
              <a:t> routers </a:t>
            </a:r>
            <a:r>
              <a:rPr lang="en-US" sz="2200" dirty="0">
                <a:latin typeface="Tahoma" charset="0"/>
                <a:sym typeface="Wingdings" charset="0"/>
              </a:rPr>
              <a:t> closes half of perf. gap</a:t>
            </a:r>
            <a:endParaRPr lang="en-US" sz="2200" dirty="0"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ahoma" charset="0"/>
              </a:rPr>
              <a:t>MinBD</a:t>
            </a:r>
            <a:r>
              <a:rPr lang="en-US" sz="2200" dirty="0">
                <a:latin typeface="Tahoma" charset="0"/>
              </a:rPr>
              <a:t> has the </a:t>
            </a:r>
            <a:r>
              <a:rPr lang="en-US" sz="2200" b="1" dirty="0">
                <a:latin typeface="Tahoma" charset="0"/>
              </a:rPr>
              <a:t>best energy efficiency </a:t>
            </a:r>
            <a:r>
              <a:rPr lang="en-US" sz="2200" dirty="0">
                <a:latin typeface="Tahoma" charset="0"/>
              </a:rPr>
              <a:t>of all evaluated designs with </a:t>
            </a:r>
            <a:r>
              <a:rPr lang="en-US" sz="2200" b="1" dirty="0">
                <a:latin typeface="Tahoma" charset="0"/>
              </a:rPr>
              <a:t>competitive performance</a:t>
            </a:r>
            <a:endParaRPr lang="en-US" sz="2200" dirty="0">
              <a:latin typeface="Tahoma" charset="0"/>
            </a:endParaRPr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A8B80C-D456-ED48-8E71-43DCB8DD69B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497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4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Can We Get Lower Cost than A Crossbar?</a:t>
            </a:r>
          </a:p>
        </p:txBody>
      </p:sp>
      <p:sp>
        <p:nvSpPr>
          <p:cNvPr id="102402" name="Content Placeholder 5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Yet still have low contention compared to a bus?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Multistage networks</a:t>
            </a: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D5C23F-AC2D-0C4F-A151-E0378641A065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22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77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Minimally-Buffered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Chris </a:t>
            </a:r>
            <a:r>
              <a:rPr lang="en-US" sz="2000" dirty="0" err="1"/>
              <a:t>Fallin</a:t>
            </a:r>
            <a:r>
              <a:rPr lang="en-US" sz="2000" dirty="0"/>
              <a:t>, Greg </a:t>
            </a:r>
            <a:r>
              <a:rPr lang="en-US" sz="2000" dirty="0" err="1"/>
              <a:t>Nazario</a:t>
            </a:r>
            <a:r>
              <a:rPr lang="en-US" sz="2000" dirty="0"/>
              <a:t>, </a:t>
            </a:r>
            <a:r>
              <a:rPr lang="en-US" sz="2000" dirty="0" err="1"/>
              <a:t>Xiangyao</a:t>
            </a:r>
            <a:r>
              <a:rPr lang="en-US" sz="2000" dirty="0"/>
              <a:t> Yu, 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"MinBD: Minimally-Buffered Deflection Routing for Energy-Efficient Interconnect"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6th ACM/IEEE International Symposium on Networks on Chip</a:t>
            </a:r>
            <a:r>
              <a:rPr lang="en-US" sz="2000" i="1" dirty="0"/>
              <a:t> (</a:t>
            </a:r>
            <a:r>
              <a:rPr lang="en-US" sz="2000" b="1" i="1" dirty="0"/>
              <a:t>NOCS</a:t>
            </a:r>
            <a:r>
              <a:rPr lang="en-US" sz="2000" i="1" dirty="0"/>
              <a:t>)</a:t>
            </a:r>
            <a:r>
              <a:rPr lang="en-US" sz="2000" dirty="0"/>
              <a:t>, </a:t>
            </a:r>
            <a:r>
              <a:rPr lang="en-US" sz="2000" dirty="0" err="1"/>
              <a:t>Lyngby</a:t>
            </a:r>
            <a:r>
              <a:rPr lang="en-US" sz="2000" dirty="0"/>
              <a:t>, Denmark, May 2012.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r>
              <a:rPr lang="en-US" sz="2000" dirty="0">
                <a:hlinkClick r:id="rId5"/>
              </a:rPr>
              <a:t>(pdf)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005064"/>
            <a:ext cx="905144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53249"/>
      </p:ext>
    </p:extLst>
  </p:cSld>
  <p:clrMapOvr>
    <a:masterClrMapping/>
  </p:clrMapOvr>
  <p:transition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Studies of congestion and congestion control in on-chip vs. internet-like networks</a:t>
            </a:r>
          </a:p>
          <a:p>
            <a:endParaRPr lang="en-US" sz="2000" dirty="0"/>
          </a:p>
          <a:p>
            <a:r>
              <a:rPr lang="en-US" sz="2000" dirty="0"/>
              <a:t>George </a:t>
            </a:r>
            <a:r>
              <a:rPr lang="en-US" sz="2000" dirty="0" err="1"/>
              <a:t>Nychis</a:t>
            </a:r>
            <a:r>
              <a:rPr lang="en-US" sz="2000" dirty="0"/>
              <a:t>, Chris Fallin, Thomas Moscibroda, </a:t>
            </a:r>
            <a:r>
              <a:rPr lang="en-US" sz="2000" u="sng" dirty="0"/>
              <a:t>Onur Mutlu</a:t>
            </a:r>
            <a:r>
              <a:rPr lang="en-US" sz="2000" dirty="0"/>
              <a:t>, and </a:t>
            </a:r>
            <a:r>
              <a:rPr lang="en-US" sz="2000" dirty="0" err="1"/>
              <a:t>Srinivasan</a:t>
            </a:r>
            <a:r>
              <a:rPr lang="en-US" sz="2000" dirty="0"/>
              <a:t> </a:t>
            </a:r>
            <a:r>
              <a:rPr lang="en-US" sz="2000" dirty="0" err="1"/>
              <a:t>Seshan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"On-Chip Networks from a Networking Perspective: Congestion and Scalability in Many-core Interconnects"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3"/>
              </a:rPr>
              <a:t>2012 ACM SIGCOMM Conference</a:t>
            </a:r>
            <a:r>
              <a:rPr lang="en-US" sz="2000" i="1" dirty="0"/>
              <a:t> (</a:t>
            </a:r>
            <a:r>
              <a:rPr lang="en-US" sz="2000" b="1" i="1" dirty="0"/>
              <a:t>SIGCOMM</a:t>
            </a:r>
            <a:r>
              <a:rPr lang="en-US" sz="2000" i="1" dirty="0"/>
              <a:t>)</a:t>
            </a:r>
            <a:r>
              <a:rPr lang="en-US" sz="2000" dirty="0"/>
              <a:t>, Helsinki, Finland, August 2012. 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George </a:t>
            </a:r>
            <a:r>
              <a:rPr lang="en-US" sz="2000" dirty="0" err="1"/>
              <a:t>Nychis</a:t>
            </a:r>
            <a:r>
              <a:rPr lang="en-US" sz="2000" dirty="0"/>
              <a:t>, Chris Fallin, Thomas Moscibroda, and </a:t>
            </a:r>
            <a:r>
              <a:rPr lang="en-US" sz="2000" u="sng" dirty="0"/>
              <a:t>Onur Mutlu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5"/>
              </a:rPr>
              <a:t>"Next Generation On-Chip Networks: What Kind of Congestion Control Do We Need?"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6"/>
              </a:rPr>
              <a:t>9th ACM Workshop on Hot Topics in Networks</a:t>
            </a:r>
            <a:r>
              <a:rPr lang="en-US" sz="2000" i="1" dirty="0"/>
              <a:t> (</a:t>
            </a:r>
            <a:r>
              <a:rPr lang="en-US" sz="2000" b="1" i="1" dirty="0"/>
              <a:t>HOTNETS</a:t>
            </a:r>
            <a:r>
              <a:rPr lang="en-US" sz="2000" i="1" dirty="0"/>
              <a:t>)</a:t>
            </a:r>
            <a:r>
              <a:rPr lang="en-US" sz="2000" dirty="0"/>
              <a:t>, Monterey, CA, October 2010. </a:t>
            </a:r>
            <a:r>
              <a:rPr lang="en-US" sz="2000" dirty="0">
                <a:hlinkClick r:id="rId7"/>
              </a:rPr>
              <a:t>Slides (ppt)</a:t>
            </a:r>
            <a:r>
              <a:rPr lang="en-US" sz="2000" dirty="0"/>
              <a:t> </a:t>
            </a:r>
            <a:r>
              <a:rPr lang="en-US" sz="2000" dirty="0">
                <a:hlinkClick r:id="rId8"/>
              </a:rPr>
              <a:t>(key)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746E8-4EAE-2744-A615-D35555628E7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802419"/>
      </p:ext>
    </p:extLst>
  </p:cSld>
  <p:clrMapOvr>
    <a:masterClrMapping/>
  </p:clrMapOvr>
  <p:transition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3813" y="152400"/>
            <a:ext cx="9144000" cy="3352800"/>
          </a:xfrm>
        </p:spPr>
        <p:txBody>
          <a:bodyPr anchor="ctr" anchorCtr="0">
            <a:noAutofit/>
          </a:bodyPr>
          <a:lstStyle/>
          <a:p>
            <a:pPr algn="ctr"/>
            <a:r>
              <a:rPr lang="en-US" sz="5000" b="1" dirty="0">
                <a:latin typeface="Calibri" pitchFamily="34" charset="0"/>
                <a:cs typeface="Calibri" pitchFamily="34" charset="0"/>
              </a:rPr>
              <a:t>HAT: Heterogeneous Adaptive Throttling for On-Chip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3429001"/>
            <a:ext cx="8534400" cy="2819399"/>
          </a:xfrm>
        </p:spPr>
        <p:txBody>
          <a:bodyPr>
            <a:noAutofit/>
          </a:bodyPr>
          <a:lstStyle/>
          <a:p>
            <a:r>
              <a:rPr lang="en-US" sz="2000" dirty="0"/>
              <a:t>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Chris Fallin, and </a:t>
            </a:r>
            <a:r>
              <a:rPr lang="en-US" sz="2000" u="sng" dirty="0"/>
              <a:t>Onur Mutlu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3"/>
              </a:rPr>
              <a:t>"HAT: Heterogeneous Adaptive Throttling for On-Chip Networks"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4"/>
              </a:rPr>
              <a:t>24th International Symposium on Computer Architecture and High Performance Computing</a:t>
            </a:r>
            <a:r>
              <a:rPr lang="en-US" sz="2000" i="1" dirty="0"/>
              <a:t> (</a:t>
            </a:r>
            <a:r>
              <a:rPr lang="en-US" sz="2000" b="1" i="1" dirty="0"/>
              <a:t>SBAC-PAD</a:t>
            </a:r>
            <a:r>
              <a:rPr lang="en-US" sz="2000" i="1" dirty="0"/>
              <a:t>)</a:t>
            </a:r>
            <a:r>
              <a:rPr lang="en-US" sz="2000" dirty="0"/>
              <a:t>, New York, NY, October 2012. </a:t>
            </a:r>
            <a:r>
              <a:rPr lang="en-US" sz="2000" dirty="0">
                <a:hlinkClick r:id="rId5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(pdf)</a:t>
            </a:r>
            <a:r>
              <a:rPr lang="en-US" sz="2000" dirty="0"/>
              <a:t>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1" y="5469511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8401" y="5753190"/>
            <a:ext cx="2501587" cy="723810"/>
          </a:xfrm>
          <a:prstGeom prst="rect">
            <a:avLst/>
          </a:prstGeom>
        </p:spPr>
      </p:pic>
      <p:pic>
        <p:nvPicPr>
          <p:cNvPr id="7" name="Picture 6" descr="CMU_logo_horiz_r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943601"/>
            <a:ext cx="5638800" cy="5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="" xmlns:mv="urn:schemas-microsoft-com:mac:vml">
      <p:transition spd="slow" advTm="2972"/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b="1" u="sng" dirty="0">
                <a:solidFill>
                  <a:srgbClr val="FF0000"/>
                </a:solidFill>
              </a:rPr>
              <a:t>Problem</a:t>
            </a:r>
            <a:r>
              <a:rPr lang="en-US" sz="2600" b="1" dirty="0">
                <a:solidFill>
                  <a:srgbClr val="FF0000"/>
                </a:solidFill>
              </a:rPr>
              <a:t>: </a:t>
            </a:r>
            <a:r>
              <a:rPr lang="en-US" sz="2600" dirty="0">
                <a:solidFill>
                  <a:srgbClr val="FF0000"/>
                </a:solidFill>
              </a:rPr>
              <a:t>Packets contend in on-chip networks (</a:t>
            </a:r>
            <a:r>
              <a:rPr lang="en-US" sz="2600" dirty="0" err="1">
                <a:solidFill>
                  <a:srgbClr val="FF0000"/>
                </a:solidFill>
              </a:rPr>
              <a:t>NoCs</a:t>
            </a:r>
            <a:r>
              <a:rPr lang="en-US" sz="2600" dirty="0">
                <a:solidFill>
                  <a:srgbClr val="FF0000"/>
                </a:solidFill>
              </a:rPr>
              <a:t>), causing congestion, thus reducing performance</a:t>
            </a:r>
          </a:p>
          <a:p>
            <a:r>
              <a:rPr lang="en-US" sz="2600" b="1" u="sng" dirty="0"/>
              <a:t>Observations</a:t>
            </a:r>
            <a:r>
              <a:rPr lang="en-US" sz="2600" b="1" dirty="0"/>
              <a:t>: </a:t>
            </a:r>
          </a:p>
          <a:p>
            <a:pPr>
              <a:buNone/>
            </a:pPr>
            <a:r>
              <a:rPr lang="en-US" sz="2600" dirty="0"/>
              <a:t>	1) Some applications are more sensitive to network latency than others</a:t>
            </a:r>
            <a:br>
              <a:rPr lang="en-US" sz="2600" dirty="0"/>
            </a:br>
            <a:r>
              <a:rPr lang="en-US" sz="2600" dirty="0"/>
              <a:t>2) Applications must be throttled differently to achieve peak performance</a:t>
            </a:r>
          </a:p>
          <a:p>
            <a:r>
              <a:rPr lang="en-US" sz="2600" b="1" u="sng" dirty="0">
                <a:solidFill>
                  <a:srgbClr val="2A55D6"/>
                </a:solidFill>
              </a:rPr>
              <a:t>Key Idea</a:t>
            </a:r>
            <a:r>
              <a:rPr lang="en-US" sz="2600" b="1" dirty="0">
                <a:solidFill>
                  <a:srgbClr val="2A55D6"/>
                </a:solidFill>
              </a:rPr>
              <a:t>: Heterogeneous Adaptive Throttling (HAT)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1) Application-aware source throttling 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2) Network-load-aware throttling rate adjustment</a:t>
            </a:r>
          </a:p>
          <a:p>
            <a:r>
              <a:rPr lang="en-US" sz="2600" b="1" u="sng" dirty="0"/>
              <a:t>Result</a:t>
            </a:r>
            <a:r>
              <a:rPr lang="en-US" sz="2600" b="1" dirty="0"/>
              <a:t>:</a:t>
            </a:r>
            <a:r>
              <a:rPr lang="en-US" sz="2600" dirty="0"/>
              <a:t> Improves performance and energy efficiency over state-of-the-art source throttling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b="1" dirty="0">
                <a:solidFill>
                  <a:srgbClr val="009900"/>
                </a:solidFill>
              </a:rPr>
              <a:t>Background and Motivation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Mechanism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Prior Works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44310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9" name="Table 128"/>
          <p:cNvGraphicFramePr>
            <a:graphicFrameLocks noGrp="1"/>
          </p:cNvGraphicFramePr>
          <p:nvPr/>
        </p:nvGraphicFramePr>
        <p:xfrm>
          <a:off x="990600" y="2482850"/>
          <a:ext cx="2019302" cy="1665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290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8" name="Group 150"/>
          <p:cNvGrpSpPr>
            <a:grpSpLocks/>
          </p:cNvGrpSpPr>
          <p:nvPr/>
        </p:nvGrpSpPr>
        <p:grpSpPr bwMode="auto">
          <a:xfrm>
            <a:off x="1371600" y="3549650"/>
            <a:ext cx="838200" cy="717550"/>
            <a:chOff x="5715000" y="2286000"/>
            <a:chExt cx="838200" cy="717187"/>
          </a:xfrm>
        </p:grpSpPr>
        <p:sp>
          <p:nvSpPr>
            <p:cNvPr id="179" name="Oval 178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81" name="Straight Connector 180"/>
            <p:cNvCxnSpPr>
              <a:endCxn id="17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150"/>
          <p:cNvGrpSpPr>
            <a:grpSpLocks/>
          </p:cNvGrpSpPr>
          <p:nvPr/>
        </p:nvGrpSpPr>
        <p:grpSpPr bwMode="auto">
          <a:xfrm>
            <a:off x="2362200" y="3549650"/>
            <a:ext cx="838200" cy="717550"/>
            <a:chOff x="5715000" y="2286000"/>
            <a:chExt cx="838200" cy="717187"/>
          </a:xfrm>
        </p:grpSpPr>
        <p:sp>
          <p:nvSpPr>
            <p:cNvPr id="273" name="Oval 272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5" name="Straight Connector 274"/>
            <p:cNvCxnSpPr>
              <a:endCxn id="273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6" name="Group 150"/>
          <p:cNvGrpSpPr>
            <a:grpSpLocks/>
          </p:cNvGrpSpPr>
          <p:nvPr/>
        </p:nvGrpSpPr>
        <p:grpSpPr bwMode="auto">
          <a:xfrm>
            <a:off x="381000" y="3549650"/>
            <a:ext cx="838200" cy="717550"/>
            <a:chOff x="5715000" y="2286000"/>
            <a:chExt cx="838200" cy="717187"/>
          </a:xfrm>
        </p:grpSpPr>
        <p:sp>
          <p:nvSpPr>
            <p:cNvPr id="277" name="Oval 276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9" name="Straight Connector 278"/>
            <p:cNvCxnSpPr>
              <a:endCxn id="277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150"/>
          <p:cNvGrpSpPr>
            <a:grpSpLocks/>
          </p:cNvGrpSpPr>
          <p:nvPr/>
        </p:nvGrpSpPr>
        <p:grpSpPr bwMode="auto">
          <a:xfrm>
            <a:off x="1371600" y="2711450"/>
            <a:ext cx="838200" cy="717550"/>
            <a:chOff x="5715000" y="2286000"/>
            <a:chExt cx="838200" cy="717187"/>
          </a:xfrm>
        </p:grpSpPr>
        <p:sp>
          <p:nvSpPr>
            <p:cNvPr id="281" name="Oval 280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3" name="Straight Connector 282"/>
            <p:cNvCxnSpPr>
              <a:endCxn id="28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150"/>
          <p:cNvGrpSpPr>
            <a:grpSpLocks/>
          </p:cNvGrpSpPr>
          <p:nvPr/>
        </p:nvGrpSpPr>
        <p:grpSpPr bwMode="auto">
          <a:xfrm>
            <a:off x="2362200" y="2711450"/>
            <a:ext cx="838200" cy="717550"/>
            <a:chOff x="5715000" y="2286000"/>
            <a:chExt cx="838200" cy="717187"/>
          </a:xfrm>
        </p:grpSpPr>
        <p:sp>
          <p:nvSpPr>
            <p:cNvPr id="285" name="Oval 284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7" name="Straight Connector 286"/>
            <p:cNvCxnSpPr>
              <a:endCxn id="285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150"/>
          <p:cNvGrpSpPr>
            <a:grpSpLocks/>
          </p:cNvGrpSpPr>
          <p:nvPr/>
        </p:nvGrpSpPr>
        <p:grpSpPr bwMode="auto">
          <a:xfrm>
            <a:off x="381000" y="2711450"/>
            <a:ext cx="838200" cy="717550"/>
            <a:chOff x="5715000" y="2286000"/>
            <a:chExt cx="838200" cy="717187"/>
          </a:xfrm>
        </p:grpSpPr>
        <p:sp>
          <p:nvSpPr>
            <p:cNvPr id="289" name="Oval 288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1" name="Straight Connector 290"/>
            <p:cNvCxnSpPr>
              <a:endCxn id="28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150"/>
          <p:cNvGrpSpPr>
            <a:grpSpLocks/>
          </p:cNvGrpSpPr>
          <p:nvPr/>
        </p:nvGrpSpPr>
        <p:grpSpPr bwMode="auto">
          <a:xfrm>
            <a:off x="1371600" y="1873250"/>
            <a:ext cx="838200" cy="717550"/>
            <a:chOff x="5715000" y="2286000"/>
            <a:chExt cx="838200" cy="717187"/>
          </a:xfrm>
        </p:grpSpPr>
        <p:sp>
          <p:nvSpPr>
            <p:cNvPr id="293" name="Oval 292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5" name="Straight Connector 294"/>
            <p:cNvCxnSpPr>
              <a:endCxn id="293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Group 150"/>
          <p:cNvGrpSpPr>
            <a:grpSpLocks/>
          </p:cNvGrpSpPr>
          <p:nvPr/>
        </p:nvGrpSpPr>
        <p:grpSpPr bwMode="auto">
          <a:xfrm>
            <a:off x="2362200" y="1873250"/>
            <a:ext cx="838200" cy="717550"/>
            <a:chOff x="5715000" y="2286000"/>
            <a:chExt cx="838200" cy="717187"/>
          </a:xfrm>
        </p:grpSpPr>
        <p:sp>
          <p:nvSpPr>
            <p:cNvPr id="297" name="Oval 296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9" name="Straight Connector 298"/>
            <p:cNvCxnSpPr>
              <a:endCxn id="297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150"/>
          <p:cNvGrpSpPr>
            <a:grpSpLocks/>
          </p:cNvGrpSpPr>
          <p:nvPr/>
        </p:nvGrpSpPr>
        <p:grpSpPr bwMode="auto">
          <a:xfrm>
            <a:off x="381000" y="1873250"/>
            <a:ext cx="838200" cy="717550"/>
            <a:chOff x="5715000" y="2286000"/>
            <a:chExt cx="838200" cy="717187"/>
          </a:xfrm>
        </p:grpSpPr>
        <p:sp>
          <p:nvSpPr>
            <p:cNvPr id="301" name="Oval 300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303" name="Straight Connector 302"/>
            <p:cNvCxnSpPr>
              <a:endCxn id="30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81002" y="5029200"/>
            <a:ext cx="4258599" cy="1103531"/>
            <a:chOff x="228600" y="4800600"/>
            <a:chExt cx="4258599" cy="1103531"/>
          </a:xfrm>
        </p:grpSpPr>
        <p:sp>
          <p:nvSpPr>
            <p:cNvPr id="243" name="Oval 242"/>
            <p:cNvSpPr/>
            <p:nvPr/>
          </p:nvSpPr>
          <p:spPr>
            <a:xfrm>
              <a:off x="228600" y="4876800"/>
              <a:ext cx="385763" cy="3365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762000" y="4800600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Router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762000" y="5257800"/>
              <a:ext cx="37251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Processing Element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(Cores, L2 Banks, Memory Controllers, etc)</a:t>
              </a:r>
            </a:p>
          </p:txBody>
        </p:sp>
        <p:sp>
          <p:nvSpPr>
            <p:cNvPr id="304" name="Rectangle 303"/>
            <p:cNvSpPr/>
            <p:nvPr/>
          </p:nvSpPr>
          <p:spPr bwMode="auto">
            <a:xfrm>
              <a:off x="228600" y="5410200"/>
              <a:ext cx="457200" cy="381000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</p:grpSp>
      <p:sp>
        <p:nvSpPr>
          <p:cNvPr id="308" name="Content Placeholder 2"/>
          <p:cNvSpPr>
            <a:spLocks noGrp="1"/>
          </p:cNvSpPr>
          <p:nvPr>
            <p:ph idx="1"/>
          </p:nvPr>
        </p:nvSpPr>
        <p:spPr>
          <a:xfrm>
            <a:off x="3276600" y="1371600"/>
            <a:ext cx="5715000" cy="4038600"/>
          </a:xfrm>
        </p:spPr>
        <p:txBody>
          <a:bodyPr>
            <a:noAutofit/>
          </a:bodyPr>
          <a:lstStyle/>
          <a:p>
            <a:r>
              <a:rPr lang="en-US" sz="2400" dirty="0"/>
              <a:t>Connect </a:t>
            </a:r>
            <a:r>
              <a:rPr lang="en-US" sz="2400" b="1" dirty="0"/>
              <a:t>cores, caches, memory controllers, etc</a:t>
            </a:r>
          </a:p>
          <a:p>
            <a:r>
              <a:rPr lang="en-US" sz="2400" b="1" dirty="0"/>
              <a:t>Packet switched</a:t>
            </a:r>
          </a:p>
          <a:p>
            <a:r>
              <a:rPr lang="en-US" sz="2400" b="1" dirty="0"/>
              <a:t>2D mesh: </a:t>
            </a:r>
            <a:r>
              <a:rPr lang="en-US" sz="2400" dirty="0"/>
              <a:t>Most commonly used topology</a:t>
            </a:r>
          </a:p>
          <a:p>
            <a:r>
              <a:rPr lang="en-US" sz="2400" dirty="0"/>
              <a:t>Primarily serve </a:t>
            </a:r>
            <a:r>
              <a:rPr lang="en-US" sz="2400" b="1" dirty="0"/>
              <a:t>cache misses </a:t>
            </a:r>
            <a:r>
              <a:rPr lang="en-US" sz="2400" dirty="0"/>
              <a:t>and</a:t>
            </a:r>
            <a:r>
              <a:rPr lang="en-US" sz="2400" b="1" dirty="0"/>
              <a:t> memory requests</a:t>
            </a:r>
          </a:p>
          <a:p>
            <a:r>
              <a:rPr lang="en-US" sz="2400" b="1" dirty="0"/>
              <a:t>Router designs</a:t>
            </a:r>
          </a:p>
          <a:p>
            <a:pPr lvl="1"/>
            <a:r>
              <a:rPr lang="en-US" sz="2200" dirty="0"/>
              <a:t>Buffered: </a:t>
            </a:r>
            <a:r>
              <a:rPr lang="en-US" sz="2200" b="1" dirty="0"/>
              <a:t>Input buffers</a:t>
            </a:r>
            <a:r>
              <a:rPr lang="en-US" sz="2200" dirty="0"/>
              <a:t> to hold contending packets</a:t>
            </a:r>
          </a:p>
          <a:p>
            <a:pPr lvl="1"/>
            <a:r>
              <a:rPr lang="en-US" sz="2200" dirty="0" err="1"/>
              <a:t>Bufferless</a:t>
            </a:r>
            <a:r>
              <a:rPr lang="en-US" sz="2200" dirty="0"/>
              <a:t>: </a:t>
            </a:r>
            <a:r>
              <a:rPr lang="en-US" sz="2200" b="1" dirty="0"/>
              <a:t>Misroute (deflect)</a:t>
            </a:r>
            <a:br>
              <a:rPr lang="en-US" sz="2200" b="1" dirty="0"/>
            </a:br>
            <a:r>
              <a:rPr lang="en-US" sz="2200" dirty="0"/>
              <a:t>contending packets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03629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Network Congestion Reduces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9" name="Table 128"/>
          <p:cNvGraphicFramePr>
            <a:graphicFrameLocks noGrp="1"/>
          </p:cNvGraphicFramePr>
          <p:nvPr/>
        </p:nvGraphicFramePr>
        <p:xfrm>
          <a:off x="1447800" y="2438400"/>
          <a:ext cx="2743200" cy="236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11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11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800600" y="3705761"/>
            <a:ext cx="381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 congestion: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Wingdings"/>
                <a:ea typeface="Wingdings"/>
                <a:cs typeface="Wingdings"/>
              </a:rPr>
              <a:t>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throughput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Wingdings"/>
                <a:ea typeface="Wingdings"/>
                <a:cs typeface="Wingdings"/>
              </a:rPr>
              <a:t>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Application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performance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150"/>
          <p:cNvGrpSpPr>
            <a:grpSpLocks/>
          </p:cNvGrpSpPr>
          <p:nvPr/>
        </p:nvGrpSpPr>
        <p:grpSpPr bwMode="auto">
          <a:xfrm>
            <a:off x="1925595" y="4024250"/>
            <a:ext cx="1178011" cy="1004951"/>
            <a:chOff x="5715000" y="2286000"/>
            <a:chExt cx="838200" cy="717187"/>
          </a:xfrm>
        </p:grpSpPr>
        <p:sp>
          <p:nvSpPr>
            <p:cNvPr id="179" name="Oval 178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81" name="Straight Connector 180"/>
            <p:cNvCxnSpPr>
              <a:endCxn id="17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150"/>
          <p:cNvGrpSpPr>
            <a:grpSpLocks/>
          </p:cNvGrpSpPr>
          <p:nvPr/>
        </p:nvGrpSpPr>
        <p:grpSpPr bwMode="auto">
          <a:xfrm>
            <a:off x="3317789" y="4024250"/>
            <a:ext cx="1178011" cy="1004951"/>
            <a:chOff x="5715000" y="2286000"/>
            <a:chExt cx="838200" cy="717187"/>
          </a:xfrm>
        </p:grpSpPr>
        <p:sp>
          <p:nvSpPr>
            <p:cNvPr id="273" name="Oval 272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5" name="Straight Connector 274"/>
            <p:cNvCxnSpPr>
              <a:endCxn id="273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50"/>
          <p:cNvGrpSpPr>
            <a:grpSpLocks/>
          </p:cNvGrpSpPr>
          <p:nvPr/>
        </p:nvGrpSpPr>
        <p:grpSpPr bwMode="auto">
          <a:xfrm>
            <a:off x="533400" y="4024250"/>
            <a:ext cx="1178011" cy="1004951"/>
            <a:chOff x="5715000" y="2286000"/>
            <a:chExt cx="838200" cy="717187"/>
          </a:xfrm>
        </p:grpSpPr>
        <p:sp>
          <p:nvSpPr>
            <p:cNvPr id="277" name="Oval 276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9" name="Straight Connector 278"/>
            <p:cNvCxnSpPr>
              <a:endCxn id="277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50"/>
          <p:cNvGrpSpPr>
            <a:grpSpLocks/>
          </p:cNvGrpSpPr>
          <p:nvPr/>
        </p:nvGrpSpPr>
        <p:grpSpPr bwMode="auto">
          <a:xfrm>
            <a:off x="1925595" y="2850326"/>
            <a:ext cx="1178011" cy="1004951"/>
            <a:chOff x="5715000" y="2286000"/>
            <a:chExt cx="838200" cy="717187"/>
          </a:xfrm>
        </p:grpSpPr>
        <p:sp>
          <p:nvSpPr>
            <p:cNvPr id="281" name="Oval 280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3" name="Straight Connector 282"/>
            <p:cNvCxnSpPr>
              <a:endCxn id="28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50"/>
          <p:cNvGrpSpPr>
            <a:grpSpLocks/>
          </p:cNvGrpSpPr>
          <p:nvPr/>
        </p:nvGrpSpPr>
        <p:grpSpPr bwMode="auto">
          <a:xfrm>
            <a:off x="3317789" y="2850326"/>
            <a:ext cx="1178011" cy="1004951"/>
            <a:chOff x="5715000" y="2286000"/>
            <a:chExt cx="838200" cy="717187"/>
          </a:xfrm>
        </p:grpSpPr>
        <p:sp>
          <p:nvSpPr>
            <p:cNvPr id="285" name="Oval 284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7" name="Straight Connector 286"/>
            <p:cNvCxnSpPr>
              <a:endCxn id="285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50"/>
          <p:cNvGrpSpPr>
            <a:grpSpLocks/>
          </p:cNvGrpSpPr>
          <p:nvPr/>
        </p:nvGrpSpPr>
        <p:grpSpPr bwMode="auto">
          <a:xfrm>
            <a:off x="533400" y="2850326"/>
            <a:ext cx="1178011" cy="1004951"/>
            <a:chOff x="5715000" y="2286000"/>
            <a:chExt cx="838200" cy="717187"/>
          </a:xfrm>
        </p:grpSpPr>
        <p:sp>
          <p:nvSpPr>
            <p:cNvPr id="289" name="Oval 288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1" name="Straight Connector 290"/>
            <p:cNvCxnSpPr>
              <a:endCxn id="28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50"/>
          <p:cNvGrpSpPr>
            <a:grpSpLocks/>
          </p:cNvGrpSpPr>
          <p:nvPr/>
        </p:nvGrpSpPr>
        <p:grpSpPr bwMode="auto">
          <a:xfrm>
            <a:off x="1925595" y="1676401"/>
            <a:ext cx="1178011" cy="1004951"/>
            <a:chOff x="5715000" y="2286000"/>
            <a:chExt cx="838200" cy="717187"/>
          </a:xfrm>
        </p:grpSpPr>
        <p:sp>
          <p:nvSpPr>
            <p:cNvPr id="293" name="Oval 292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5" name="Straight Connector 294"/>
            <p:cNvCxnSpPr>
              <a:endCxn id="293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50"/>
          <p:cNvGrpSpPr>
            <a:grpSpLocks/>
          </p:cNvGrpSpPr>
          <p:nvPr/>
        </p:nvGrpSpPr>
        <p:grpSpPr bwMode="auto">
          <a:xfrm>
            <a:off x="3317789" y="1676401"/>
            <a:ext cx="1178011" cy="1004951"/>
            <a:chOff x="5715000" y="2286000"/>
            <a:chExt cx="838200" cy="717187"/>
          </a:xfrm>
        </p:grpSpPr>
        <p:sp>
          <p:nvSpPr>
            <p:cNvPr id="297" name="Oval 296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9" name="Straight Connector 298"/>
            <p:cNvCxnSpPr>
              <a:endCxn id="297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533400" y="1676401"/>
            <a:ext cx="1178011" cy="1004951"/>
            <a:chOff x="5715000" y="2286000"/>
            <a:chExt cx="838200" cy="717187"/>
          </a:xfrm>
        </p:grpSpPr>
        <p:sp>
          <p:nvSpPr>
            <p:cNvPr id="301" name="Oval 300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303" name="Straight Connector 302"/>
            <p:cNvCxnSpPr>
              <a:endCxn id="30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685800" y="3048001"/>
            <a:ext cx="430696" cy="264695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057400" y="2971801"/>
            <a:ext cx="430696" cy="264695"/>
          </a:xfrm>
          <a:prstGeom prst="rect">
            <a:avLst/>
          </a:prstGeom>
          <a:solidFill>
            <a:srgbClr val="E4FF34"/>
          </a:soli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05200" y="3048001"/>
            <a:ext cx="430696" cy="264695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057400" y="1905001"/>
            <a:ext cx="430696" cy="264695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7400" y="4191001"/>
            <a:ext cx="430696" cy="264695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61" name="Rectangle 60"/>
          <p:cNvSpPr/>
          <p:nvPr/>
        </p:nvSpPr>
        <p:spPr>
          <a:xfrm rot="21230970">
            <a:off x="1349900" y="2959031"/>
            <a:ext cx="2668849" cy="11607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Congestion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65802" y="5333999"/>
            <a:ext cx="4258599" cy="990600"/>
            <a:chOff x="237201" y="5791200"/>
            <a:chExt cx="4258599" cy="990600"/>
          </a:xfrm>
        </p:grpSpPr>
        <p:grpSp>
          <p:nvGrpSpPr>
            <p:cNvPr id="48" name="Group 47"/>
            <p:cNvGrpSpPr/>
            <p:nvPr/>
          </p:nvGrpSpPr>
          <p:grpSpPr>
            <a:xfrm>
              <a:off x="237201" y="5791200"/>
              <a:ext cx="4258599" cy="990600"/>
              <a:chOff x="228600" y="4913531"/>
              <a:chExt cx="4258599" cy="990600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228600" y="4989731"/>
                <a:ext cx="385763" cy="33655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utigerNextLT Regular" pitchFamily="18" charset="0"/>
                    <a:ea typeface="굴림" pitchFamily="50" charset="-127"/>
                    <a:cs typeface="ＭＳ Ｐゴシック" charset="0"/>
                  </a:rPr>
                  <a:t>R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762000" y="4913531"/>
                <a:ext cx="8899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ＭＳ Ｐゴシック" charset="0"/>
                  </a:rPr>
                  <a:t>Router</a:t>
                </a: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762000" y="5257800"/>
                <a:ext cx="37251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ＭＳ Ｐゴシック" charset="0"/>
                  </a:rPr>
                  <a:t>Processing Element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ＭＳ Ｐゴシック" charset="0"/>
                  </a:rPr>
                  <a:t>(Cores, L2 Banks, Memory Controllers, etc)</a:t>
                </a:r>
              </a:p>
            </p:txBody>
          </p:sp>
          <p:sp>
            <p:nvSpPr>
              <p:cNvPr id="304" name="Rectangle 303"/>
              <p:cNvSpPr/>
              <p:nvPr/>
            </p:nvSpPr>
            <p:spPr bwMode="auto">
              <a:xfrm>
                <a:off x="228600" y="5410200"/>
                <a:ext cx="457200" cy="381000"/>
              </a:xfrm>
              <a:prstGeom prst="rect">
                <a:avLst/>
              </a:prstGeom>
              <a:solidFill>
                <a:srgbClr val="6ACE5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</a:t>
                </a: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2057400" y="5867400"/>
              <a:ext cx="430696" cy="264695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67000" y="5791202"/>
              <a:ext cx="863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Packet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724400" y="1524000"/>
            <a:ext cx="434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Limited shared resources (buffers and links)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Design constraints: power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,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chip 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,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timing</a:t>
            </a:r>
          </a:p>
        </p:txBody>
      </p:sp>
    </p:spTree>
    <p:extLst>
      <p:ext uri="{BB962C8B-B14F-4D97-AF65-F5344CB8AC3E}">
        <p14:creationId xmlns:p14="http://schemas.microsoft.com/office/powerpoint/2010/main" val="424081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3 0.00301 C 0.03681 0.01435 0.05556 0.02569 0.06372 0.05995 C 0.07188 0.09421 0.06684 0.18449 0.06736 0.20926 " pathEditMode="relative" rAng="0" ptsTypes="aaA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" y="103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5.55556E-6 C 0.02795 0.02244 0.0559 0.04513 0.0434 0.0567 C 0.0309 0.06828 -0.02205 0.06851 -0.075 0.06897 " pathEditMode="relative" ptsTypes="aaA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C 0.01979 0.03612 0.03958 0.07223 0.05 0.06181 C 0.06041 0.05139 0.06163 -0.00578 0.06302 -0.06296 " pathEditMode="relative" ptsTypes="aaA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0.01412 C 0.01771 0.03379 0.02587 0.0537 0.05521 0.06296 C 0.08455 0.07245 0.13542 0.07152 0.18629 0.07083 " pathEditMode="relative" rAng="0" ptsTypes="aaA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0" y="2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C 0.01945 0.02616 0.03907 0.05255 0.03559 0.05533 C 0.03247 0.05834 0.00677 0.03681 -0.01857 0.01528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" y="2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5" grpId="0" animBg="1"/>
      <p:bldP spid="55" grpId="1" animBg="1"/>
      <p:bldP spid="66" grpId="0" animBg="1"/>
      <p:bldP spid="66" grpId="1" animBg="1"/>
      <p:bldP spid="67" grpId="0" animBg="1"/>
      <p:bldP spid="67" grpId="1" animBg="1"/>
      <p:bldP spid="70" grpId="0" animBg="1"/>
      <p:bldP spid="70" grpId="1" animBg="1"/>
      <p:bldP spid="71" grpId="0" animBg="1"/>
      <p:bldP spid="71" grpId="1" animBg="1"/>
      <p:bldP spid="61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solidFill>
                  <a:srgbClr val="3E82F7"/>
                </a:solidFill>
              </a:rPr>
              <a:t>Improve performance in a highly congested </a:t>
            </a:r>
            <a:r>
              <a:rPr lang="en-US" sz="2800" b="1" dirty="0" err="1">
                <a:solidFill>
                  <a:srgbClr val="3E82F7"/>
                </a:solidFill>
              </a:rPr>
              <a:t>NoC</a:t>
            </a:r>
            <a:endParaRPr lang="en-US" sz="2800" b="1" dirty="0">
              <a:solidFill>
                <a:srgbClr val="3E82F7"/>
              </a:solidFill>
            </a:endParaRPr>
          </a:p>
          <a:p>
            <a:endParaRPr lang="en-US" sz="2800" dirty="0"/>
          </a:p>
          <a:p>
            <a:r>
              <a:rPr lang="en-US" sz="2800" dirty="0"/>
              <a:t>Reducing network load decreases network congestion, hence improves performance</a:t>
            </a:r>
          </a:p>
          <a:p>
            <a:endParaRPr lang="en-US" sz="2800" dirty="0"/>
          </a:p>
          <a:p>
            <a:r>
              <a:rPr lang="en-US" sz="2800" b="1" u="sng" dirty="0"/>
              <a:t>Approach:</a:t>
            </a:r>
            <a:r>
              <a:rPr lang="en-US" sz="2800" b="1" dirty="0"/>
              <a:t> source throttling to reduce network load</a:t>
            </a:r>
          </a:p>
          <a:p>
            <a:pPr lvl="1"/>
            <a:r>
              <a:rPr lang="en-US" sz="2400" dirty="0"/>
              <a:t>Temporarily delay new traffic injection</a:t>
            </a:r>
          </a:p>
          <a:p>
            <a:pPr lvl="1"/>
            <a:endParaRPr lang="en-US" sz="2400" dirty="0">
              <a:solidFill>
                <a:srgbClr val="3E82F7"/>
              </a:solidFill>
            </a:endParaRPr>
          </a:p>
          <a:p>
            <a:r>
              <a:rPr lang="en-US" sz="2800" b="1" u="sng" dirty="0">
                <a:solidFill>
                  <a:srgbClr val="FF0000"/>
                </a:solidFill>
              </a:rPr>
              <a:t>Naïve mechanism</a:t>
            </a:r>
            <a:r>
              <a:rPr lang="en-US" sz="2800" b="1" dirty="0">
                <a:solidFill>
                  <a:srgbClr val="FF0000"/>
                </a:solidFill>
              </a:rPr>
              <a:t>: throttle every single node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7509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/>
          <p:nvPr/>
        </p:nvGraphicFramePr>
        <p:xfrm>
          <a:off x="457200" y="2819400"/>
          <a:ext cx="853440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Observation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905001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gromacs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: network-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-intensive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1" y="2662536"/>
            <a:ext cx="78739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+ 9%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9125" y="2819401"/>
            <a:ext cx="72883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- 2%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1066800"/>
            <a:ext cx="8610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Different applications respond differently to changes 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 latency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0976" y="2286001"/>
            <a:ext cx="75438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mcf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: network-intensive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53340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Throttling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mcf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reduces congestion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A55D6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gromacs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is more sensitive to network latency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410200"/>
            <a:ext cx="8305800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Throttling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network-intensive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applications benefits system performance more</a:t>
            </a:r>
          </a:p>
        </p:txBody>
      </p:sp>
      <p:sp>
        <p:nvSpPr>
          <p:cNvPr id="19" name="Oval 18"/>
          <p:cNvSpPr/>
          <p:nvPr/>
        </p:nvSpPr>
        <p:spPr>
          <a:xfrm>
            <a:off x="4267200" y="2819400"/>
            <a:ext cx="609600" cy="457200"/>
          </a:xfrm>
          <a:prstGeom prst="ellipse">
            <a:avLst/>
          </a:prstGeom>
          <a:noFill/>
          <a:ln w="31750" cap="flat" cmpd="sng" algn="ctr">
            <a:solidFill>
              <a:srgbClr val="4199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35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5" grpId="0"/>
      <p:bldP spid="8" grpId="0" animBg="1"/>
      <p:bldP spid="9" grpId="0" animBg="1"/>
      <p:bldP spid="12" grpId="0"/>
      <p:bldP spid="14" grpId="0"/>
      <p:bldP spid="10" grpId="0" animBg="1"/>
      <p:bldP spid="19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/>
          <p:cNvGraphicFramePr/>
          <p:nvPr/>
        </p:nvGraphicFramePr>
        <p:xfrm>
          <a:off x="457200" y="1981200"/>
          <a:ext cx="7924800" cy="379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Observation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066801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Different workloads achieve peak performance at different throttling rates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5681009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Dynamically adjusting throttling rate yields better performance than a single static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81476" y="2845714"/>
            <a:ext cx="67632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90%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819401"/>
            <a:ext cx="67632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92%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0676" y="4114801"/>
            <a:ext cx="67632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94%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5906295" y="3999707"/>
            <a:ext cx="381000" cy="1588"/>
          </a:xfrm>
          <a:prstGeom prst="straightConnector1">
            <a:avLst/>
          </a:prstGeom>
          <a:ln w="38100" cap="flat" cmpd="sng" algn="ctr">
            <a:solidFill>
              <a:srgbClr val="3E82F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5335192" y="3351609"/>
            <a:ext cx="304006" cy="158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4687095" y="2730620"/>
            <a:ext cx="381000" cy="1588"/>
          </a:xfrm>
          <a:prstGeom prst="straightConnector1">
            <a:avLst/>
          </a:prstGeom>
          <a:ln w="38100" cap="flat" cmpd="sng" algn="ctr">
            <a:solidFill>
              <a:srgbClr val="4199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10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Multistage </a:t>
            </a:r>
            <a:r>
              <a:rPr lang="en-US" sz="3600">
                <a:latin typeface="Garamond" charset="0"/>
                <a:ea typeface="ＭＳ Ｐゴシック" charset="0"/>
                <a:cs typeface="ＭＳ Ｐゴシック" charset="0"/>
              </a:rPr>
              <a:t>Logarithmic</a:t>
            </a:r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 Networks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Idea: Indirect networks with multiple layers of switches between terminals/nodes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Cost: O(NlogN), Latency: O(logN)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Many variations (Omega, Butterfly, Benes, Banyan, …)</a:t>
            </a:r>
          </a:p>
          <a:p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Omega Network: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F651C1B-3AE4-2A41-A953-80DCF1DF0E01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23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34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55324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1143000" y="6019800"/>
            <a:ext cx="4648200" cy="0"/>
          </a:xfrm>
          <a:prstGeom prst="line">
            <a:avLst/>
          </a:prstGeom>
          <a:noFill/>
          <a:ln w="127000" cap="rnd">
            <a:solidFill>
              <a:srgbClr val="FF0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" name="Rounded Rectangle 44"/>
          <p:cNvSpPr>
            <a:spLocks noChangeArrowheads="1"/>
          </p:cNvSpPr>
          <p:nvPr/>
        </p:nvSpPr>
        <p:spPr bwMode="auto">
          <a:xfrm>
            <a:off x="5791200" y="5886450"/>
            <a:ext cx="533400" cy="279400"/>
          </a:xfrm>
          <a:prstGeom prst="roundRect">
            <a:avLst>
              <a:gd name="adj" fmla="val 16667"/>
            </a:avLst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609600" y="5867400"/>
            <a:ext cx="533400" cy="279400"/>
          </a:xfrm>
          <a:prstGeom prst="roundRect">
            <a:avLst>
              <a:gd name="adj" fmla="val 16667"/>
            </a:avLst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Rounded Rectangle 50"/>
          <p:cNvSpPr>
            <a:spLocks noChangeArrowheads="1"/>
          </p:cNvSpPr>
          <p:nvPr/>
        </p:nvSpPr>
        <p:spPr bwMode="auto">
          <a:xfrm>
            <a:off x="5791200" y="5610225"/>
            <a:ext cx="533400" cy="279400"/>
          </a:xfrm>
          <a:prstGeom prst="roundRect">
            <a:avLst>
              <a:gd name="adj" fmla="val 16667"/>
            </a:avLst>
          </a:prstGeom>
          <a:solidFill>
            <a:srgbClr val="00B05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609600" y="3609975"/>
            <a:ext cx="533400" cy="279400"/>
          </a:xfrm>
          <a:prstGeom prst="roundRect">
            <a:avLst>
              <a:gd name="adj" fmla="val 16667"/>
            </a:avLst>
          </a:prstGeom>
          <a:solidFill>
            <a:srgbClr val="00B050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1154113" y="3733800"/>
            <a:ext cx="4637087" cy="2286000"/>
            <a:chOff x="1154514" y="3810000"/>
            <a:chExt cx="4636686" cy="2286000"/>
          </a:xfrm>
        </p:grpSpPr>
        <p:cxnSp>
          <p:nvCxnSpPr>
            <p:cNvPr id="103438" name="Straight Connector 36"/>
            <p:cNvCxnSpPr>
              <a:cxnSpLocks noChangeShapeType="1"/>
            </p:cNvCxnSpPr>
            <p:nvPr/>
          </p:nvCxnSpPr>
          <p:spPr bwMode="auto">
            <a:xfrm>
              <a:off x="2373714" y="4343400"/>
              <a:ext cx="381000" cy="22860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39" name="Straight Connector 9"/>
            <p:cNvCxnSpPr>
              <a:cxnSpLocks noChangeShapeType="1"/>
            </p:cNvCxnSpPr>
            <p:nvPr/>
          </p:nvCxnSpPr>
          <p:spPr bwMode="auto">
            <a:xfrm>
              <a:off x="1154514" y="3810000"/>
              <a:ext cx="1219200" cy="53340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40" name="Straight Connector 11"/>
            <p:cNvCxnSpPr>
              <a:cxnSpLocks noChangeShapeType="1"/>
            </p:cNvCxnSpPr>
            <p:nvPr/>
          </p:nvCxnSpPr>
          <p:spPr bwMode="auto">
            <a:xfrm rot="16200000" flipH="1">
              <a:off x="2640414" y="4686300"/>
              <a:ext cx="1295400" cy="106680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41" name="Straight Connector 41"/>
            <p:cNvCxnSpPr>
              <a:cxnSpLocks noChangeShapeType="1"/>
            </p:cNvCxnSpPr>
            <p:nvPr/>
          </p:nvCxnSpPr>
          <p:spPr bwMode="auto">
            <a:xfrm>
              <a:off x="3810000" y="5867400"/>
              <a:ext cx="381000" cy="22860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42" name="Straight Connector 54"/>
            <p:cNvCxnSpPr>
              <a:cxnSpLocks noChangeShapeType="1"/>
            </p:cNvCxnSpPr>
            <p:nvPr/>
          </p:nvCxnSpPr>
          <p:spPr bwMode="auto">
            <a:xfrm rot="5400000" flipH="1" flipV="1">
              <a:off x="5410200" y="5867400"/>
              <a:ext cx="228600" cy="22860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43" name="Straight Connector 56"/>
            <p:cNvCxnSpPr>
              <a:cxnSpLocks noChangeShapeType="1"/>
            </p:cNvCxnSpPr>
            <p:nvPr/>
          </p:nvCxnSpPr>
          <p:spPr bwMode="auto">
            <a:xfrm>
              <a:off x="4191000" y="6096000"/>
              <a:ext cx="1219200" cy="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444" name="Straight Connector 59"/>
            <p:cNvCxnSpPr>
              <a:cxnSpLocks noChangeShapeType="1"/>
            </p:cNvCxnSpPr>
            <p:nvPr/>
          </p:nvCxnSpPr>
          <p:spPr bwMode="auto">
            <a:xfrm>
              <a:off x="5638800" y="5867400"/>
              <a:ext cx="152400" cy="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3962400" y="5715000"/>
            <a:ext cx="1676400" cy="1143000"/>
            <a:chOff x="3962400" y="5715000"/>
            <a:chExt cx="1676400" cy="1143000"/>
          </a:xfrm>
        </p:grpSpPr>
        <p:sp>
          <p:nvSpPr>
            <p:cNvPr id="64" name="Multiply 63"/>
            <p:cNvSpPr/>
            <p:nvPr/>
          </p:nvSpPr>
          <p:spPr bwMode="auto">
            <a:xfrm>
              <a:off x="4495800" y="5715000"/>
              <a:ext cx="609600" cy="609600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3437" name="TextBox 64"/>
            <p:cNvSpPr txBox="1">
              <a:spLocks noChangeArrowheads="1"/>
            </p:cNvSpPr>
            <p:nvPr/>
          </p:nvSpPr>
          <p:spPr bwMode="auto">
            <a:xfrm>
              <a:off x="3962400" y="6150114"/>
              <a:ext cx="16764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>
                  <a:solidFill>
                    <a:srgbClr val="000000"/>
                  </a:solidFill>
                  <a:cs typeface="Arial" charset="0"/>
                </a:rPr>
                <a:t>conflict  </a:t>
              </a:r>
              <a:br>
                <a:rPr lang="en-US" sz="2000">
                  <a:solidFill>
                    <a:srgbClr val="000000"/>
                  </a:solidFill>
                  <a:cs typeface="Arial" charset="0"/>
                </a:rPr>
              </a:br>
              <a:endParaRPr lang="en-US" sz="20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32556" y="5085184"/>
            <a:ext cx="19416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Blocking 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or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Non-blocking?</a:t>
            </a:r>
          </a:p>
        </p:txBody>
      </p:sp>
    </p:spTree>
    <p:extLst>
      <p:ext uri="{BB962C8B-B14F-4D97-AF65-F5344CB8AC3E}">
        <p14:creationId xmlns:p14="http://schemas.microsoft.com/office/powerpoint/2010/main" val="1367521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51" grpId="0" animBg="1"/>
      <p:bldP spid="52" grpId="0" animBg="1"/>
      <p:bldP spid="4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Background and Motivation</a:t>
            </a:r>
          </a:p>
          <a:p>
            <a:r>
              <a:rPr lang="en-US" sz="4200" b="1" dirty="0">
                <a:solidFill>
                  <a:srgbClr val="009900"/>
                </a:solidFill>
              </a:rPr>
              <a:t>Mechanism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Prior Works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54029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1143000"/>
          </a:xfrm>
        </p:spPr>
        <p:txBody>
          <a:bodyPr>
            <a:noAutofit/>
          </a:bodyPr>
          <a:lstStyle/>
          <a:p>
            <a:r>
              <a:rPr lang="en-US" sz="3700" dirty="0"/>
              <a:t>Heterogeneous Adaptive Throttling (HAT)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Application-aware throttling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dirty="0"/>
              <a:t>Throttle </a:t>
            </a:r>
            <a:r>
              <a:rPr lang="en-US" b="1" dirty="0">
                <a:solidFill>
                  <a:srgbClr val="FF0000"/>
                </a:solidFill>
              </a:rPr>
              <a:t>network-intensive</a:t>
            </a:r>
            <a:r>
              <a:rPr lang="en-US" dirty="0"/>
              <a:t> applications that interfere with </a:t>
            </a:r>
            <a:r>
              <a:rPr lang="en-US" b="1" dirty="0">
                <a:solidFill>
                  <a:srgbClr val="2A55D6"/>
                </a:solidFill>
              </a:rPr>
              <a:t>network-non-intensive</a:t>
            </a:r>
            <a:r>
              <a:rPr lang="en-US" dirty="0"/>
              <a:t> applications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Network-load-aware throttling rate adjustment</a:t>
            </a:r>
            <a:r>
              <a:rPr lang="en-US" b="1" dirty="0"/>
              <a:t>:</a:t>
            </a:r>
            <a:br>
              <a:rPr lang="en-US" b="1" u="sng" dirty="0"/>
            </a:br>
            <a:r>
              <a:rPr lang="en-US" b="1" dirty="0"/>
              <a:t>Dynamically</a:t>
            </a:r>
            <a:r>
              <a:rPr lang="en-US" dirty="0"/>
              <a:t> adjusts throttling rate to adapt to different workloads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24788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1143000"/>
          </a:xfrm>
        </p:spPr>
        <p:txBody>
          <a:bodyPr>
            <a:noAutofit/>
          </a:bodyPr>
          <a:lstStyle/>
          <a:p>
            <a:r>
              <a:rPr lang="en-US" sz="3700" dirty="0"/>
              <a:t>Heterogeneous Adaptive Throttling (HAT)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Application-aware throttling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dirty="0"/>
              <a:t>Throttle </a:t>
            </a:r>
            <a:r>
              <a:rPr lang="en-US" b="1" dirty="0">
                <a:solidFill>
                  <a:srgbClr val="FF0000"/>
                </a:solidFill>
              </a:rPr>
              <a:t>network-intensive</a:t>
            </a:r>
            <a:r>
              <a:rPr lang="en-US" dirty="0"/>
              <a:t> applications that interfere with </a:t>
            </a:r>
            <a:r>
              <a:rPr lang="en-US" b="1" dirty="0">
                <a:solidFill>
                  <a:srgbClr val="2A55D6"/>
                </a:solidFill>
              </a:rPr>
              <a:t>network-non-intensive</a:t>
            </a:r>
            <a:r>
              <a:rPr lang="en-US" dirty="0"/>
              <a:t> applications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Network-load-aware throttling rate adjustment</a:t>
            </a:r>
            <a:r>
              <a:rPr lang="en-US" b="1" dirty="0"/>
              <a:t>:</a:t>
            </a:r>
            <a:br>
              <a:rPr lang="en-US" b="1" u="sng" dirty="0"/>
            </a:br>
            <a:r>
              <a:rPr lang="en-US" b="1" dirty="0"/>
              <a:t>Dynamically</a:t>
            </a:r>
            <a:r>
              <a:rPr lang="en-US" dirty="0"/>
              <a:t> adjusts throttling rate to adapt to different workloads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3429000"/>
            <a:ext cx="8610600" cy="2438400"/>
          </a:xfrm>
          <a:prstGeom prst="round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7092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Application-Aware Throttling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Measure Network Intensity</a:t>
            </a:r>
            <a:br>
              <a:rPr lang="en-US" b="1" u="sng" dirty="0"/>
            </a:br>
            <a:r>
              <a:rPr lang="en-US" sz="2400" dirty="0"/>
              <a:t>Use </a:t>
            </a:r>
            <a:r>
              <a:rPr lang="en-US" sz="2400" b="1" dirty="0">
                <a:solidFill>
                  <a:srgbClr val="419900"/>
                </a:solidFill>
              </a:rPr>
              <a:t>L1 MPKI </a:t>
            </a:r>
            <a:r>
              <a:rPr lang="en-US" sz="2400" dirty="0"/>
              <a:t>(misses per thousand instructions) to estimate network intensity</a:t>
            </a:r>
            <a:endParaRPr lang="en-US" sz="2400" b="1" dirty="0"/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Classify Application</a:t>
            </a:r>
          </a:p>
          <a:p>
            <a:pPr lvl="1">
              <a:buNone/>
            </a:pPr>
            <a:r>
              <a:rPr lang="en-US" b="1" dirty="0"/>
              <a:t>Sort</a:t>
            </a:r>
            <a:r>
              <a:rPr lang="en-US" dirty="0"/>
              <a:t> applications by L1 MPKI</a:t>
            </a:r>
          </a:p>
          <a:p>
            <a:pPr marL="571500" indent="-514350">
              <a:buFont typeface="+mj-lt"/>
              <a:buAutoNum type="arabicPeriod"/>
            </a:pPr>
            <a:endParaRPr lang="en-US" b="1" u="sng" dirty="0"/>
          </a:p>
          <a:p>
            <a:pPr marL="571500" indent="-514350">
              <a:buFont typeface="+mj-lt"/>
              <a:buAutoNum type="arabicPeriod"/>
            </a:pPr>
            <a:endParaRPr lang="en-US" b="1" u="sng" dirty="0"/>
          </a:p>
          <a:p>
            <a:pPr marL="571500" indent="-514350">
              <a:buFont typeface="+mj-lt"/>
              <a:buAutoNum type="arabicPeriod"/>
            </a:pPr>
            <a:endParaRPr lang="en-US" b="1" u="sng" dirty="0"/>
          </a:p>
          <a:p>
            <a:pPr marL="571500" indent="-514350">
              <a:buFont typeface="+mj-lt"/>
              <a:buAutoNum type="arabicPeriod"/>
            </a:pPr>
            <a:endParaRPr lang="en-US" b="1" u="sng" dirty="0"/>
          </a:p>
          <a:p>
            <a:pPr marL="571500" indent="-514350">
              <a:buFont typeface="+mj-lt"/>
              <a:buAutoNum type="arabicPeriod"/>
            </a:pPr>
            <a:r>
              <a:rPr lang="en-US" b="1" u="sng" dirty="0"/>
              <a:t>Throttle network-intensive applications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38400" y="4583668"/>
            <a:ext cx="304800" cy="2286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19400" y="4431268"/>
            <a:ext cx="304800" cy="3810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00400" y="4355068"/>
            <a:ext cx="304800" cy="4572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81400" y="4202668"/>
            <a:ext cx="304800" cy="6096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191000" y="4050268"/>
            <a:ext cx="304800" cy="7620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572000" y="3974068"/>
            <a:ext cx="304800" cy="8382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953000" y="3897868"/>
            <a:ext cx="304800" cy="9144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/>
        </p:nvSpPr>
        <p:spPr>
          <a:xfrm rot="16200000">
            <a:off x="4991100" y="4164568"/>
            <a:ext cx="990600" cy="3048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38200" y="4964668"/>
            <a:ext cx="3268480" cy="445532"/>
            <a:chOff x="838200" y="4964668"/>
            <a:chExt cx="3268480" cy="445531"/>
          </a:xfrm>
        </p:grpSpPr>
        <p:sp>
          <p:nvSpPr>
            <p:cNvPr id="18" name="Right Brace 17"/>
            <p:cNvSpPr/>
            <p:nvPr/>
          </p:nvSpPr>
          <p:spPr>
            <a:xfrm rot="5400000">
              <a:off x="3086099" y="4316969"/>
              <a:ext cx="152402" cy="144780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8200" y="4979313"/>
              <a:ext cx="3268480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E82F7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Σ</a:t>
              </a: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3E82F7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 MPKI</a:t>
              </a: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 &lt;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Fax"/>
                  <a:ea typeface="ＭＳ Ｐゴシック" charset="0"/>
                  <a:cs typeface="Lucida Fax"/>
                </a:rPr>
                <a:t>NonIntensiveCap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Fax"/>
                <a:ea typeface="ＭＳ Ｐゴシック" charset="0"/>
                <a:cs typeface="Lucida Fax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676400" y="3429000"/>
            <a:ext cx="239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E82F7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Network-non-intensive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2" y="3429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1813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Network-intensive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438401" y="5181600"/>
            <a:ext cx="3657600" cy="382588"/>
            <a:chOff x="2438400" y="5334000"/>
            <a:chExt cx="3657600" cy="382588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2438400" y="5715000"/>
              <a:ext cx="3657600" cy="1588"/>
            </a:xfrm>
            <a:prstGeom prst="straightConnector1">
              <a:avLst/>
            </a:prstGeom>
            <a:ln w="38100" cap="flat" cmpd="sng" algn="ctr">
              <a:solidFill>
                <a:srgbClr val="4199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114800" y="5334000"/>
              <a:ext cx="164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199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Higher L1 MPKI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 rot="21230970">
            <a:off x="3993176" y="4048928"/>
            <a:ext cx="2262656" cy="6960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Throttle</a:t>
            </a:r>
          </a:p>
        </p:txBody>
      </p:sp>
    </p:spTree>
    <p:extLst>
      <p:ext uri="{BB962C8B-B14F-4D97-AF65-F5344CB8AC3E}">
        <p14:creationId xmlns:p14="http://schemas.microsoft.com/office/powerpoint/2010/main" val="18084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684F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684FF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684FF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684FF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1" grpId="0"/>
      <p:bldP spid="22" grpId="0"/>
      <p:bldP spid="24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1143000"/>
          </a:xfrm>
        </p:spPr>
        <p:txBody>
          <a:bodyPr>
            <a:noAutofit/>
          </a:bodyPr>
          <a:lstStyle/>
          <a:p>
            <a:r>
              <a:rPr lang="en-US" sz="3700" dirty="0"/>
              <a:t>Heterogeneous Adaptive Throttling (HAT)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Application-aware throttling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dirty="0"/>
              <a:t>Throttle </a:t>
            </a:r>
            <a:r>
              <a:rPr lang="en-US" b="1" dirty="0">
                <a:solidFill>
                  <a:srgbClr val="FF0000"/>
                </a:solidFill>
              </a:rPr>
              <a:t>network-intensive</a:t>
            </a:r>
            <a:r>
              <a:rPr lang="en-US" dirty="0"/>
              <a:t> applications that interfere with </a:t>
            </a:r>
            <a:r>
              <a:rPr lang="en-US" b="1" dirty="0">
                <a:solidFill>
                  <a:srgbClr val="2A55D6"/>
                </a:solidFill>
              </a:rPr>
              <a:t>network-non-intensive</a:t>
            </a:r>
            <a:r>
              <a:rPr lang="en-US" dirty="0"/>
              <a:t> applications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Network-load-aware throttling rate adjustment</a:t>
            </a:r>
            <a:r>
              <a:rPr lang="en-US" b="1" dirty="0"/>
              <a:t>:</a:t>
            </a:r>
            <a:br>
              <a:rPr lang="en-US" b="1" u="sng" dirty="0"/>
            </a:br>
            <a:r>
              <a:rPr lang="en-US" b="1" dirty="0"/>
              <a:t>Dynamically</a:t>
            </a:r>
            <a:r>
              <a:rPr lang="en-US" dirty="0"/>
              <a:t> adjusts throttling rate to adapt to different workloads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2400" y="1143000"/>
            <a:ext cx="8610600" cy="2438400"/>
          </a:xfrm>
          <a:prstGeom prst="round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70747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Throttling Rate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endParaRPr lang="en-US" dirty="0"/>
          </a:p>
          <a:p>
            <a:r>
              <a:rPr lang="en-US" dirty="0"/>
              <a:t>For a given </a:t>
            </a:r>
            <a:r>
              <a:rPr lang="en-US" b="1" dirty="0"/>
              <a:t>network design</a:t>
            </a:r>
            <a:r>
              <a:rPr lang="en-US" dirty="0"/>
              <a:t>, peak performance tends to occur at a </a:t>
            </a:r>
            <a:r>
              <a:rPr lang="en-US" b="1" dirty="0"/>
              <a:t>fixed network load point</a:t>
            </a:r>
          </a:p>
          <a:p>
            <a:endParaRPr lang="en-US" dirty="0"/>
          </a:p>
          <a:p>
            <a:r>
              <a:rPr lang="en-US" b="1" dirty="0"/>
              <a:t>Dynamically</a:t>
            </a:r>
            <a:r>
              <a:rPr lang="en-US" dirty="0"/>
              <a:t> adjust throttling rate to achieve that network load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64648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Throttling Rate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r>
              <a:rPr lang="en-US" b="1" dirty="0"/>
              <a:t>Goal: </a:t>
            </a:r>
            <a:r>
              <a:rPr lang="en-US" dirty="0"/>
              <a:t>maintain network load at a peak performance point</a:t>
            </a:r>
          </a:p>
          <a:p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Measure network load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Compare and adjust throttling rate</a:t>
            </a:r>
          </a:p>
          <a:p>
            <a:pPr marL="914400" lvl="1" indent="-514350">
              <a:buNone/>
            </a:pPr>
            <a:r>
              <a:rPr lang="en-US" dirty="0"/>
              <a:t>If </a:t>
            </a:r>
            <a:r>
              <a:rPr lang="en-US" b="1" dirty="0">
                <a:solidFill>
                  <a:srgbClr val="419900"/>
                </a:solidFill>
              </a:rPr>
              <a:t>network load </a:t>
            </a:r>
            <a:r>
              <a:rPr lang="en-US" dirty="0"/>
              <a:t>&gt;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peak point</a:t>
            </a:r>
            <a:r>
              <a:rPr lang="en-US" dirty="0"/>
              <a:t>: </a:t>
            </a:r>
          </a:p>
          <a:p>
            <a:pPr marL="914400" lvl="1" indent="-514350">
              <a:buNone/>
            </a:pPr>
            <a:r>
              <a:rPr lang="en-US" sz="2600" dirty="0">
                <a:solidFill>
                  <a:srgbClr val="3E82F7"/>
                </a:solidFill>
              </a:rPr>
              <a:t>	Increase throttling rate</a:t>
            </a:r>
          </a:p>
          <a:p>
            <a:pPr marL="914400" lvl="1" indent="-514350">
              <a:buNone/>
            </a:pP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b="1" dirty="0">
                <a:solidFill>
                  <a:srgbClr val="419900"/>
                </a:solidFill>
              </a:rPr>
              <a:t>network load </a:t>
            </a:r>
            <a:r>
              <a:rPr lang="en-US" dirty="0"/>
              <a:t>≤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peak point</a:t>
            </a:r>
            <a:r>
              <a:rPr lang="en-US" dirty="0"/>
              <a:t>: </a:t>
            </a:r>
          </a:p>
          <a:p>
            <a:pPr marL="914400" lvl="1" indent="-514350">
              <a:buNone/>
            </a:pPr>
            <a:r>
              <a:rPr lang="en-US" sz="2600" dirty="0">
                <a:solidFill>
                  <a:srgbClr val="3E82F7"/>
                </a:solidFill>
              </a:rPr>
              <a:t>	Decrease throttling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26392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Epoch-Based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b="1" dirty="0"/>
              <a:t>HAT</a:t>
            </a:r>
            <a:r>
              <a:rPr lang="en-US" dirty="0"/>
              <a:t> operation is expensive</a:t>
            </a:r>
          </a:p>
          <a:p>
            <a:r>
              <a:rPr lang="en-US" b="1" dirty="0"/>
              <a:t>Solution: </a:t>
            </a:r>
            <a:r>
              <a:rPr lang="en-US" dirty="0"/>
              <a:t>performs </a:t>
            </a:r>
            <a:r>
              <a:rPr lang="en-US" b="1" dirty="0"/>
              <a:t>HAT</a:t>
            </a:r>
            <a:r>
              <a:rPr lang="en-US" dirty="0"/>
              <a:t> at epoch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14400" y="4623137"/>
            <a:ext cx="7142552" cy="1472863"/>
            <a:chOff x="914400" y="4623137"/>
            <a:chExt cx="7142552" cy="1472863"/>
          </a:xfrm>
        </p:grpSpPr>
        <p:grpSp>
          <p:nvGrpSpPr>
            <p:cNvPr id="27" name="Group 26"/>
            <p:cNvGrpSpPr/>
            <p:nvPr/>
          </p:nvGrpSpPr>
          <p:grpSpPr>
            <a:xfrm>
              <a:off x="914400" y="4623137"/>
              <a:ext cx="7142552" cy="461665"/>
              <a:chOff x="1066800" y="2438400"/>
              <a:chExt cx="7142552" cy="461665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1066800" y="2743200"/>
                <a:ext cx="6324600" cy="1588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 flipH="1" flipV="1">
                <a:off x="3963194" y="2743200"/>
                <a:ext cx="30400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 flipH="1" flipV="1">
                <a:off x="6706394" y="27424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 flipH="1" flipV="1">
                <a:off x="1219994" y="27424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7391400" y="2438400"/>
                <a:ext cx="817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ＭＳ Ｐゴシック" charset="0"/>
                  </a:rPr>
                  <a:t>Time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371600" y="5080337"/>
              <a:ext cx="251453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199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Current Epoch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199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(100K cycles)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33363" y="5080337"/>
              <a:ext cx="23343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3E82F7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Next Epoch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3E82F7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(100K cycles)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37295" y="2438400"/>
            <a:ext cx="290130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41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During epoch: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Measure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L1 MPKI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of each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Measure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load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038600" y="2743200"/>
            <a:ext cx="597408" cy="2362200"/>
            <a:chOff x="4191000" y="2833116"/>
            <a:chExt cx="597408" cy="2119884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407408" y="2843784"/>
              <a:ext cx="381000" cy="1588"/>
            </a:xfrm>
            <a:prstGeom prst="straightConnector1">
              <a:avLst/>
            </a:prstGeom>
            <a:ln w="38100">
              <a:solidFill>
                <a:srgbClr val="3E82F7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3466306" y="3785616"/>
              <a:ext cx="1905794" cy="794"/>
            </a:xfrm>
            <a:prstGeom prst="line">
              <a:avLst/>
            </a:prstGeom>
            <a:ln w="38100">
              <a:solidFill>
                <a:srgbClr val="3E82F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loud 43"/>
            <p:cNvSpPr/>
            <p:nvPr/>
          </p:nvSpPr>
          <p:spPr>
            <a:xfrm>
              <a:off x="4191000" y="4572000"/>
              <a:ext cx="457200" cy="381000"/>
            </a:xfrm>
            <a:prstGeom prst="cloud">
              <a:avLst/>
            </a:prstGeom>
            <a:solidFill>
              <a:srgbClr val="3E82F7"/>
            </a:solidFill>
            <a:ln>
              <a:solidFill>
                <a:srgbClr val="3E82F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635232" y="2438400"/>
            <a:ext cx="31391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3E82F7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Beginning of epoch: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Classify applications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Adjust throttling rate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Reset measurements</a:t>
            </a:r>
          </a:p>
        </p:txBody>
      </p:sp>
      <p:sp>
        <p:nvSpPr>
          <p:cNvPr id="47" name="Right Arrow 46"/>
          <p:cNvSpPr/>
          <p:nvPr/>
        </p:nvSpPr>
        <p:spPr>
          <a:xfrm>
            <a:off x="1219200" y="4318337"/>
            <a:ext cx="2743200" cy="304800"/>
          </a:xfrm>
          <a:prstGeom prst="rightArrow">
            <a:avLst/>
          </a:prstGeom>
          <a:solidFill>
            <a:srgbClr val="419900"/>
          </a:solidFill>
          <a:ln w="571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8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6" grpId="0"/>
      <p:bldP spid="47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Background and Motivation</a:t>
            </a:r>
          </a:p>
          <a:p>
            <a:r>
              <a:rPr lang="en-US" sz="4200" dirty="0"/>
              <a:t>Mechanism</a:t>
            </a:r>
          </a:p>
          <a:p>
            <a:r>
              <a:rPr lang="en-US" sz="4200" b="1" dirty="0">
                <a:solidFill>
                  <a:srgbClr val="009900"/>
                </a:solidFill>
              </a:rPr>
              <a:t>Prior Works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19803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Source Throttling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Source throttling for </a:t>
            </a:r>
            <a:r>
              <a:rPr lang="en-US" sz="2800" b="1" dirty="0" err="1"/>
              <a:t>bufferless</a:t>
            </a:r>
            <a:r>
              <a:rPr lang="en-US" sz="2800" b="1" dirty="0"/>
              <a:t> </a:t>
            </a:r>
            <a:r>
              <a:rPr lang="en-US" sz="2800" b="1" dirty="0" err="1"/>
              <a:t>NoCs</a:t>
            </a:r>
            <a:r>
              <a:rPr lang="en-US" sz="2800" b="1" dirty="0"/>
              <a:t> </a:t>
            </a:r>
            <a:br>
              <a:rPr lang="en-US" sz="2800" b="1" dirty="0"/>
            </a:br>
            <a:r>
              <a:rPr lang="en-US" sz="1800" dirty="0"/>
              <a:t>[</a:t>
            </a:r>
            <a:r>
              <a:rPr lang="en-US" sz="1800" dirty="0" err="1"/>
              <a:t>Nychis</a:t>
            </a:r>
            <a:r>
              <a:rPr lang="en-US" sz="1800" dirty="0"/>
              <a:t>+ Hotnets’10, SIGCOMM’12]</a:t>
            </a:r>
          </a:p>
          <a:p>
            <a:pPr lvl="1"/>
            <a:r>
              <a:rPr lang="en-US" sz="2600" dirty="0"/>
              <a:t>Application-aware throttling based on starvation rate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Does not adaptively adjust throttling rate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“Heterogeneous Throttling”</a:t>
            </a:r>
            <a:endParaRPr lang="en-US" sz="2600" dirty="0">
              <a:solidFill>
                <a:srgbClr val="FF0000"/>
              </a:solidFill>
            </a:endParaRPr>
          </a:p>
          <a:p>
            <a:r>
              <a:rPr lang="en-US" sz="2800" b="1" dirty="0"/>
              <a:t>Source throttling off-chip buffered networks </a:t>
            </a:r>
            <a:br>
              <a:rPr lang="en-US" sz="2800" b="1" dirty="0"/>
            </a:br>
            <a:r>
              <a:rPr lang="en-US" sz="1800" dirty="0"/>
              <a:t>[</a:t>
            </a:r>
            <a:r>
              <a:rPr lang="en-US" sz="1800" dirty="0" err="1"/>
              <a:t>Thottethodi</a:t>
            </a:r>
            <a:r>
              <a:rPr lang="en-US" sz="1800" dirty="0"/>
              <a:t>+ HPCA’01]</a:t>
            </a:r>
            <a:endParaRPr lang="en-US" sz="1000" dirty="0"/>
          </a:p>
          <a:p>
            <a:pPr lvl="1"/>
            <a:r>
              <a:rPr lang="en-US" sz="2600" dirty="0"/>
              <a:t>Dynamically trigger throttling based on fraction of buffer occupancy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Not application-aware: fully block packet injections of every node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“Self-tuned Throttling”</a:t>
            </a:r>
          </a:p>
          <a:p>
            <a:pPr lvl="1"/>
            <a:endParaRPr lang="en-US" sz="2600" dirty="0">
              <a:solidFill>
                <a:srgbClr val="000000"/>
              </a:solidFill>
            </a:endParaRPr>
          </a:p>
          <a:p>
            <a:pPr lvl="1">
              <a:buNone/>
            </a:pPr>
            <a:endParaRPr lang="en-US" sz="26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10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Multistage Networks (Circuit Switched)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82700"/>
            <a:ext cx="6629400" cy="519430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sz="1800" dirty="0"/>
          </a:p>
          <a:p>
            <a:pPr>
              <a:defRPr/>
            </a:pPr>
            <a:r>
              <a:rPr lang="en-US" sz="2000" dirty="0"/>
              <a:t>A multistage network has more restrictions on feasible concurrent </a:t>
            </a:r>
            <a:r>
              <a:rPr lang="en-US" sz="2000" dirty="0" err="1"/>
              <a:t>Tx</a:t>
            </a:r>
            <a:r>
              <a:rPr lang="en-US" sz="2000" dirty="0"/>
              <a:t>-Rx pairs </a:t>
            </a:r>
            <a:r>
              <a:rPr lang="en-US" sz="2000" dirty="0" err="1"/>
              <a:t>vs</a:t>
            </a:r>
            <a:r>
              <a:rPr lang="en-US" sz="2000" dirty="0"/>
              <a:t> a crossbar</a:t>
            </a:r>
          </a:p>
          <a:p>
            <a:pPr>
              <a:defRPr/>
            </a:pPr>
            <a:r>
              <a:rPr lang="en-US" sz="2000" dirty="0"/>
              <a:t>But more scalable than crossbar in cost, e.g., O(N </a:t>
            </a:r>
            <a:r>
              <a:rPr lang="en-US" sz="2000" dirty="0" err="1"/>
              <a:t>logN</a:t>
            </a:r>
            <a:r>
              <a:rPr lang="en-US" sz="2000" dirty="0"/>
              <a:t>) for Butterfly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9625D7-52E4-2249-98BF-70F1C3C222E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24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1981200" y="1012825"/>
            <a:ext cx="995363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4" name="Rectangle 153"/>
          <p:cNvSpPr/>
          <p:nvPr/>
        </p:nvSpPr>
        <p:spPr bwMode="auto">
          <a:xfrm>
            <a:off x="1981200" y="2027238"/>
            <a:ext cx="995363" cy="931862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5" name="Rectangle 154"/>
          <p:cNvSpPr/>
          <p:nvPr/>
        </p:nvSpPr>
        <p:spPr bwMode="auto">
          <a:xfrm>
            <a:off x="1981200" y="3048000"/>
            <a:ext cx="995363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6" name="Rectangle 155"/>
          <p:cNvSpPr/>
          <p:nvPr/>
        </p:nvSpPr>
        <p:spPr bwMode="auto">
          <a:xfrm>
            <a:off x="1981200" y="4073525"/>
            <a:ext cx="995363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7" name="Oval 156"/>
          <p:cNvSpPr/>
          <p:nvPr/>
        </p:nvSpPr>
        <p:spPr bwMode="auto">
          <a:xfrm>
            <a:off x="914400" y="990600"/>
            <a:ext cx="496888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158" name="Oval 157"/>
          <p:cNvSpPr/>
          <p:nvPr/>
        </p:nvSpPr>
        <p:spPr bwMode="auto">
          <a:xfrm>
            <a:off x="914400" y="1500188"/>
            <a:ext cx="496888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159" name="Oval 158"/>
          <p:cNvSpPr/>
          <p:nvPr/>
        </p:nvSpPr>
        <p:spPr bwMode="auto">
          <a:xfrm>
            <a:off x="914400" y="2009775"/>
            <a:ext cx="496888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160" name="Oval 159"/>
          <p:cNvSpPr/>
          <p:nvPr/>
        </p:nvSpPr>
        <p:spPr bwMode="auto">
          <a:xfrm>
            <a:off x="914400" y="2519363"/>
            <a:ext cx="496888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161" name="Oval 160"/>
          <p:cNvSpPr/>
          <p:nvPr/>
        </p:nvSpPr>
        <p:spPr bwMode="auto">
          <a:xfrm>
            <a:off x="914400" y="3027363"/>
            <a:ext cx="496888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162" name="Oval 161"/>
          <p:cNvSpPr/>
          <p:nvPr/>
        </p:nvSpPr>
        <p:spPr bwMode="auto">
          <a:xfrm>
            <a:off x="914400" y="3538538"/>
            <a:ext cx="496888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163" name="Oval 162"/>
          <p:cNvSpPr/>
          <p:nvPr/>
        </p:nvSpPr>
        <p:spPr bwMode="auto">
          <a:xfrm>
            <a:off x="914400" y="4046538"/>
            <a:ext cx="496888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164" name="Oval 163"/>
          <p:cNvSpPr/>
          <p:nvPr/>
        </p:nvSpPr>
        <p:spPr bwMode="auto">
          <a:xfrm>
            <a:off x="914400" y="4556125"/>
            <a:ext cx="496888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7</a:t>
            </a:r>
          </a:p>
        </p:txBody>
      </p:sp>
      <p:cxnSp>
        <p:nvCxnSpPr>
          <p:cNvPr id="105488" name="Straight Connector 238"/>
          <p:cNvCxnSpPr>
            <a:cxnSpLocks noChangeShapeType="1"/>
            <a:stCxn id="157" idx="6"/>
            <a:endCxn id="105503" idx="1"/>
          </p:cNvCxnSpPr>
          <p:nvPr/>
        </p:nvCxnSpPr>
        <p:spPr bwMode="auto">
          <a:xfrm>
            <a:off x="1411288" y="1223963"/>
            <a:ext cx="569912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489" name="Straight Connector 240"/>
          <p:cNvCxnSpPr>
            <a:cxnSpLocks noChangeShapeType="1"/>
            <a:stCxn id="158" idx="6"/>
            <a:endCxn id="105504" idx="1"/>
          </p:cNvCxnSpPr>
          <p:nvPr/>
        </p:nvCxnSpPr>
        <p:spPr bwMode="auto">
          <a:xfrm flipV="1">
            <a:off x="1411288" y="1730375"/>
            <a:ext cx="569912" cy="158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490" name="Straight Connector 244"/>
          <p:cNvCxnSpPr>
            <a:cxnSpLocks noChangeShapeType="1"/>
            <a:stCxn id="159" idx="6"/>
            <a:endCxn id="105505" idx="1"/>
          </p:cNvCxnSpPr>
          <p:nvPr/>
        </p:nvCxnSpPr>
        <p:spPr bwMode="auto">
          <a:xfrm flipV="1">
            <a:off x="1411288" y="2239963"/>
            <a:ext cx="569912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491" name="Straight Connector 245"/>
          <p:cNvCxnSpPr>
            <a:cxnSpLocks noChangeShapeType="1"/>
            <a:stCxn id="160" idx="6"/>
            <a:endCxn id="105506" idx="1"/>
          </p:cNvCxnSpPr>
          <p:nvPr/>
        </p:nvCxnSpPr>
        <p:spPr bwMode="auto">
          <a:xfrm flipV="1">
            <a:off x="1411288" y="2743200"/>
            <a:ext cx="569912" cy="952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492" name="Straight Connector 247"/>
          <p:cNvCxnSpPr>
            <a:cxnSpLocks noChangeShapeType="1"/>
            <a:stCxn id="161" idx="6"/>
            <a:endCxn id="105507" idx="1"/>
          </p:cNvCxnSpPr>
          <p:nvPr/>
        </p:nvCxnSpPr>
        <p:spPr bwMode="auto">
          <a:xfrm flipV="1">
            <a:off x="1411288" y="3260725"/>
            <a:ext cx="569912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493" name="Straight Connector 248"/>
          <p:cNvCxnSpPr>
            <a:cxnSpLocks noChangeShapeType="1"/>
            <a:stCxn id="162" idx="6"/>
            <a:endCxn id="105508" idx="1"/>
          </p:cNvCxnSpPr>
          <p:nvPr/>
        </p:nvCxnSpPr>
        <p:spPr bwMode="auto">
          <a:xfrm flipV="1">
            <a:off x="1411288" y="3763963"/>
            <a:ext cx="569912" cy="7937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494" name="Straight Connector 250"/>
          <p:cNvCxnSpPr>
            <a:cxnSpLocks noChangeShapeType="1"/>
            <a:stCxn id="163" idx="6"/>
            <a:endCxn id="105509" idx="1"/>
          </p:cNvCxnSpPr>
          <p:nvPr/>
        </p:nvCxnSpPr>
        <p:spPr bwMode="auto">
          <a:xfrm>
            <a:off x="1411288" y="4279900"/>
            <a:ext cx="569912" cy="793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495" name="Straight Connector 251"/>
          <p:cNvCxnSpPr>
            <a:cxnSpLocks noChangeShapeType="1"/>
            <a:stCxn id="164" idx="6"/>
            <a:endCxn id="105510" idx="1"/>
          </p:cNvCxnSpPr>
          <p:nvPr/>
        </p:nvCxnSpPr>
        <p:spPr bwMode="auto">
          <a:xfrm>
            <a:off x="1411288" y="4789488"/>
            <a:ext cx="569912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496" name="Straight Connector 350"/>
          <p:cNvCxnSpPr>
            <a:cxnSpLocks noChangeShapeType="1"/>
            <a:stCxn id="105503" idx="3"/>
            <a:endCxn id="105515" idx="1"/>
          </p:cNvCxnSpPr>
          <p:nvPr/>
        </p:nvCxnSpPr>
        <p:spPr bwMode="auto">
          <a:xfrm>
            <a:off x="2976563" y="1227138"/>
            <a:ext cx="781050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497" name="Straight Connector 352"/>
          <p:cNvCxnSpPr>
            <a:cxnSpLocks noChangeShapeType="1"/>
            <a:stCxn id="105507" idx="3"/>
            <a:endCxn id="105516" idx="1"/>
          </p:cNvCxnSpPr>
          <p:nvPr/>
        </p:nvCxnSpPr>
        <p:spPr bwMode="auto">
          <a:xfrm flipV="1">
            <a:off x="2976563" y="1730375"/>
            <a:ext cx="781050" cy="153035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498" name="Straight Connector 354"/>
          <p:cNvCxnSpPr>
            <a:cxnSpLocks noChangeShapeType="1"/>
            <a:stCxn id="105505" idx="3"/>
            <a:endCxn id="105517" idx="1"/>
          </p:cNvCxnSpPr>
          <p:nvPr/>
        </p:nvCxnSpPr>
        <p:spPr bwMode="auto">
          <a:xfrm>
            <a:off x="2976563" y="2239963"/>
            <a:ext cx="781050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499" name="Straight Connector 372"/>
          <p:cNvCxnSpPr>
            <a:cxnSpLocks noChangeShapeType="1"/>
            <a:stCxn id="105504" idx="3"/>
            <a:endCxn id="105519" idx="1"/>
          </p:cNvCxnSpPr>
          <p:nvPr/>
        </p:nvCxnSpPr>
        <p:spPr bwMode="auto">
          <a:xfrm>
            <a:off x="2976563" y="1730375"/>
            <a:ext cx="781050" cy="153035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00" name="Straight Connector 375"/>
          <p:cNvCxnSpPr>
            <a:cxnSpLocks noChangeShapeType="1"/>
            <a:stCxn id="105508" idx="3"/>
            <a:endCxn id="105520" idx="1"/>
          </p:cNvCxnSpPr>
          <p:nvPr/>
        </p:nvCxnSpPr>
        <p:spPr bwMode="auto">
          <a:xfrm>
            <a:off x="2976563" y="3763963"/>
            <a:ext cx="781050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01" name="Straight Connector 377"/>
          <p:cNvCxnSpPr>
            <a:cxnSpLocks noChangeShapeType="1"/>
            <a:stCxn id="105510" idx="3"/>
            <a:endCxn id="105522" idx="1"/>
          </p:cNvCxnSpPr>
          <p:nvPr/>
        </p:nvCxnSpPr>
        <p:spPr bwMode="auto">
          <a:xfrm>
            <a:off x="2976563" y="4792663"/>
            <a:ext cx="781050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02" name="Straight Connector 379"/>
          <p:cNvCxnSpPr>
            <a:cxnSpLocks noChangeShapeType="1"/>
            <a:stCxn id="105509" idx="3"/>
            <a:endCxn id="105518" idx="1"/>
          </p:cNvCxnSpPr>
          <p:nvPr/>
        </p:nvCxnSpPr>
        <p:spPr bwMode="auto">
          <a:xfrm flipV="1">
            <a:off x="2976563" y="2743200"/>
            <a:ext cx="781050" cy="154463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5503" name="Rectangle 236"/>
          <p:cNvSpPr>
            <a:spLocks noChangeArrowheads="1"/>
          </p:cNvSpPr>
          <p:nvPr/>
        </p:nvSpPr>
        <p:spPr bwMode="auto">
          <a:xfrm>
            <a:off x="1981200" y="1028700"/>
            <a:ext cx="9953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4" name="Rectangle 399"/>
          <p:cNvSpPr>
            <a:spLocks noChangeArrowheads="1"/>
          </p:cNvSpPr>
          <p:nvPr/>
        </p:nvSpPr>
        <p:spPr bwMode="auto">
          <a:xfrm>
            <a:off x="1981200" y="1530350"/>
            <a:ext cx="9953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5" name="Rectangle 422"/>
          <p:cNvSpPr>
            <a:spLocks noChangeArrowheads="1"/>
          </p:cNvSpPr>
          <p:nvPr/>
        </p:nvSpPr>
        <p:spPr bwMode="auto">
          <a:xfrm>
            <a:off x="1981200" y="2039938"/>
            <a:ext cx="99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6" name="Rectangle 423"/>
          <p:cNvSpPr>
            <a:spLocks noChangeArrowheads="1"/>
          </p:cNvSpPr>
          <p:nvPr/>
        </p:nvSpPr>
        <p:spPr bwMode="auto">
          <a:xfrm>
            <a:off x="1981200" y="2543175"/>
            <a:ext cx="99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7" name="Rectangle 426"/>
          <p:cNvSpPr>
            <a:spLocks noChangeArrowheads="1"/>
          </p:cNvSpPr>
          <p:nvPr/>
        </p:nvSpPr>
        <p:spPr bwMode="auto">
          <a:xfrm>
            <a:off x="1981200" y="3060700"/>
            <a:ext cx="99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8" name="Rectangle 427"/>
          <p:cNvSpPr>
            <a:spLocks noChangeArrowheads="1"/>
          </p:cNvSpPr>
          <p:nvPr/>
        </p:nvSpPr>
        <p:spPr bwMode="auto">
          <a:xfrm>
            <a:off x="1981200" y="3563938"/>
            <a:ext cx="99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9" name="Rectangle 430"/>
          <p:cNvSpPr>
            <a:spLocks noChangeArrowheads="1"/>
          </p:cNvSpPr>
          <p:nvPr/>
        </p:nvSpPr>
        <p:spPr bwMode="auto">
          <a:xfrm>
            <a:off x="1981200" y="4089400"/>
            <a:ext cx="9953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10" name="Rectangle 431"/>
          <p:cNvSpPr>
            <a:spLocks noChangeArrowheads="1"/>
          </p:cNvSpPr>
          <p:nvPr/>
        </p:nvSpPr>
        <p:spPr bwMode="auto">
          <a:xfrm>
            <a:off x="1981200" y="4592638"/>
            <a:ext cx="99536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88" name="Rectangle 187"/>
          <p:cNvSpPr/>
          <p:nvPr/>
        </p:nvSpPr>
        <p:spPr bwMode="auto">
          <a:xfrm>
            <a:off x="3757613" y="1012825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9" name="Rectangle 188"/>
          <p:cNvSpPr/>
          <p:nvPr/>
        </p:nvSpPr>
        <p:spPr bwMode="auto">
          <a:xfrm>
            <a:off x="3757613" y="2027238"/>
            <a:ext cx="995362" cy="931862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0" name="Rectangle 189"/>
          <p:cNvSpPr/>
          <p:nvPr/>
        </p:nvSpPr>
        <p:spPr bwMode="auto">
          <a:xfrm>
            <a:off x="3757613" y="3048000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1" name="Rectangle 190"/>
          <p:cNvSpPr/>
          <p:nvPr/>
        </p:nvSpPr>
        <p:spPr bwMode="auto">
          <a:xfrm>
            <a:off x="3757613" y="4073525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5515" name="Rectangle 452"/>
          <p:cNvSpPr>
            <a:spLocks noChangeArrowheads="1"/>
          </p:cNvSpPr>
          <p:nvPr/>
        </p:nvSpPr>
        <p:spPr bwMode="auto">
          <a:xfrm>
            <a:off x="3757613" y="102870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16" name="Rectangle 453"/>
          <p:cNvSpPr>
            <a:spLocks noChangeArrowheads="1"/>
          </p:cNvSpPr>
          <p:nvPr/>
        </p:nvSpPr>
        <p:spPr bwMode="auto">
          <a:xfrm>
            <a:off x="3757613" y="153035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17" name="Rectangle 454"/>
          <p:cNvSpPr>
            <a:spLocks noChangeArrowheads="1"/>
          </p:cNvSpPr>
          <p:nvPr/>
        </p:nvSpPr>
        <p:spPr bwMode="auto">
          <a:xfrm>
            <a:off x="3757613" y="2039938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18" name="Rectangle 455"/>
          <p:cNvSpPr>
            <a:spLocks noChangeArrowheads="1"/>
          </p:cNvSpPr>
          <p:nvPr/>
        </p:nvSpPr>
        <p:spPr bwMode="auto">
          <a:xfrm>
            <a:off x="3757613" y="2543175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19" name="Rectangle 456"/>
          <p:cNvSpPr>
            <a:spLocks noChangeArrowheads="1"/>
          </p:cNvSpPr>
          <p:nvPr/>
        </p:nvSpPr>
        <p:spPr bwMode="auto">
          <a:xfrm>
            <a:off x="3757613" y="3060700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20" name="Rectangle 457"/>
          <p:cNvSpPr>
            <a:spLocks noChangeArrowheads="1"/>
          </p:cNvSpPr>
          <p:nvPr/>
        </p:nvSpPr>
        <p:spPr bwMode="auto">
          <a:xfrm>
            <a:off x="3757613" y="3563938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21" name="Rectangle 458"/>
          <p:cNvSpPr>
            <a:spLocks noChangeArrowheads="1"/>
          </p:cNvSpPr>
          <p:nvPr/>
        </p:nvSpPr>
        <p:spPr bwMode="auto">
          <a:xfrm>
            <a:off x="3757613" y="408940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22" name="Rectangle 459"/>
          <p:cNvSpPr>
            <a:spLocks noChangeArrowheads="1"/>
          </p:cNvSpPr>
          <p:nvPr/>
        </p:nvSpPr>
        <p:spPr bwMode="auto">
          <a:xfrm>
            <a:off x="3757613" y="4592638"/>
            <a:ext cx="99536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05523" name="Group 501"/>
          <p:cNvGrpSpPr>
            <a:grpSpLocks/>
          </p:cNvGrpSpPr>
          <p:nvPr/>
        </p:nvGrpSpPr>
        <p:grpSpPr bwMode="auto">
          <a:xfrm>
            <a:off x="1981200" y="1151732"/>
            <a:ext cx="995363" cy="501650"/>
            <a:chOff x="1963602" y="1480062"/>
            <a:chExt cx="1245593" cy="573922"/>
          </a:xfrm>
        </p:grpSpPr>
        <p:cxnSp>
          <p:nvCxnSpPr>
            <p:cNvPr id="105618" name="Straight Connector 476"/>
            <p:cNvCxnSpPr>
              <a:cxnSpLocks noChangeShapeType="1"/>
              <a:stCxn id="105503" idx="1"/>
              <a:endCxn id="105503" idx="3"/>
            </p:cNvCxnSpPr>
            <p:nvPr/>
          </p:nvCxnSpPr>
          <p:spPr bwMode="auto">
            <a:xfrm>
              <a:off x="1963602" y="1480062"/>
              <a:ext cx="124559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19" name="Straight Connector 478"/>
            <p:cNvCxnSpPr>
              <a:cxnSpLocks noChangeShapeType="1"/>
              <a:stCxn id="105504" idx="1"/>
              <a:endCxn id="105504" idx="3"/>
            </p:cNvCxnSpPr>
            <p:nvPr/>
          </p:nvCxnSpPr>
          <p:spPr bwMode="auto">
            <a:xfrm>
              <a:off x="1963602" y="2053984"/>
              <a:ext cx="124559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20" name="Straight Connector 486"/>
            <p:cNvCxnSpPr>
              <a:cxnSpLocks noChangeShapeType="1"/>
              <a:stCxn id="105504" idx="1"/>
              <a:endCxn id="105503" idx="3"/>
            </p:cNvCxnSpPr>
            <p:nvPr/>
          </p:nvCxnSpPr>
          <p:spPr bwMode="auto">
            <a:xfrm flipV="1">
              <a:off x="1963602" y="1480062"/>
              <a:ext cx="1245593" cy="5739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21" name="Straight Connector 487"/>
            <p:cNvCxnSpPr>
              <a:cxnSpLocks noChangeShapeType="1"/>
              <a:stCxn id="105503" idx="1"/>
              <a:endCxn id="105504" idx="3"/>
            </p:cNvCxnSpPr>
            <p:nvPr/>
          </p:nvCxnSpPr>
          <p:spPr bwMode="auto">
            <a:xfrm>
              <a:off x="1963602" y="1480062"/>
              <a:ext cx="1245593" cy="5739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24" name="Group 502"/>
          <p:cNvGrpSpPr>
            <a:grpSpLocks/>
          </p:cNvGrpSpPr>
          <p:nvPr/>
        </p:nvGrpSpPr>
        <p:grpSpPr bwMode="auto">
          <a:xfrm>
            <a:off x="2087563" y="2239963"/>
            <a:ext cx="850900" cy="503237"/>
            <a:chOff x="2133600" y="1566331"/>
            <a:chExt cx="1066800" cy="575737"/>
          </a:xfrm>
        </p:grpSpPr>
        <p:cxnSp>
          <p:nvCxnSpPr>
            <p:cNvPr id="105614" name="Straight Connector 503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15" name="Straight Connector 504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16" name="Straight Connector 505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17" name="Straight Connector 506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25" name="Group 507"/>
          <p:cNvGrpSpPr>
            <a:grpSpLocks/>
          </p:cNvGrpSpPr>
          <p:nvPr/>
        </p:nvGrpSpPr>
        <p:grpSpPr bwMode="auto">
          <a:xfrm>
            <a:off x="2087563" y="3260725"/>
            <a:ext cx="850900" cy="503238"/>
            <a:chOff x="2133600" y="1566331"/>
            <a:chExt cx="1066800" cy="575737"/>
          </a:xfrm>
        </p:grpSpPr>
        <p:cxnSp>
          <p:nvCxnSpPr>
            <p:cNvPr id="105610" name="Straight Connector 508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11" name="Straight Connector 509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12" name="Straight Connector 510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13" name="Straight Connector 511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26" name="Group 512"/>
          <p:cNvGrpSpPr>
            <a:grpSpLocks/>
          </p:cNvGrpSpPr>
          <p:nvPr/>
        </p:nvGrpSpPr>
        <p:grpSpPr bwMode="auto">
          <a:xfrm>
            <a:off x="2087563" y="4295775"/>
            <a:ext cx="850900" cy="503238"/>
            <a:chOff x="2133600" y="1566331"/>
            <a:chExt cx="1066800" cy="575737"/>
          </a:xfrm>
        </p:grpSpPr>
        <p:cxnSp>
          <p:nvCxnSpPr>
            <p:cNvPr id="105606" name="Straight Connector 513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7" name="Straight Connector 514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8" name="Straight Connector 515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9" name="Straight Connector 516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5527" name="Straight Connector 538"/>
          <p:cNvCxnSpPr>
            <a:cxnSpLocks noChangeShapeType="1"/>
            <a:stCxn id="105506" idx="3"/>
            <a:endCxn id="105521" idx="1"/>
          </p:cNvCxnSpPr>
          <p:nvPr/>
        </p:nvCxnSpPr>
        <p:spPr bwMode="auto">
          <a:xfrm>
            <a:off x="2976563" y="2743200"/>
            <a:ext cx="781050" cy="154463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1" name="Rectangle 220"/>
          <p:cNvSpPr/>
          <p:nvPr/>
        </p:nvSpPr>
        <p:spPr bwMode="auto">
          <a:xfrm>
            <a:off x="5541963" y="1012825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5541963" y="2027238"/>
            <a:ext cx="995362" cy="931862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3" name="Rectangle 222"/>
          <p:cNvSpPr/>
          <p:nvPr/>
        </p:nvSpPr>
        <p:spPr bwMode="auto">
          <a:xfrm>
            <a:off x="5541963" y="3048000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4" name="Rectangle 223"/>
          <p:cNvSpPr/>
          <p:nvPr/>
        </p:nvSpPr>
        <p:spPr bwMode="auto">
          <a:xfrm>
            <a:off x="5541963" y="4073525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5532" name="Rectangle 543"/>
          <p:cNvSpPr>
            <a:spLocks noChangeArrowheads="1"/>
          </p:cNvSpPr>
          <p:nvPr/>
        </p:nvSpPr>
        <p:spPr bwMode="auto">
          <a:xfrm>
            <a:off x="5541963" y="102870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3" name="Rectangle 544"/>
          <p:cNvSpPr>
            <a:spLocks noChangeArrowheads="1"/>
          </p:cNvSpPr>
          <p:nvPr/>
        </p:nvSpPr>
        <p:spPr bwMode="auto">
          <a:xfrm>
            <a:off x="5541963" y="153035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4" name="Rectangle 545"/>
          <p:cNvSpPr>
            <a:spLocks noChangeArrowheads="1"/>
          </p:cNvSpPr>
          <p:nvPr/>
        </p:nvSpPr>
        <p:spPr bwMode="auto">
          <a:xfrm>
            <a:off x="5541963" y="2039938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5" name="Rectangle 546"/>
          <p:cNvSpPr>
            <a:spLocks noChangeArrowheads="1"/>
          </p:cNvSpPr>
          <p:nvPr/>
        </p:nvSpPr>
        <p:spPr bwMode="auto">
          <a:xfrm>
            <a:off x="5541963" y="2543175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6" name="Rectangle 547"/>
          <p:cNvSpPr>
            <a:spLocks noChangeArrowheads="1"/>
          </p:cNvSpPr>
          <p:nvPr/>
        </p:nvSpPr>
        <p:spPr bwMode="auto">
          <a:xfrm>
            <a:off x="5541963" y="3060700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7" name="Rectangle 548"/>
          <p:cNvSpPr>
            <a:spLocks noChangeArrowheads="1"/>
          </p:cNvSpPr>
          <p:nvPr/>
        </p:nvSpPr>
        <p:spPr bwMode="auto">
          <a:xfrm>
            <a:off x="5541963" y="3563938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8" name="Rectangle 549"/>
          <p:cNvSpPr>
            <a:spLocks noChangeArrowheads="1"/>
          </p:cNvSpPr>
          <p:nvPr/>
        </p:nvSpPr>
        <p:spPr bwMode="auto">
          <a:xfrm>
            <a:off x="5541963" y="408940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9" name="Rectangle 550"/>
          <p:cNvSpPr>
            <a:spLocks noChangeArrowheads="1"/>
          </p:cNvSpPr>
          <p:nvPr/>
        </p:nvSpPr>
        <p:spPr bwMode="auto">
          <a:xfrm>
            <a:off x="5541963" y="4592638"/>
            <a:ext cx="99536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05540" name="Straight Connector 572"/>
          <p:cNvCxnSpPr>
            <a:cxnSpLocks noChangeShapeType="1"/>
            <a:stCxn id="105515" idx="3"/>
            <a:endCxn id="105532" idx="1"/>
          </p:cNvCxnSpPr>
          <p:nvPr/>
        </p:nvCxnSpPr>
        <p:spPr bwMode="auto">
          <a:xfrm>
            <a:off x="4752975" y="1227138"/>
            <a:ext cx="788988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41" name="Straight Connector 574"/>
          <p:cNvCxnSpPr>
            <a:cxnSpLocks noChangeShapeType="1"/>
            <a:stCxn id="105516" idx="3"/>
            <a:endCxn id="105534" idx="1"/>
          </p:cNvCxnSpPr>
          <p:nvPr/>
        </p:nvCxnSpPr>
        <p:spPr bwMode="auto">
          <a:xfrm>
            <a:off x="4752975" y="1730375"/>
            <a:ext cx="788988" cy="50958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42" name="Straight Connector 576"/>
          <p:cNvCxnSpPr>
            <a:cxnSpLocks noChangeShapeType="1"/>
            <a:stCxn id="105518" idx="3"/>
            <a:endCxn id="105535" idx="1"/>
          </p:cNvCxnSpPr>
          <p:nvPr/>
        </p:nvCxnSpPr>
        <p:spPr bwMode="auto">
          <a:xfrm>
            <a:off x="4752975" y="2743200"/>
            <a:ext cx="788988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43" name="Straight Connector 579"/>
          <p:cNvCxnSpPr>
            <a:cxnSpLocks noChangeShapeType="1"/>
            <a:stCxn id="105520" idx="3"/>
            <a:endCxn id="105538" idx="1"/>
          </p:cNvCxnSpPr>
          <p:nvPr/>
        </p:nvCxnSpPr>
        <p:spPr bwMode="auto">
          <a:xfrm>
            <a:off x="4752975" y="3763963"/>
            <a:ext cx="788988" cy="5238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44" name="Straight Connector 581"/>
          <p:cNvCxnSpPr>
            <a:cxnSpLocks noChangeShapeType="1"/>
            <a:stCxn id="105521" idx="3"/>
            <a:endCxn id="105537" idx="1"/>
          </p:cNvCxnSpPr>
          <p:nvPr/>
        </p:nvCxnSpPr>
        <p:spPr bwMode="auto">
          <a:xfrm flipV="1">
            <a:off x="4752975" y="3763963"/>
            <a:ext cx="788988" cy="5238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45" name="Straight Connector 583"/>
          <p:cNvCxnSpPr>
            <a:cxnSpLocks noChangeShapeType="1"/>
            <a:stCxn id="105522" idx="3"/>
            <a:endCxn id="105539" idx="1"/>
          </p:cNvCxnSpPr>
          <p:nvPr/>
        </p:nvCxnSpPr>
        <p:spPr bwMode="auto">
          <a:xfrm>
            <a:off x="4752975" y="4792663"/>
            <a:ext cx="788988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46" name="Straight Connector 586"/>
          <p:cNvCxnSpPr>
            <a:cxnSpLocks noChangeShapeType="1"/>
            <a:stCxn id="105517" idx="3"/>
            <a:endCxn id="105533" idx="1"/>
          </p:cNvCxnSpPr>
          <p:nvPr/>
        </p:nvCxnSpPr>
        <p:spPr bwMode="auto">
          <a:xfrm flipV="1">
            <a:off x="4752975" y="1730375"/>
            <a:ext cx="788988" cy="50958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47" name="Straight Connector 589"/>
          <p:cNvCxnSpPr>
            <a:cxnSpLocks noChangeShapeType="1"/>
            <a:stCxn id="105519" idx="3"/>
            <a:endCxn id="105536" idx="1"/>
          </p:cNvCxnSpPr>
          <p:nvPr/>
        </p:nvCxnSpPr>
        <p:spPr bwMode="auto">
          <a:xfrm>
            <a:off x="4752975" y="3260725"/>
            <a:ext cx="788988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48" name="Straight Connector 590"/>
          <p:cNvCxnSpPr>
            <a:cxnSpLocks noChangeShapeType="1"/>
          </p:cNvCxnSpPr>
          <p:nvPr/>
        </p:nvCxnSpPr>
        <p:spPr bwMode="auto">
          <a:xfrm>
            <a:off x="6537325" y="1227138"/>
            <a:ext cx="568325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49" name="Straight Connector 591"/>
          <p:cNvCxnSpPr>
            <a:cxnSpLocks noChangeShapeType="1"/>
          </p:cNvCxnSpPr>
          <p:nvPr/>
        </p:nvCxnSpPr>
        <p:spPr bwMode="auto">
          <a:xfrm flipV="1">
            <a:off x="6537325" y="1731963"/>
            <a:ext cx="568325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50" name="Straight Connector 592"/>
          <p:cNvCxnSpPr>
            <a:cxnSpLocks noChangeShapeType="1"/>
            <a:endCxn id="251" idx="2"/>
          </p:cNvCxnSpPr>
          <p:nvPr/>
        </p:nvCxnSpPr>
        <p:spPr bwMode="auto">
          <a:xfrm flipV="1">
            <a:off x="6537325" y="2243138"/>
            <a:ext cx="585788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51" name="Straight Connector 593"/>
          <p:cNvCxnSpPr>
            <a:cxnSpLocks noChangeShapeType="1"/>
            <a:endCxn id="252" idx="2"/>
          </p:cNvCxnSpPr>
          <p:nvPr/>
        </p:nvCxnSpPr>
        <p:spPr bwMode="auto">
          <a:xfrm flipV="1">
            <a:off x="6537325" y="2752725"/>
            <a:ext cx="585788" cy="158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52" name="Straight Connector 594"/>
          <p:cNvCxnSpPr>
            <a:cxnSpLocks noChangeShapeType="1"/>
            <a:endCxn id="253" idx="2"/>
          </p:cNvCxnSpPr>
          <p:nvPr/>
        </p:nvCxnSpPr>
        <p:spPr bwMode="auto">
          <a:xfrm flipV="1">
            <a:off x="6537325" y="3260725"/>
            <a:ext cx="585788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53" name="Straight Connector 595"/>
          <p:cNvCxnSpPr>
            <a:cxnSpLocks noChangeShapeType="1"/>
            <a:endCxn id="254" idx="2"/>
          </p:cNvCxnSpPr>
          <p:nvPr/>
        </p:nvCxnSpPr>
        <p:spPr bwMode="auto">
          <a:xfrm flipV="1">
            <a:off x="6537325" y="3771900"/>
            <a:ext cx="585788" cy="158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54" name="Straight Connector 596"/>
          <p:cNvCxnSpPr>
            <a:cxnSpLocks noChangeShapeType="1"/>
            <a:stCxn id="105538" idx="3"/>
            <a:endCxn id="255" idx="2"/>
          </p:cNvCxnSpPr>
          <p:nvPr/>
        </p:nvCxnSpPr>
        <p:spPr bwMode="auto">
          <a:xfrm flipV="1">
            <a:off x="6537325" y="4287838"/>
            <a:ext cx="585788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5555" name="Straight Connector 597"/>
          <p:cNvCxnSpPr>
            <a:cxnSpLocks noChangeShapeType="1"/>
          </p:cNvCxnSpPr>
          <p:nvPr/>
        </p:nvCxnSpPr>
        <p:spPr bwMode="auto">
          <a:xfrm>
            <a:off x="6537325" y="4810125"/>
            <a:ext cx="585788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49" name="Oval 248"/>
          <p:cNvSpPr/>
          <p:nvPr/>
        </p:nvSpPr>
        <p:spPr bwMode="auto">
          <a:xfrm>
            <a:off x="7123113" y="990600"/>
            <a:ext cx="496887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250" name="Oval 249"/>
          <p:cNvSpPr/>
          <p:nvPr/>
        </p:nvSpPr>
        <p:spPr bwMode="auto">
          <a:xfrm>
            <a:off x="7123113" y="1500188"/>
            <a:ext cx="496887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251" name="Oval 250"/>
          <p:cNvSpPr/>
          <p:nvPr/>
        </p:nvSpPr>
        <p:spPr bwMode="auto">
          <a:xfrm>
            <a:off x="7123113" y="2009775"/>
            <a:ext cx="496887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52" name="Oval 251"/>
          <p:cNvSpPr/>
          <p:nvPr/>
        </p:nvSpPr>
        <p:spPr bwMode="auto">
          <a:xfrm>
            <a:off x="7123113" y="2519363"/>
            <a:ext cx="496887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253" name="Oval 252"/>
          <p:cNvSpPr/>
          <p:nvPr/>
        </p:nvSpPr>
        <p:spPr bwMode="auto">
          <a:xfrm>
            <a:off x="7123113" y="3027363"/>
            <a:ext cx="496887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54" name="Oval 253"/>
          <p:cNvSpPr/>
          <p:nvPr/>
        </p:nvSpPr>
        <p:spPr bwMode="auto">
          <a:xfrm>
            <a:off x="7123113" y="3538538"/>
            <a:ext cx="496887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55" name="Oval 254"/>
          <p:cNvSpPr/>
          <p:nvPr/>
        </p:nvSpPr>
        <p:spPr bwMode="auto">
          <a:xfrm>
            <a:off x="7123113" y="4054475"/>
            <a:ext cx="496887" cy="465138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256" name="Oval 255"/>
          <p:cNvSpPr/>
          <p:nvPr/>
        </p:nvSpPr>
        <p:spPr bwMode="auto">
          <a:xfrm>
            <a:off x="7123113" y="4686300"/>
            <a:ext cx="496887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7</a:t>
            </a:r>
          </a:p>
        </p:txBody>
      </p:sp>
      <p:grpSp>
        <p:nvGrpSpPr>
          <p:cNvPr id="105564" name="Group 501"/>
          <p:cNvGrpSpPr>
            <a:grpSpLocks/>
          </p:cNvGrpSpPr>
          <p:nvPr/>
        </p:nvGrpSpPr>
        <p:grpSpPr bwMode="auto">
          <a:xfrm>
            <a:off x="3854450" y="1227138"/>
            <a:ext cx="850900" cy="503237"/>
            <a:chOff x="2082798" y="1566331"/>
            <a:chExt cx="1066800" cy="575737"/>
          </a:xfrm>
        </p:grpSpPr>
        <p:cxnSp>
          <p:nvCxnSpPr>
            <p:cNvPr id="105602" name="Straight Connector 214"/>
            <p:cNvCxnSpPr>
              <a:cxnSpLocks noChangeShapeType="1"/>
            </p:cNvCxnSpPr>
            <p:nvPr/>
          </p:nvCxnSpPr>
          <p:spPr bwMode="auto">
            <a:xfrm rot="10800000" flipH="1">
              <a:off x="2082798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3" name="Straight Connector 215"/>
            <p:cNvCxnSpPr>
              <a:cxnSpLocks noChangeShapeType="1"/>
            </p:cNvCxnSpPr>
            <p:nvPr/>
          </p:nvCxnSpPr>
          <p:spPr bwMode="auto">
            <a:xfrm rot="10800000" flipH="1">
              <a:off x="2082798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4" name="Straight Connector 216"/>
            <p:cNvCxnSpPr>
              <a:cxnSpLocks noChangeShapeType="1"/>
            </p:cNvCxnSpPr>
            <p:nvPr/>
          </p:nvCxnSpPr>
          <p:spPr bwMode="auto">
            <a:xfrm rot="10800000" flipH="1">
              <a:off x="2082798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5" name="Straight Connector 217"/>
            <p:cNvCxnSpPr>
              <a:cxnSpLocks noChangeShapeType="1"/>
            </p:cNvCxnSpPr>
            <p:nvPr/>
          </p:nvCxnSpPr>
          <p:spPr bwMode="auto">
            <a:xfrm rot="10800000" flipH="1" flipV="1">
              <a:off x="2082798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65" name="Group 502"/>
          <p:cNvGrpSpPr>
            <a:grpSpLocks/>
          </p:cNvGrpSpPr>
          <p:nvPr/>
        </p:nvGrpSpPr>
        <p:grpSpPr bwMode="auto">
          <a:xfrm>
            <a:off x="3863975" y="2239963"/>
            <a:ext cx="852488" cy="503237"/>
            <a:chOff x="2133600" y="1566331"/>
            <a:chExt cx="1066800" cy="575737"/>
          </a:xfrm>
        </p:grpSpPr>
        <p:cxnSp>
          <p:nvCxnSpPr>
            <p:cNvPr id="105598" name="Straight Connector 219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99" name="Straight Connector 220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0" name="Straight Connector 221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601" name="Straight Connector 222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66" name="Group 507"/>
          <p:cNvGrpSpPr>
            <a:grpSpLocks/>
          </p:cNvGrpSpPr>
          <p:nvPr/>
        </p:nvGrpSpPr>
        <p:grpSpPr bwMode="auto">
          <a:xfrm>
            <a:off x="3863975" y="3260725"/>
            <a:ext cx="852488" cy="503238"/>
            <a:chOff x="2133600" y="1566331"/>
            <a:chExt cx="1066800" cy="575737"/>
          </a:xfrm>
        </p:grpSpPr>
        <p:cxnSp>
          <p:nvCxnSpPr>
            <p:cNvPr id="105594" name="Straight Connector 224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95" name="Straight Connector 225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96" name="Straight Connector 226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97" name="Straight Connector 227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67" name="Group 512"/>
          <p:cNvGrpSpPr>
            <a:grpSpLocks/>
          </p:cNvGrpSpPr>
          <p:nvPr/>
        </p:nvGrpSpPr>
        <p:grpSpPr bwMode="auto">
          <a:xfrm>
            <a:off x="3863975" y="4295775"/>
            <a:ext cx="852488" cy="503238"/>
            <a:chOff x="2133600" y="1566331"/>
            <a:chExt cx="1066800" cy="575737"/>
          </a:xfrm>
        </p:grpSpPr>
        <p:cxnSp>
          <p:nvCxnSpPr>
            <p:cNvPr id="105590" name="Straight Connector 229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91" name="Straight Connector 230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92" name="Straight Connector 231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93" name="Straight Connector 232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68" name="Group 501"/>
          <p:cNvGrpSpPr>
            <a:grpSpLocks/>
          </p:cNvGrpSpPr>
          <p:nvPr/>
        </p:nvGrpSpPr>
        <p:grpSpPr bwMode="auto">
          <a:xfrm>
            <a:off x="5638800" y="1227138"/>
            <a:ext cx="850900" cy="503237"/>
            <a:chOff x="2082798" y="1566331"/>
            <a:chExt cx="1066800" cy="575737"/>
          </a:xfrm>
        </p:grpSpPr>
        <p:cxnSp>
          <p:nvCxnSpPr>
            <p:cNvPr id="105586" name="Straight Connector 287"/>
            <p:cNvCxnSpPr>
              <a:cxnSpLocks noChangeShapeType="1"/>
            </p:cNvCxnSpPr>
            <p:nvPr/>
          </p:nvCxnSpPr>
          <p:spPr bwMode="auto">
            <a:xfrm rot="10800000" flipH="1">
              <a:off x="2082798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87" name="Straight Connector 288"/>
            <p:cNvCxnSpPr>
              <a:cxnSpLocks noChangeShapeType="1"/>
            </p:cNvCxnSpPr>
            <p:nvPr/>
          </p:nvCxnSpPr>
          <p:spPr bwMode="auto">
            <a:xfrm rot="10800000" flipH="1">
              <a:off x="2082798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88" name="Straight Connector 289"/>
            <p:cNvCxnSpPr>
              <a:cxnSpLocks noChangeShapeType="1"/>
            </p:cNvCxnSpPr>
            <p:nvPr/>
          </p:nvCxnSpPr>
          <p:spPr bwMode="auto">
            <a:xfrm rot="10800000" flipH="1">
              <a:off x="2082798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89" name="Straight Connector 290"/>
            <p:cNvCxnSpPr>
              <a:cxnSpLocks noChangeShapeType="1"/>
            </p:cNvCxnSpPr>
            <p:nvPr/>
          </p:nvCxnSpPr>
          <p:spPr bwMode="auto">
            <a:xfrm rot="10800000" flipH="1" flipV="1">
              <a:off x="2082798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69" name="Group 502"/>
          <p:cNvGrpSpPr>
            <a:grpSpLocks/>
          </p:cNvGrpSpPr>
          <p:nvPr/>
        </p:nvGrpSpPr>
        <p:grpSpPr bwMode="auto">
          <a:xfrm>
            <a:off x="5649913" y="2239963"/>
            <a:ext cx="850900" cy="503237"/>
            <a:chOff x="2133600" y="1566331"/>
            <a:chExt cx="1066800" cy="575737"/>
          </a:xfrm>
        </p:grpSpPr>
        <p:cxnSp>
          <p:nvCxnSpPr>
            <p:cNvPr id="105582" name="Straight Connector 292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83" name="Straight Connector 293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84" name="Straight Connector 294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85" name="Straight Connector 295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70" name="Group 507"/>
          <p:cNvGrpSpPr>
            <a:grpSpLocks/>
          </p:cNvGrpSpPr>
          <p:nvPr/>
        </p:nvGrpSpPr>
        <p:grpSpPr bwMode="auto">
          <a:xfrm>
            <a:off x="5649913" y="3260725"/>
            <a:ext cx="850900" cy="503238"/>
            <a:chOff x="2133600" y="1566331"/>
            <a:chExt cx="1066800" cy="575737"/>
          </a:xfrm>
        </p:grpSpPr>
        <p:cxnSp>
          <p:nvCxnSpPr>
            <p:cNvPr id="105578" name="Straight Connector 297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79" name="Straight Connector 298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80" name="Straight Connector 299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81" name="Straight Connector 300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571" name="Group 512"/>
          <p:cNvGrpSpPr>
            <a:grpSpLocks/>
          </p:cNvGrpSpPr>
          <p:nvPr/>
        </p:nvGrpSpPr>
        <p:grpSpPr bwMode="auto">
          <a:xfrm>
            <a:off x="5649913" y="4295775"/>
            <a:ext cx="850900" cy="503238"/>
            <a:chOff x="2133600" y="1566331"/>
            <a:chExt cx="1066800" cy="575737"/>
          </a:xfrm>
        </p:grpSpPr>
        <p:cxnSp>
          <p:nvCxnSpPr>
            <p:cNvPr id="105574" name="Straight Connector 302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75" name="Straight Connector 303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76" name="Straight Connector 304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5577" name="Straight Connector 305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97" name="TextBox 278"/>
          <p:cNvSpPr txBox="1">
            <a:spLocks noChangeArrowheads="1"/>
          </p:cNvSpPr>
          <p:nvPr/>
        </p:nvSpPr>
        <p:spPr bwMode="auto">
          <a:xfrm>
            <a:off x="7097713" y="5118100"/>
            <a:ext cx="2105025" cy="4619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kern="0">
                <a:solidFill>
                  <a:srgbClr val="000000"/>
                </a:solidFill>
                <a:latin typeface="Calibri" charset="0"/>
                <a:cs typeface="Calibri" charset="0"/>
              </a:rPr>
              <a:t>2-by-2 crossbar</a:t>
            </a:r>
          </a:p>
        </p:txBody>
      </p:sp>
      <p:sp>
        <p:nvSpPr>
          <p:cNvPr id="298" name="Freeform 279"/>
          <p:cNvSpPr>
            <a:spLocks/>
          </p:cNvSpPr>
          <p:nvPr/>
        </p:nvSpPr>
        <p:spPr bwMode="auto">
          <a:xfrm>
            <a:off x="6400800" y="4894263"/>
            <a:ext cx="812800" cy="436562"/>
          </a:xfrm>
          <a:custGeom>
            <a:avLst/>
            <a:gdLst>
              <a:gd name="T0" fmla="*/ 0 w 1018573"/>
              <a:gd name="T1" fmla="*/ 0 h 694481"/>
              <a:gd name="T2" fmla="*/ 170414 w 1018573"/>
              <a:gd name="T3" fmla="*/ 38601 h 694481"/>
              <a:gd name="T4" fmla="*/ 179383 w 1018573"/>
              <a:gd name="T5" fmla="*/ 25019 h 694481"/>
              <a:gd name="T6" fmla="*/ 263095 w 1018573"/>
              <a:gd name="T7" fmla="*/ 42890 h 694481"/>
              <a:gd name="T8" fmla="*/ 0 60000 65536"/>
              <a:gd name="T9" fmla="*/ 0 60000 65536"/>
              <a:gd name="T10" fmla="*/ 0 60000 65536"/>
              <a:gd name="T11" fmla="*/ 0 60000 65536"/>
              <a:gd name="T12" fmla="*/ 0 w 1018573"/>
              <a:gd name="T13" fmla="*/ 0 h 694481"/>
              <a:gd name="T14" fmla="*/ 1018573 w 1018573"/>
              <a:gd name="T15" fmla="*/ 694481 h 6944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8573" h="694481">
                <a:moveTo>
                  <a:pt x="0" y="0"/>
                </a:moveTo>
                <a:cubicBezTo>
                  <a:pt x="272005" y="278757"/>
                  <a:pt x="544010" y="557514"/>
                  <a:pt x="659757" y="625033"/>
                </a:cubicBezTo>
                <a:cubicBezTo>
                  <a:pt x="775504" y="692552"/>
                  <a:pt x="634678" y="393539"/>
                  <a:pt x="694481" y="405114"/>
                </a:cubicBezTo>
                <a:cubicBezTo>
                  <a:pt x="754284" y="416689"/>
                  <a:pt x="886428" y="555585"/>
                  <a:pt x="1018573" y="694481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xtLst/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5183"/>
      </p:ext>
    </p:extLst>
  </p:cSld>
  <p:clrMapOvr>
    <a:masterClrMapping/>
  </p:clrMapOvr>
  <p:transition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Background and Motivation</a:t>
            </a:r>
          </a:p>
          <a:p>
            <a:r>
              <a:rPr lang="en-US" sz="4200" dirty="0"/>
              <a:t>Mechanism</a:t>
            </a:r>
          </a:p>
          <a:p>
            <a:r>
              <a:rPr lang="en-US" sz="4200" dirty="0"/>
              <a:t>Prior Works</a:t>
            </a:r>
          </a:p>
          <a:p>
            <a:r>
              <a:rPr lang="en-US" sz="4200" b="1" dirty="0">
                <a:solidFill>
                  <a:srgbClr val="419900"/>
                </a:solidFill>
              </a:rPr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39824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Chip Multiprocessor Simulator</a:t>
            </a:r>
          </a:p>
          <a:p>
            <a:pPr lvl="1"/>
            <a:r>
              <a:rPr lang="en-US" sz="2000" b="1" dirty="0"/>
              <a:t>64-node</a:t>
            </a:r>
            <a:r>
              <a:rPr lang="en-US" sz="2000" dirty="0"/>
              <a:t> multi-core systems with a </a:t>
            </a:r>
            <a:r>
              <a:rPr lang="en-US" sz="2000" b="1" dirty="0"/>
              <a:t>2D-mesh topology</a:t>
            </a:r>
            <a:endParaRPr lang="en-US" sz="2000" dirty="0"/>
          </a:p>
          <a:p>
            <a:pPr lvl="1"/>
            <a:r>
              <a:rPr lang="en-US" sz="2000" dirty="0"/>
              <a:t>Closed-loop core/cache/</a:t>
            </a:r>
            <a:r>
              <a:rPr lang="en-US" sz="2000" dirty="0" err="1"/>
              <a:t>NoC</a:t>
            </a:r>
            <a:r>
              <a:rPr lang="en-US" sz="2000" dirty="0"/>
              <a:t> cycle-level</a:t>
            </a:r>
            <a:r>
              <a:rPr lang="en-US" sz="2000" b="1" dirty="0"/>
              <a:t>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/>
              <a:t>64KB L1, perfect L2 (always hits to stress </a:t>
            </a:r>
            <a:r>
              <a:rPr lang="en-US" sz="2000" dirty="0" err="1"/>
              <a:t>NoC</a:t>
            </a:r>
            <a:r>
              <a:rPr lang="en-US" sz="2000" dirty="0"/>
              <a:t>)</a:t>
            </a:r>
          </a:p>
          <a:p>
            <a:r>
              <a:rPr lang="en-US" sz="2400" b="1" dirty="0"/>
              <a:t>Router Designs</a:t>
            </a:r>
          </a:p>
          <a:p>
            <a:pPr lvl="1"/>
            <a:r>
              <a:rPr lang="en-US" sz="2000" b="1" dirty="0"/>
              <a:t>Virtual-channel buffered </a:t>
            </a:r>
            <a:r>
              <a:rPr lang="en-US" sz="2000" dirty="0"/>
              <a:t>router</a:t>
            </a:r>
            <a:r>
              <a:rPr lang="en-US" sz="2000" b="1" dirty="0"/>
              <a:t>: </a:t>
            </a:r>
            <a:r>
              <a:rPr lang="en-US" sz="2000" dirty="0"/>
              <a:t>4 VCs, 4 flits/VC </a:t>
            </a:r>
            <a:r>
              <a:rPr lang="en-US" sz="1800" dirty="0"/>
              <a:t>[Dally+ IEEE TPDS’92]</a:t>
            </a:r>
            <a:endParaRPr lang="en-US" sz="1800" b="1" dirty="0"/>
          </a:p>
          <a:p>
            <a:pPr lvl="1"/>
            <a:r>
              <a:rPr lang="en-US" sz="2000" b="1" dirty="0" err="1"/>
              <a:t>Bufferless</a:t>
            </a:r>
            <a:r>
              <a:rPr lang="en-US" sz="2000" b="1" dirty="0"/>
              <a:t> deflection </a:t>
            </a:r>
            <a:r>
              <a:rPr lang="en-US" sz="2000" dirty="0"/>
              <a:t>routers</a:t>
            </a:r>
            <a:r>
              <a:rPr lang="en-US" sz="2000" b="1" dirty="0"/>
              <a:t>: BLESS </a:t>
            </a:r>
            <a:r>
              <a:rPr lang="en-US" sz="1800" dirty="0"/>
              <a:t>[</a:t>
            </a:r>
            <a:r>
              <a:rPr lang="en-US" sz="1800" dirty="0" err="1"/>
              <a:t>Moscibroda</a:t>
            </a:r>
            <a:r>
              <a:rPr lang="en-US" sz="1800" dirty="0"/>
              <a:t>+ ISCA’09]</a:t>
            </a:r>
          </a:p>
          <a:p>
            <a:r>
              <a:rPr lang="en-US" sz="2200" b="1" dirty="0"/>
              <a:t> </a:t>
            </a:r>
            <a:r>
              <a:rPr lang="en-US" sz="2400" b="1" dirty="0"/>
              <a:t>Workloads</a:t>
            </a:r>
          </a:p>
          <a:p>
            <a:pPr lvl="1"/>
            <a:r>
              <a:rPr lang="en-US" sz="2000" dirty="0"/>
              <a:t>60 multi-core workloads: SPEC CPU2006 benchmarks</a:t>
            </a:r>
          </a:p>
          <a:p>
            <a:pPr lvl="1"/>
            <a:r>
              <a:rPr lang="en-US" sz="2000" dirty="0"/>
              <a:t>Categorized based on their network intensity</a:t>
            </a:r>
          </a:p>
          <a:p>
            <a:pPr lvl="2"/>
            <a:r>
              <a:rPr lang="en-US" sz="1800" b="1" dirty="0"/>
              <a:t>L</a:t>
            </a:r>
            <a:r>
              <a:rPr lang="en-US" sz="1800" dirty="0"/>
              <a:t>ow/</a:t>
            </a:r>
            <a:r>
              <a:rPr lang="en-US" sz="1800" b="1" dirty="0"/>
              <a:t>M</a:t>
            </a:r>
            <a:r>
              <a:rPr lang="en-US" sz="1800" dirty="0"/>
              <a:t>edium/</a:t>
            </a:r>
            <a:r>
              <a:rPr lang="en-US" sz="1800" b="1" dirty="0"/>
              <a:t>H</a:t>
            </a:r>
            <a:r>
              <a:rPr lang="en-US" sz="1800" dirty="0"/>
              <a:t>igh intensity categories	</a:t>
            </a:r>
          </a:p>
          <a:p>
            <a:r>
              <a:rPr lang="en-US" sz="2400" b="1" dirty="0"/>
              <a:t>Metrics: </a:t>
            </a:r>
            <a:r>
              <a:rPr lang="en-US" sz="2400" dirty="0"/>
              <a:t>Weighted Speedup (</a:t>
            </a:r>
            <a:r>
              <a:rPr lang="en-US" sz="2400" dirty="0" err="1"/>
              <a:t>perf</a:t>
            </a:r>
            <a:r>
              <a:rPr lang="en-US" sz="2400" dirty="0"/>
              <a:t>.), </a:t>
            </a:r>
            <a:r>
              <a:rPr lang="en-US" sz="2400" dirty="0" err="1"/>
              <a:t>perf</a:t>
            </a:r>
            <a:r>
              <a:rPr lang="en-US" sz="2400" dirty="0"/>
              <a:t>./Watt (energy eff.),</a:t>
            </a:r>
            <a:br>
              <a:rPr lang="en-US" sz="2400" dirty="0"/>
            </a:br>
            <a:r>
              <a:rPr lang="en-US" sz="2400" dirty="0"/>
              <a:t>and maximum slowdown (fairness)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95023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/>
          <p:nvPr/>
        </p:nvGraphicFramePr>
        <p:xfrm>
          <a:off x="457200" y="990600"/>
          <a:ext cx="81534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Performance: </a:t>
            </a:r>
            <a:r>
              <a:rPr lang="en-US" sz="4000" dirty="0" err="1"/>
              <a:t>Bufferless</a:t>
            </a:r>
            <a:r>
              <a:rPr lang="en-US" sz="4000" dirty="0"/>
              <a:t> </a:t>
            </a:r>
            <a:r>
              <a:rPr lang="en-US" sz="4000" dirty="0" err="1"/>
              <a:t>NoC</a:t>
            </a:r>
            <a:r>
              <a:rPr lang="en-US" sz="4000" dirty="0"/>
              <a:t> (BLESS)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4648201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provides better performance improvement than past 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486401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Highest improvement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heterogeneous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workload mixes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- L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M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are more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sensitive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to network latency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76400" y="1371600"/>
            <a:ext cx="3733800" cy="3124200"/>
          </a:xfrm>
          <a:prstGeom prst="roundRect">
            <a:avLst/>
          </a:prstGeom>
          <a:noFill/>
          <a:ln w="5080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1723" y="1595736"/>
            <a:ext cx="8032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7.4%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7467997" y="2133203"/>
            <a:ext cx="304800" cy="795"/>
          </a:xfrm>
          <a:prstGeom prst="straightConnector1">
            <a:avLst/>
          </a:prstGeom>
          <a:ln w="38100">
            <a:solidFill>
              <a:srgbClr val="4199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23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457200" y="1066800"/>
          <a:ext cx="79248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Performance: Buffered </a:t>
            </a:r>
            <a:r>
              <a:rPr lang="en-US" dirty="0" err="1"/>
              <a:t>NoC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218094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Congestion is much lower in Buffered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NoC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, but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still provides performance benefit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8973" y="1519536"/>
            <a:ext cx="10260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+ 3.5%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7315597" y="2057003"/>
            <a:ext cx="304800" cy="795"/>
          </a:xfrm>
          <a:prstGeom prst="straightConnector1">
            <a:avLst/>
          </a:prstGeom>
          <a:ln w="38100">
            <a:solidFill>
              <a:srgbClr val="4199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Fairness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5791201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HAT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provides better fairness than prior works</a:t>
            </a:r>
          </a:p>
        </p:txBody>
      </p:sp>
      <p:graphicFrame>
        <p:nvGraphicFramePr>
          <p:cNvPr id="12" name="Chart 11"/>
          <p:cNvGraphicFramePr/>
          <p:nvPr/>
        </p:nvGraphicFramePr>
        <p:xfrm>
          <a:off x="381000" y="1066800"/>
          <a:ext cx="44958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4724400" y="914400"/>
          <a:ext cx="41910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352800" y="2357736"/>
            <a:ext cx="88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- 15%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6602" y="1976736"/>
            <a:ext cx="7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- 5%</a:t>
            </a:r>
          </a:p>
        </p:txBody>
      </p:sp>
    </p:spTree>
    <p:extLst>
      <p:ext uri="{BB962C8B-B14F-4D97-AF65-F5344CB8AC3E}">
        <p14:creationId xmlns:p14="http://schemas.microsoft.com/office/powerpoint/2010/main" val="134630439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/>
        </p:nvGraphicFramePr>
        <p:xfrm>
          <a:off x="762000" y="1066801"/>
          <a:ext cx="7239000" cy="455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Energy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1481328"/>
            <a:ext cx="90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8.5%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1534180"/>
            <a:ext cx="628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7800" y="5562601"/>
            <a:ext cx="6781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HAT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increases energy efficiency by reducing congestion</a:t>
            </a:r>
          </a:p>
        </p:txBody>
      </p:sp>
    </p:spTree>
    <p:extLst>
      <p:ext uri="{BB962C8B-B14F-4D97-AF65-F5344CB8AC3E}">
        <p14:creationId xmlns:p14="http://schemas.microsoft.com/office/powerpoint/2010/main" val="344040919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Results in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Performance on </a:t>
            </a:r>
            <a:r>
              <a:rPr lang="en-US" b="1" dirty="0"/>
              <a:t>CHIPPER</a:t>
            </a:r>
          </a:p>
          <a:p>
            <a:endParaRPr lang="en-US" dirty="0"/>
          </a:p>
          <a:p>
            <a:r>
              <a:rPr lang="en-US" dirty="0"/>
              <a:t>Performance on </a:t>
            </a:r>
            <a:r>
              <a:rPr lang="en-US" b="1" dirty="0"/>
              <a:t>multithreaded</a:t>
            </a:r>
            <a:r>
              <a:rPr lang="en-US" dirty="0"/>
              <a:t> workloads</a:t>
            </a:r>
          </a:p>
          <a:p>
            <a:endParaRPr lang="en-US" dirty="0"/>
          </a:p>
          <a:p>
            <a:r>
              <a:rPr lang="en-US" dirty="0"/>
              <a:t>Parameters sensitivity sweep of </a:t>
            </a:r>
            <a:r>
              <a:rPr lang="en-US" b="1" dirty="0"/>
              <a:t>HAT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04255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b="1" u="sng" dirty="0">
                <a:solidFill>
                  <a:srgbClr val="FF0000"/>
                </a:solidFill>
              </a:rPr>
              <a:t>Problem</a:t>
            </a:r>
            <a:r>
              <a:rPr lang="en-US" sz="2600" b="1" dirty="0">
                <a:solidFill>
                  <a:srgbClr val="FF0000"/>
                </a:solidFill>
              </a:rPr>
              <a:t>: </a:t>
            </a:r>
            <a:r>
              <a:rPr lang="en-US" sz="2600" dirty="0">
                <a:solidFill>
                  <a:srgbClr val="FF0000"/>
                </a:solidFill>
              </a:rPr>
              <a:t>Packets contend in on-chip networks (</a:t>
            </a:r>
            <a:r>
              <a:rPr lang="en-US" sz="2600" dirty="0" err="1">
                <a:solidFill>
                  <a:srgbClr val="FF0000"/>
                </a:solidFill>
              </a:rPr>
              <a:t>NoCs</a:t>
            </a:r>
            <a:r>
              <a:rPr lang="en-US" sz="2600" dirty="0">
                <a:solidFill>
                  <a:srgbClr val="FF0000"/>
                </a:solidFill>
              </a:rPr>
              <a:t>), causing congestion, thus reducing performance</a:t>
            </a:r>
          </a:p>
          <a:p>
            <a:r>
              <a:rPr lang="en-US" sz="2600" b="1" u="sng" dirty="0"/>
              <a:t>Observations</a:t>
            </a:r>
            <a:r>
              <a:rPr lang="en-US" sz="2600" b="1" dirty="0"/>
              <a:t>: </a:t>
            </a:r>
          </a:p>
          <a:p>
            <a:pPr>
              <a:buNone/>
            </a:pPr>
            <a:r>
              <a:rPr lang="en-US" sz="2600" dirty="0"/>
              <a:t>	1) Some applications are more sensitive to network latency than others</a:t>
            </a:r>
            <a:br>
              <a:rPr lang="en-US" sz="2600" dirty="0"/>
            </a:br>
            <a:r>
              <a:rPr lang="en-US" sz="2600" dirty="0"/>
              <a:t>2) Applications must be throttled differently to achieve peak performance</a:t>
            </a:r>
          </a:p>
          <a:p>
            <a:r>
              <a:rPr lang="en-US" sz="2600" b="1" u="sng" dirty="0">
                <a:solidFill>
                  <a:srgbClr val="2A55D6"/>
                </a:solidFill>
              </a:rPr>
              <a:t>Key Idea</a:t>
            </a:r>
            <a:r>
              <a:rPr lang="en-US" sz="2600" b="1" dirty="0">
                <a:solidFill>
                  <a:srgbClr val="2A55D6"/>
                </a:solidFill>
              </a:rPr>
              <a:t>: Heterogeneous Adaptive Throttling (HAT)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1) Application-aware source throttling 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2) Network-load-aware throttling rate adjustment</a:t>
            </a:r>
          </a:p>
          <a:p>
            <a:r>
              <a:rPr lang="en-US" sz="2600" b="1" u="sng" dirty="0"/>
              <a:t>Result</a:t>
            </a:r>
            <a:r>
              <a:rPr lang="en-US" sz="2600" b="1" dirty="0"/>
              <a:t>:</a:t>
            </a:r>
            <a:r>
              <a:rPr lang="en-US" sz="2600" dirty="0"/>
              <a:t> Improves performance and energy efficiency over state-of-the-art source throttling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Throttling Based Fairness in </a:t>
            </a:r>
            <a:r>
              <a:rPr lang="en-US" dirty="0" err="1"/>
              <a:t>NoCs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5123656"/>
          </a:xfrm>
        </p:spPr>
        <p:txBody>
          <a:bodyPr/>
          <a:lstStyle/>
          <a:p>
            <a:r>
              <a:rPr lang="en-US" sz="2000" dirty="0"/>
              <a:t>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Chris Fallin, and 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"HAT: Heterogeneous Adaptive Throttling for On-Chip Networks"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3"/>
              </a:rPr>
              <a:t>24th International Symposium on Computer Architecture and High Performance Computing</a:t>
            </a:r>
            <a:r>
              <a:rPr lang="en-US" sz="2000" i="1" dirty="0"/>
              <a:t> (</a:t>
            </a:r>
            <a:r>
              <a:rPr lang="en-US" sz="2000" b="1" i="1" dirty="0"/>
              <a:t>SBAC-PAD</a:t>
            </a:r>
            <a:r>
              <a:rPr lang="en-US" sz="2000" i="1" dirty="0"/>
              <a:t>)</a:t>
            </a:r>
            <a:r>
              <a:rPr lang="en-US" sz="2000" dirty="0"/>
              <a:t>, New York, NY, October 2012. 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(pdf)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3170"/>
            <a:ext cx="9144000" cy="1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8680"/>
      </p:ext>
    </p:extLst>
  </p:cSld>
  <p:clrMapOvr>
    <a:masterClrMapping/>
  </p:clrMapOvr>
  <p:transition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sz="4000">
                <a:latin typeface="Garamond" charset="0"/>
                <a:ea typeface="ＭＳ Ｐゴシック" charset="0"/>
                <a:cs typeface="ＭＳ Ｐゴシック" charset="0"/>
              </a:rPr>
              <a:t>Slack-Driven Packet Scheduling</a:t>
            </a:r>
          </a:p>
        </p:txBody>
      </p:sp>
      <p:sp>
        <p:nvSpPr>
          <p:cNvPr id="222210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2211" name="Rectangle 3"/>
          <p:cNvSpPr>
            <a:spLocks noChangeArrowheads="1"/>
          </p:cNvSpPr>
          <p:nvPr/>
        </p:nvSpPr>
        <p:spPr bwMode="auto">
          <a:xfrm>
            <a:off x="228600" y="4876800"/>
            <a:ext cx="868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222212" name="Rectangle 1"/>
          <p:cNvSpPr>
            <a:spLocks noChangeArrowheads="1"/>
          </p:cNvSpPr>
          <p:nvPr/>
        </p:nvSpPr>
        <p:spPr bwMode="auto">
          <a:xfrm>
            <a:off x="228600" y="4876800"/>
            <a:ext cx="8610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Reetuparna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Das,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Onur Mutlu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 Thomas Moscibroda, and Chita R. Das,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"Aergia: Exploiting Packet Latency Slack in On-Chip Networks"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Proceedings of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4"/>
              </a:rPr>
              <a:t>37th International Symposium on Computer Architecture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(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ISCA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 pages 106-116, Saint-Malo, France, June 2010.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5"/>
              </a:rPr>
              <a:t>Slides (pptx)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5242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Multistage Networks (Packet Switched)</a:t>
            </a:r>
          </a:p>
        </p:txBody>
      </p:sp>
      <p:sp>
        <p:nvSpPr>
          <p:cNvPr id="106498" name="Content Placeholder 2"/>
          <p:cNvSpPr>
            <a:spLocks noGrp="1"/>
          </p:cNvSpPr>
          <p:nvPr>
            <p:ph idx="1"/>
          </p:nvPr>
        </p:nvSpPr>
        <p:spPr>
          <a:xfrm>
            <a:off x="228600" y="128270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Packets “hop” from router to router, pending availability of the next-required switch and buffer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C2C127-9911-4B41-8445-538EA7F6DB3F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25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106500" name="Group 280"/>
          <p:cNvGrpSpPr>
            <a:grpSpLocks/>
          </p:cNvGrpSpPr>
          <p:nvPr/>
        </p:nvGrpSpPr>
        <p:grpSpPr bwMode="auto">
          <a:xfrm>
            <a:off x="914400" y="1181100"/>
            <a:ext cx="6705600" cy="4038600"/>
            <a:chOff x="914407" y="1676401"/>
            <a:chExt cx="7188237" cy="4622801"/>
          </a:xfrm>
        </p:grpSpPr>
        <p:sp>
          <p:nvSpPr>
            <p:cNvPr id="285" name="Rectangle 284"/>
            <p:cNvSpPr/>
            <p:nvPr/>
          </p:nvSpPr>
          <p:spPr bwMode="auto">
            <a:xfrm>
              <a:off x="2057990" y="1701841"/>
              <a:ext cx="1067004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6" name="Rectangle 285"/>
            <p:cNvSpPr/>
            <p:nvPr/>
          </p:nvSpPr>
          <p:spPr bwMode="auto">
            <a:xfrm>
              <a:off x="2057990" y="2862993"/>
              <a:ext cx="1067004" cy="106666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7" name="Rectangle 286"/>
            <p:cNvSpPr/>
            <p:nvPr/>
          </p:nvSpPr>
          <p:spPr bwMode="auto">
            <a:xfrm>
              <a:off x="2057990" y="4031413"/>
              <a:ext cx="1067004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8" name="Rectangle 287"/>
            <p:cNvSpPr/>
            <p:nvPr/>
          </p:nvSpPr>
          <p:spPr bwMode="auto">
            <a:xfrm>
              <a:off x="2057990" y="5205284"/>
              <a:ext cx="1067004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9" name="Oval 288"/>
            <p:cNvSpPr/>
            <p:nvPr/>
          </p:nvSpPr>
          <p:spPr bwMode="auto">
            <a:xfrm>
              <a:off x="914407" y="1676401"/>
              <a:ext cx="532652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290" name="Oval 289"/>
            <p:cNvSpPr/>
            <p:nvPr/>
          </p:nvSpPr>
          <p:spPr bwMode="auto">
            <a:xfrm>
              <a:off x="914407" y="2259703"/>
              <a:ext cx="532652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291" name="Oval 290"/>
            <p:cNvSpPr/>
            <p:nvPr/>
          </p:nvSpPr>
          <p:spPr bwMode="auto">
            <a:xfrm>
              <a:off x="914407" y="2843004"/>
              <a:ext cx="532652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292" name="Oval 291"/>
            <p:cNvSpPr/>
            <p:nvPr/>
          </p:nvSpPr>
          <p:spPr bwMode="auto">
            <a:xfrm>
              <a:off x="914407" y="3426306"/>
              <a:ext cx="532652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293" name="Oval 292"/>
            <p:cNvSpPr/>
            <p:nvPr/>
          </p:nvSpPr>
          <p:spPr bwMode="auto">
            <a:xfrm>
              <a:off x="914407" y="4007791"/>
              <a:ext cx="532652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294" name="Oval 293"/>
            <p:cNvSpPr/>
            <p:nvPr/>
          </p:nvSpPr>
          <p:spPr bwMode="auto">
            <a:xfrm>
              <a:off x="914407" y="4592909"/>
              <a:ext cx="532652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295" name="Oval 294"/>
            <p:cNvSpPr/>
            <p:nvPr/>
          </p:nvSpPr>
          <p:spPr bwMode="auto">
            <a:xfrm>
              <a:off x="914407" y="5174394"/>
              <a:ext cx="532652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296" name="Oval 295"/>
            <p:cNvSpPr/>
            <p:nvPr/>
          </p:nvSpPr>
          <p:spPr bwMode="auto">
            <a:xfrm>
              <a:off x="914407" y="5757695"/>
              <a:ext cx="532652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cxnSp>
          <p:nvCxnSpPr>
            <p:cNvPr id="106515" name="Straight Connector 238"/>
            <p:cNvCxnSpPr>
              <a:cxnSpLocks noChangeShapeType="1"/>
              <a:stCxn id="289" idx="6"/>
              <a:endCxn id="312" idx="1"/>
            </p:cNvCxnSpPr>
            <p:nvPr/>
          </p:nvCxnSpPr>
          <p:spPr bwMode="auto">
            <a:xfrm>
              <a:off x="1447810" y="1943101"/>
              <a:ext cx="609603" cy="4763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16" name="Straight Connector 240"/>
            <p:cNvCxnSpPr>
              <a:cxnSpLocks noChangeShapeType="1"/>
              <a:stCxn id="290" idx="6"/>
              <a:endCxn id="313" idx="1"/>
            </p:cNvCxnSpPr>
            <p:nvPr/>
          </p:nvCxnSpPr>
          <p:spPr bwMode="auto">
            <a:xfrm flipV="1">
              <a:off x="1447810" y="2522539"/>
              <a:ext cx="609603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17" name="Straight Connector 244"/>
            <p:cNvCxnSpPr>
              <a:cxnSpLocks noChangeShapeType="1"/>
              <a:stCxn id="291" idx="6"/>
              <a:endCxn id="314" idx="1"/>
            </p:cNvCxnSpPr>
            <p:nvPr/>
          </p:nvCxnSpPr>
          <p:spPr bwMode="auto">
            <a:xfrm flipV="1">
              <a:off x="1447810" y="3106739"/>
              <a:ext cx="609603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18" name="Straight Connector 245"/>
            <p:cNvCxnSpPr>
              <a:cxnSpLocks noChangeShapeType="1"/>
              <a:stCxn id="292" idx="6"/>
              <a:endCxn id="315" idx="1"/>
            </p:cNvCxnSpPr>
            <p:nvPr/>
          </p:nvCxnSpPr>
          <p:spPr bwMode="auto">
            <a:xfrm flipV="1">
              <a:off x="1447810" y="3683002"/>
              <a:ext cx="609603" cy="952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19" name="Straight Connector 247"/>
            <p:cNvCxnSpPr>
              <a:cxnSpLocks noChangeShapeType="1"/>
              <a:stCxn id="293" idx="6"/>
              <a:endCxn id="316" idx="1"/>
            </p:cNvCxnSpPr>
            <p:nvPr/>
          </p:nvCxnSpPr>
          <p:spPr bwMode="auto">
            <a:xfrm flipV="1">
              <a:off x="1447810" y="4275139"/>
              <a:ext cx="609603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20" name="Straight Connector 248"/>
            <p:cNvCxnSpPr>
              <a:cxnSpLocks noChangeShapeType="1"/>
              <a:stCxn id="294" idx="6"/>
              <a:endCxn id="317" idx="1"/>
            </p:cNvCxnSpPr>
            <p:nvPr/>
          </p:nvCxnSpPr>
          <p:spPr bwMode="auto">
            <a:xfrm flipV="1">
              <a:off x="1447810" y="4851402"/>
              <a:ext cx="609603" cy="7938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21" name="Straight Connector 250"/>
            <p:cNvCxnSpPr>
              <a:cxnSpLocks noChangeShapeType="1"/>
              <a:stCxn id="295" idx="6"/>
              <a:endCxn id="318" idx="1"/>
            </p:cNvCxnSpPr>
            <p:nvPr/>
          </p:nvCxnSpPr>
          <p:spPr bwMode="auto">
            <a:xfrm>
              <a:off x="1447810" y="5441952"/>
              <a:ext cx="609603" cy="952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22" name="Straight Connector 251"/>
            <p:cNvCxnSpPr>
              <a:cxnSpLocks noChangeShapeType="1"/>
              <a:stCxn id="296" idx="6"/>
              <a:endCxn id="319" idx="1"/>
            </p:cNvCxnSpPr>
            <p:nvPr/>
          </p:nvCxnSpPr>
          <p:spPr bwMode="auto">
            <a:xfrm>
              <a:off x="1447810" y="6024565"/>
              <a:ext cx="609603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23" name="Straight Connector 350"/>
            <p:cNvCxnSpPr>
              <a:cxnSpLocks noChangeShapeType="1"/>
              <a:stCxn id="312" idx="3"/>
              <a:endCxn id="324" idx="1"/>
            </p:cNvCxnSpPr>
            <p:nvPr/>
          </p:nvCxnSpPr>
          <p:spPr bwMode="auto">
            <a:xfrm>
              <a:off x="3124218" y="1947864"/>
              <a:ext cx="838204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24" name="Straight Connector 352"/>
            <p:cNvCxnSpPr>
              <a:cxnSpLocks noChangeShapeType="1"/>
              <a:stCxn id="316" idx="3"/>
              <a:endCxn id="325" idx="1"/>
            </p:cNvCxnSpPr>
            <p:nvPr/>
          </p:nvCxnSpPr>
          <p:spPr bwMode="auto">
            <a:xfrm flipV="1">
              <a:off x="3124218" y="2522539"/>
              <a:ext cx="838204" cy="175260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25" name="Straight Connector 354"/>
            <p:cNvCxnSpPr>
              <a:cxnSpLocks noChangeShapeType="1"/>
              <a:stCxn id="314" idx="3"/>
              <a:endCxn id="326" idx="1"/>
            </p:cNvCxnSpPr>
            <p:nvPr/>
          </p:nvCxnSpPr>
          <p:spPr bwMode="auto">
            <a:xfrm>
              <a:off x="3124218" y="3106739"/>
              <a:ext cx="838204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26" name="Straight Connector 372"/>
            <p:cNvCxnSpPr>
              <a:cxnSpLocks noChangeShapeType="1"/>
              <a:stCxn id="313" idx="3"/>
              <a:endCxn id="328" idx="1"/>
            </p:cNvCxnSpPr>
            <p:nvPr/>
          </p:nvCxnSpPr>
          <p:spPr bwMode="auto">
            <a:xfrm>
              <a:off x="3124218" y="2522539"/>
              <a:ext cx="838204" cy="175260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27" name="Straight Connector 375"/>
            <p:cNvCxnSpPr>
              <a:cxnSpLocks noChangeShapeType="1"/>
              <a:stCxn id="317" idx="3"/>
              <a:endCxn id="329" idx="1"/>
            </p:cNvCxnSpPr>
            <p:nvPr/>
          </p:nvCxnSpPr>
          <p:spPr bwMode="auto">
            <a:xfrm>
              <a:off x="3124218" y="4851402"/>
              <a:ext cx="838204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28" name="Straight Connector 377"/>
            <p:cNvCxnSpPr>
              <a:cxnSpLocks noChangeShapeType="1"/>
              <a:stCxn id="319" idx="3"/>
              <a:endCxn id="331" idx="1"/>
            </p:cNvCxnSpPr>
            <p:nvPr/>
          </p:nvCxnSpPr>
          <p:spPr bwMode="auto">
            <a:xfrm>
              <a:off x="3124218" y="6027740"/>
              <a:ext cx="838204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29" name="Straight Connector 379"/>
            <p:cNvCxnSpPr>
              <a:cxnSpLocks noChangeShapeType="1"/>
              <a:stCxn id="318" idx="3"/>
              <a:endCxn id="327" idx="1"/>
            </p:cNvCxnSpPr>
            <p:nvPr/>
          </p:nvCxnSpPr>
          <p:spPr bwMode="auto">
            <a:xfrm flipV="1">
              <a:off x="3124218" y="3683002"/>
              <a:ext cx="838204" cy="17684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2" name="Rectangle 236"/>
            <p:cNvSpPr>
              <a:spLocks noChangeArrowheads="1"/>
            </p:cNvSpPr>
            <p:nvPr/>
          </p:nvSpPr>
          <p:spPr bwMode="auto">
            <a:xfrm>
              <a:off x="2057990" y="1720012"/>
              <a:ext cx="1067004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3" name="Rectangle 399"/>
            <p:cNvSpPr>
              <a:spLocks noChangeArrowheads="1"/>
            </p:cNvSpPr>
            <p:nvPr/>
          </p:nvSpPr>
          <p:spPr bwMode="auto">
            <a:xfrm>
              <a:off x="2057990" y="2294228"/>
              <a:ext cx="1067004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4" name="Rectangle 422"/>
            <p:cNvSpPr>
              <a:spLocks noChangeArrowheads="1"/>
            </p:cNvSpPr>
            <p:nvPr/>
          </p:nvSpPr>
          <p:spPr bwMode="auto">
            <a:xfrm>
              <a:off x="2057990" y="2877530"/>
              <a:ext cx="1067004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5" name="Rectangle 423"/>
            <p:cNvSpPr>
              <a:spLocks noChangeArrowheads="1"/>
            </p:cNvSpPr>
            <p:nvPr/>
          </p:nvSpPr>
          <p:spPr bwMode="auto">
            <a:xfrm>
              <a:off x="2057990" y="3453563"/>
              <a:ext cx="1067004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6" name="Rectangle 426"/>
            <p:cNvSpPr>
              <a:spLocks noChangeArrowheads="1"/>
            </p:cNvSpPr>
            <p:nvPr/>
          </p:nvSpPr>
          <p:spPr bwMode="auto">
            <a:xfrm>
              <a:off x="2057990" y="4045950"/>
              <a:ext cx="1067004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7" name="Rectangle 427"/>
            <p:cNvSpPr>
              <a:spLocks noChangeArrowheads="1"/>
            </p:cNvSpPr>
            <p:nvPr/>
          </p:nvSpPr>
          <p:spPr bwMode="auto">
            <a:xfrm>
              <a:off x="2057990" y="4621983"/>
              <a:ext cx="1067004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8" name="Rectangle 430"/>
            <p:cNvSpPr>
              <a:spLocks noChangeArrowheads="1"/>
            </p:cNvSpPr>
            <p:nvPr/>
          </p:nvSpPr>
          <p:spPr bwMode="auto">
            <a:xfrm>
              <a:off x="2057990" y="5223456"/>
              <a:ext cx="1067004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9" name="Rectangle 431"/>
            <p:cNvSpPr>
              <a:spLocks noChangeArrowheads="1"/>
            </p:cNvSpPr>
            <p:nvPr/>
          </p:nvSpPr>
          <p:spPr bwMode="auto">
            <a:xfrm>
              <a:off x="2057990" y="5799489"/>
              <a:ext cx="1067004" cy="45610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0" name="Rectangle 319"/>
            <p:cNvSpPr/>
            <p:nvPr/>
          </p:nvSpPr>
          <p:spPr bwMode="auto">
            <a:xfrm>
              <a:off x="3962261" y="1701841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1" name="Rectangle 320"/>
            <p:cNvSpPr/>
            <p:nvPr/>
          </p:nvSpPr>
          <p:spPr bwMode="auto">
            <a:xfrm>
              <a:off x="3962261" y="2862993"/>
              <a:ext cx="1067003" cy="106666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2" name="Rectangle 321"/>
            <p:cNvSpPr/>
            <p:nvPr/>
          </p:nvSpPr>
          <p:spPr bwMode="auto">
            <a:xfrm>
              <a:off x="3962261" y="4031413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3" name="Rectangle 322"/>
            <p:cNvSpPr/>
            <p:nvPr/>
          </p:nvSpPr>
          <p:spPr bwMode="auto">
            <a:xfrm>
              <a:off x="3962261" y="5205284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4" name="Rectangle 452"/>
            <p:cNvSpPr>
              <a:spLocks noChangeArrowheads="1"/>
            </p:cNvSpPr>
            <p:nvPr/>
          </p:nvSpPr>
          <p:spPr bwMode="auto">
            <a:xfrm>
              <a:off x="3962261" y="1720012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5" name="Rectangle 453"/>
            <p:cNvSpPr>
              <a:spLocks noChangeArrowheads="1"/>
            </p:cNvSpPr>
            <p:nvPr/>
          </p:nvSpPr>
          <p:spPr bwMode="auto">
            <a:xfrm>
              <a:off x="3962261" y="2294228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6" name="Rectangle 454"/>
            <p:cNvSpPr>
              <a:spLocks noChangeArrowheads="1"/>
            </p:cNvSpPr>
            <p:nvPr/>
          </p:nvSpPr>
          <p:spPr bwMode="auto">
            <a:xfrm>
              <a:off x="3962261" y="2877530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7" name="Rectangle 455"/>
            <p:cNvSpPr>
              <a:spLocks noChangeArrowheads="1"/>
            </p:cNvSpPr>
            <p:nvPr/>
          </p:nvSpPr>
          <p:spPr bwMode="auto">
            <a:xfrm>
              <a:off x="3962261" y="3453563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8" name="Rectangle 456"/>
            <p:cNvSpPr>
              <a:spLocks noChangeArrowheads="1"/>
            </p:cNvSpPr>
            <p:nvPr/>
          </p:nvSpPr>
          <p:spPr bwMode="auto">
            <a:xfrm>
              <a:off x="3962261" y="4045950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9" name="Rectangle 457"/>
            <p:cNvSpPr>
              <a:spLocks noChangeArrowheads="1"/>
            </p:cNvSpPr>
            <p:nvPr/>
          </p:nvSpPr>
          <p:spPr bwMode="auto">
            <a:xfrm>
              <a:off x="3962261" y="4621983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30" name="Rectangle 458"/>
            <p:cNvSpPr>
              <a:spLocks noChangeArrowheads="1"/>
            </p:cNvSpPr>
            <p:nvPr/>
          </p:nvSpPr>
          <p:spPr bwMode="auto">
            <a:xfrm>
              <a:off x="3962261" y="5223456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31" name="Rectangle 459"/>
            <p:cNvSpPr>
              <a:spLocks noChangeArrowheads="1"/>
            </p:cNvSpPr>
            <p:nvPr/>
          </p:nvSpPr>
          <p:spPr bwMode="auto">
            <a:xfrm>
              <a:off x="3962261" y="5799489"/>
              <a:ext cx="1067003" cy="45610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106550" name="Group 501"/>
            <p:cNvGrpSpPr>
              <a:grpSpLocks/>
            </p:cNvGrpSpPr>
            <p:nvPr/>
          </p:nvGrpSpPr>
          <p:grpSpPr bwMode="auto">
            <a:xfrm>
              <a:off x="2387615" y="1947864"/>
              <a:ext cx="685804" cy="574675"/>
              <a:chOff x="2082798" y="1566331"/>
              <a:chExt cx="1066800" cy="575737"/>
            </a:xfrm>
          </p:grpSpPr>
          <p:cxnSp>
            <p:nvCxnSpPr>
              <p:cNvPr id="106775" name="Straight Connector 476"/>
              <p:cNvCxnSpPr>
                <a:cxnSpLocks noChangeShapeType="1"/>
                <a:stCxn id="312" idx="1"/>
                <a:endCxn id="312" idx="3"/>
              </p:cNvCxnSpPr>
              <p:nvPr/>
            </p:nvCxnSpPr>
            <p:spPr bwMode="auto">
              <a:xfrm rot="10800000" flipH="1">
                <a:off x="2082798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76" name="Straight Connector 478"/>
              <p:cNvCxnSpPr>
                <a:cxnSpLocks noChangeShapeType="1"/>
                <a:stCxn id="313" idx="1"/>
                <a:endCxn id="313" idx="3"/>
              </p:cNvCxnSpPr>
              <p:nvPr/>
            </p:nvCxnSpPr>
            <p:spPr bwMode="auto">
              <a:xfrm rot="10800000" flipH="1">
                <a:off x="2082798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77" name="Straight Connector 486"/>
              <p:cNvCxnSpPr>
                <a:cxnSpLocks noChangeShapeType="1"/>
                <a:stCxn id="313" idx="1"/>
                <a:endCxn id="312" idx="3"/>
              </p:cNvCxnSpPr>
              <p:nvPr/>
            </p:nvCxnSpPr>
            <p:spPr bwMode="auto">
              <a:xfrm rot="10800000" flipH="1">
                <a:off x="2082798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78" name="Straight Connector 487"/>
              <p:cNvCxnSpPr>
                <a:cxnSpLocks noChangeShapeType="1"/>
                <a:stCxn id="312" idx="1"/>
                <a:endCxn id="313" idx="3"/>
              </p:cNvCxnSpPr>
              <p:nvPr/>
            </p:nvCxnSpPr>
            <p:spPr bwMode="auto">
              <a:xfrm rot="10800000" flipH="1" flipV="1">
                <a:off x="2082798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6551" name="Group 502"/>
            <p:cNvGrpSpPr>
              <a:grpSpLocks/>
            </p:cNvGrpSpPr>
            <p:nvPr/>
          </p:nvGrpSpPr>
          <p:grpSpPr bwMode="auto">
            <a:xfrm>
              <a:off x="2398727" y="3106739"/>
              <a:ext cx="685804" cy="576262"/>
              <a:chOff x="2133600" y="1566331"/>
              <a:chExt cx="1066800" cy="575737"/>
            </a:xfrm>
          </p:grpSpPr>
          <p:cxnSp>
            <p:nvCxnSpPr>
              <p:cNvPr id="106771" name="Straight Connector 503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72" name="Straight Connector 504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73" name="Straight Connector 505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74" name="Straight Connector 506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6552" name="Group 507"/>
            <p:cNvGrpSpPr>
              <a:grpSpLocks/>
            </p:cNvGrpSpPr>
            <p:nvPr/>
          </p:nvGrpSpPr>
          <p:grpSpPr bwMode="auto">
            <a:xfrm>
              <a:off x="2398727" y="4275139"/>
              <a:ext cx="685804" cy="576262"/>
              <a:chOff x="2133600" y="1566331"/>
              <a:chExt cx="1066800" cy="575737"/>
            </a:xfrm>
          </p:grpSpPr>
          <p:cxnSp>
            <p:nvCxnSpPr>
              <p:cNvPr id="106767" name="Straight Connector 508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68" name="Straight Connector 509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69" name="Straight Connector 510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70" name="Straight Connector 511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6553" name="Group 512"/>
            <p:cNvGrpSpPr>
              <a:grpSpLocks/>
            </p:cNvGrpSpPr>
            <p:nvPr/>
          </p:nvGrpSpPr>
          <p:grpSpPr bwMode="auto">
            <a:xfrm>
              <a:off x="2398727" y="5459415"/>
              <a:ext cx="685804" cy="576262"/>
              <a:chOff x="2133600" y="1566331"/>
              <a:chExt cx="1066800" cy="575737"/>
            </a:xfrm>
          </p:grpSpPr>
          <p:cxnSp>
            <p:nvCxnSpPr>
              <p:cNvPr id="106763" name="Straight Connector 513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64" name="Straight Connector 514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65" name="Straight Connector 515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66" name="Straight Connector 516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06554" name="Straight Connector 538"/>
            <p:cNvCxnSpPr>
              <a:cxnSpLocks noChangeShapeType="1"/>
              <a:stCxn id="315" idx="3"/>
              <a:endCxn id="330" idx="1"/>
            </p:cNvCxnSpPr>
            <p:nvPr/>
          </p:nvCxnSpPr>
          <p:spPr bwMode="auto">
            <a:xfrm>
              <a:off x="3124218" y="3683002"/>
              <a:ext cx="838204" cy="17684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7" name="Rectangle 336"/>
            <p:cNvSpPr/>
            <p:nvPr/>
          </p:nvSpPr>
          <p:spPr bwMode="auto">
            <a:xfrm>
              <a:off x="5875040" y="1701841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8" name="Rectangle 337"/>
            <p:cNvSpPr/>
            <p:nvPr/>
          </p:nvSpPr>
          <p:spPr bwMode="auto">
            <a:xfrm>
              <a:off x="5875040" y="2862993"/>
              <a:ext cx="1067003" cy="106666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9" name="Rectangle 338"/>
            <p:cNvSpPr/>
            <p:nvPr/>
          </p:nvSpPr>
          <p:spPr bwMode="auto">
            <a:xfrm>
              <a:off x="5875040" y="4031413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5875040" y="5205284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1" name="Rectangle 543"/>
            <p:cNvSpPr>
              <a:spLocks noChangeArrowheads="1"/>
            </p:cNvSpPr>
            <p:nvPr/>
          </p:nvSpPr>
          <p:spPr bwMode="auto">
            <a:xfrm>
              <a:off x="5875040" y="1720012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2" name="Rectangle 544"/>
            <p:cNvSpPr>
              <a:spLocks noChangeArrowheads="1"/>
            </p:cNvSpPr>
            <p:nvPr/>
          </p:nvSpPr>
          <p:spPr bwMode="auto">
            <a:xfrm>
              <a:off x="5875040" y="2294228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3" name="Rectangle 545"/>
            <p:cNvSpPr>
              <a:spLocks noChangeArrowheads="1"/>
            </p:cNvSpPr>
            <p:nvPr/>
          </p:nvSpPr>
          <p:spPr bwMode="auto">
            <a:xfrm>
              <a:off x="5875040" y="2877530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4" name="Rectangle 546"/>
            <p:cNvSpPr>
              <a:spLocks noChangeArrowheads="1"/>
            </p:cNvSpPr>
            <p:nvPr/>
          </p:nvSpPr>
          <p:spPr bwMode="auto">
            <a:xfrm>
              <a:off x="5875040" y="3453563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5" name="Rectangle 547"/>
            <p:cNvSpPr>
              <a:spLocks noChangeArrowheads="1"/>
            </p:cNvSpPr>
            <p:nvPr/>
          </p:nvSpPr>
          <p:spPr bwMode="auto">
            <a:xfrm>
              <a:off x="5875040" y="4045950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6" name="Rectangle 548"/>
            <p:cNvSpPr>
              <a:spLocks noChangeArrowheads="1"/>
            </p:cNvSpPr>
            <p:nvPr/>
          </p:nvSpPr>
          <p:spPr bwMode="auto">
            <a:xfrm>
              <a:off x="5875040" y="4621983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7" name="Rectangle 549"/>
            <p:cNvSpPr>
              <a:spLocks noChangeArrowheads="1"/>
            </p:cNvSpPr>
            <p:nvPr/>
          </p:nvSpPr>
          <p:spPr bwMode="auto">
            <a:xfrm>
              <a:off x="5875040" y="5223456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8" name="Rectangle 550"/>
            <p:cNvSpPr>
              <a:spLocks noChangeArrowheads="1"/>
            </p:cNvSpPr>
            <p:nvPr/>
          </p:nvSpPr>
          <p:spPr bwMode="auto">
            <a:xfrm>
              <a:off x="5875040" y="5799489"/>
              <a:ext cx="1067003" cy="45610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cxnSp>
          <p:nvCxnSpPr>
            <p:cNvPr id="106567" name="Straight Connector 572"/>
            <p:cNvCxnSpPr>
              <a:cxnSpLocks noChangeShapeType="1"/>
              <a:stCxn id="324" idx="3"/>
              <a:endCxn id="341" idx="1"/>
            </p:cNvCxnSpPr>
            <p:nvPr/>
          </p:nvCxnSpPr>
          <p:spPr bwMode="auto">
            <a:xfrm>
              <a:off x="5029227" y="1947864"/>
              <a:ext cx="846142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68" name="Straight Connector 574"/>
            <p:cNvCxnSpPr>
              <a:cxnSpLocks noChangeShapeType="1"/>
              <a:stCxn id="325" idx="3"/>
              <a:endCxn id="343" idx="1"/>
            </p:cNvCxnSpPr>
            <p:nvPr/>
          </p:nvCxnSpPr>
          <p:spPr bwMode="auto">
            <a:xfrm>
              <a:off x="5029227" y="2522539"/>
              <a:ext cx="846142" cy="58420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69" name="Straight Connector 576"/>
            <p:cNvCxnSpPr>
              <a:cxnSpLocks noChangeShapeType="1"/>
              <a:stCxn id="327" idx="3"/>
              <a:endCxn id="344" idx="1"/>
            </p:cNvCxnSpPr>
            <p:nvPr/>
          </p:nvCxnSpPr>
          <p:spPr bwMode="auto">
            <a:xfrm>
              <a:off x="5029227" y="3683002"/>
              <a:ext cx="846142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70" name="Straight Connector 579"/>
            <p:cNvCxnSpPr>
              <a:cxnSpLocks noChangeShapeType="1"/>
              <a:stCxn id="329" idx="3"/>
              <a:endCxn id="347" idx="1"/>
            </p:cNvCxnSpPr>
            <p:nvPr/>
          </p:nvCxnSpPr>
          <p:spPr bwMode="auto">
            <a:xfrm>
              <a:off x="5029227" y="4851402"/>
              <a:ext cx="846142" cy="6000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71" name="Straight Connector 581"/>
            <p:cNvCxnSpPr>
              <a:cxnSpLocks noChangeShapeType="1"/>
              <a:stCxn id="330" idx="3"/>
              <a:endCxn id="346" idx="1"/>
            </p:cNvCxnSpPr>
            <p:nvPr/>
          </p:nvCxnSpPr>
          <p:spPr bwMode="auto">
            <a:xfrm flipV="1">
              <a:off x="5029227" y="4851402"/>
              <a:ext cx="846142" cy="6000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72" name="Straight Connector 583"/>
            <p:cNvCxnSpPr>
              <a:cxnSpLocks noChangeShapeType="1"/>
              <a:stCxn id="331" idx="3"/>
              <a:endCxn id="348" idx="1"/>
            </p:cNvCxnSpPr>
            <p:nvPr/>
          </p:nvCxnSpPr>
          <p:spPr bwMode="auto">
            <a:xfrm>
              <a:off x="5029227" y="6027740"/>
              <a:ext cx="846142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73" name="Straight Connector 586"/>
            <p:cNvCxnSpPr>
              <a:cxnSpLocks noChangeShapeType="1"/>
              <a:stCxn id="326" idx="3"/>
              <a:endCxn id="342" idx="1"/>
            </p:cNvCxnSpPr>
            <p:nvPr/>
          </p:nvCxnSpPr>
          <p:spPr bwMode="auto">
            <a:xfrm flipV="1">
              <a:off x="5029227" y="2522539"/>
              <a:ext cx="846142" cy="58420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74" name="Straight Connector 589"/>
            <p:cNvCxnSpPr>
              <a:cxnSpLocks noChangeShapeType="1"/>
              <a:stCxn id="328" idx="3"/>
              <a:endCxn id="345" idx="1"/>
            </p:cNvCxnSpPr>
            <p:nvPr/>
          </p:nvCxnSpPr>
          <p:spPr bwMode="auto">
            <a:xfrm>
              <a:off x="5029227" y="4275139"/>
              <a:ext cx="846142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75" name="Straight Connector 590"/>
            <p:cNvCxnSpPr>
              <a:cxnSpLocks noChangeShapeType="1"/>
            </p:cNvCxnSpPr>
            <p:nvPr/>
          </p:nvCxnSpPr>
          <p:spPr bwMode="auto">
            <a:xfrm>
              <a:off x="6942175" y="1946276"/>
              <a:ext cx="609603" cy="4763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76" name="Straight Connector 591"/>
            <p:cNvCxnSpPr>
              <a:cxnSpLocks noChangeShapeType="1"/>
            </p:cNvCxnSpPr>
            <p:nvPr/>
          </p:nvCxnSpPr>
          <p:spPr bwMode="auto">
            <a:xfrm flipV="1">
              <a:off x="6942175" y="2525714"/>
              <a:ext cx="609603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77" name="Straight Connector 592"/>
            <p:cNvCxnSpPr>
              <a:cxnSpLocks noChangeShapeType="1"/>
              <a:endCxn id="367" idx="2"/>
            </p:cNvCxnSpPr>
            <p:nvPr/>
          </p:nvCxnSpPr>
          <p:spPr bwMode="auto">
            <a:xfrm flipV="1">
              <a:off x="6942175" y="3109915"/>
              <a:ext cx="627065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78" name="Straight Connector 593"/>
            <p:cNvCxnSpPr>
              <a:cxnSpLocks noChangeShapeType="1"/>
              <a:endCxn id="368" idx="2"/>
            </p:cNvCxnSpPr>
            <p:nvPr/>
          </p:nvCxnSpPr>
          <p:spPr bwMode="auto">
            <a:xfrm flipV="1">
              <a:off x="6942175" y="3692526"/>
              <a:ext cx="627065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79" name="Straight Connector 594"/>
            <p:cNvCxnSpPr>
              <a:cxnSpLocks noChangeShapeType="1"/>
              <a:endCxn id="369" idx="2"/>
            </p:cNvCxnSpPr>
            <p:nvPr/>
          </p:nvCxnSpPr>
          <p:spPr bwMode="auto">
            <a:xfrm flipV="1">
              <a:off x="6942175" y="4275139"/>
              <a:ext cx="627065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80" name="Straight Connector 595"/>
            <p:cNvCxnSpPr>
              <a:cxnSpLocks noChangeShapeType="1"/>
              <a:endCxn id="370" idx="2"/>
            </p:cNvCxnSpPr>
            <p:nvPr/>
          </p:nvCxnSpPr>
          <p:spPr bwMode="auto">
            <a:xfrm flipV="1">
              <a:off x="6942175" y="4859340"/>
              <a:ext cx="627065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81" name="Straight Connector 596"/>
            <p:cNvCxnSpPr>
              <a:cxnSpLocks noChangeShapeType="1"/>
              <a:stCxn id="347" idx="3"/>
              <a:endCxn id="371" idx="2"/>
            </p:cNvCxnSpPr>
            <p:nvPr/>
          </p:nvCxnSpPr>
          <p:spPr bwMode="auto">
            <a:xfrm flipV="1">
              <a:off x="6942175" y="5449890"/>
              <a:ext cx="627065" cy="1586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6582" name="Straight Connector 597"/>
            <p:cNvCxnSpPr>
              <a:cxnSpLocks noChangeShapeType="1"/>
              <a:stCxn id="348" idx="3"/>
              <a:endCxn id="372" idx="2"/>
            </p:cNvCxnSpPr>
            <p:nvPr/>
          </p:nvCxnSpPr>
          <p:spPr bwMode="auto">
            <a:xfrm>
              <a:off x="6942175" y="6027740"/>
              <a:ext cx="627065" cy="4762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5" name="Oval 364"/>
            <p:cNvSpPr/>
            <p:nvPr/>
          </p:nvSpPr>
          <p:spPr bwMode="auto">
            <a:xfrm>
              <a:off x="7569993" y="1676401"/>
              <a:ext cx="532651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366" name="Oval 365"/>
            <p:cNvSpPr/>
            <p:nvPr/>
          </p:nvSpPr>
          <p:spPr bwMode="auto">
            <a:xfrm>
              <a:off x="7569993" y="2259703"/>
              <a:ext cx="532651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367" name="Oval 366"/>
            <p:cNvSpPr/>
            <p:nvPr/>
          </p:nvSpPr>
          <p:spPr bwMode="auto">
            <a:xfrm>
              <a:off x="7569993" y="2843004"/>
              <a:ext cx="532651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368" name="Oval 367"/>
            <p:cNvSpPr/>
            <p:nvPr/>
          </p:nvSpPr>
          <p:spPr bwMode="auto">
            <a:xfrm>
              <a:off x="7569993" y="3426306"/>
              <a:ext cx="532651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369" name="Oval 368"/>
            <p:cNvSpPr/>
            <p:nvPr/>
          </p:nvSpPr>
          <p:spPr bwMode="auto">
            <a:xfrm>
              <a:off x="7569993" y="4007791"/>
              <a:ext cx="532651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370" name="Oval 369"/>
            <p:cNvSpPr/>
            <p:nvPr/>
          </p:nvSpPr>
          <p:spPr bwMode="auto">
            <a:xfrm>
              <a:off x="7569993" y="4592909"/>
              <a:ext cx="532651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371" name="Oval 370"/>
            <p:cNvSpPr/>
            <p:nvPr/>
          </p:nvSpPr>
          <p:spPr bwMode="auto">
            <a:xfrm>
              <a:off x="7569993" y="5183479"/>
              <a:ext cx="532651" cy="53242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372" name="Oval 371"/>
            <p:cNvSpPr/>
            <p:nvPr/>
          </p:nvSpPr>
          <p:spPr bwMode="auto">
            <a:xfrm>
              <a:off x="7569993" y="5764963"/>
              <a:ext cx="532651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grpSp>
          <p:nvGrpSpPr>
            <p:cNvPr id="106591" name="Group 170"/>
            <p:cNvGrpSpPr>
              <a:grpSpLocks/>
            </p:cNvGrpSpPr>
            <p:nvPr/>
          </p:nvGrpSpPr>
          <p:grpSpPr bwMode="auto">
            <a:xfrm>
              <a:off x="2081226" y="1828801"/>
              <a:ext cx="304801" cy="806450"/>
              <a:chOff x="2080845" y="1828800"/>
              <a:chExt cx="304800" cy="806940"/>
            </a:xfrm>
          </p:grpSpPr>
          <p:grpSp>
            <p:nvGrpSpPr>
              <p:cNvPr id="106753" name="Group 160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59" name="Straight Connector 161"/>
                <p:cNvCxnSpPr>
                  <a:cxnSpLocks noChangeShapeType="1"/>
                  <a:endCxn id="54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42" name="Rectangle 162"/>
                <p:cNvSpPr>
                  <a:spLocks noChangeArrowheads="1"/>
                </p:cNvSpPr>
                <p:nvPr/>
              </p:nvSpPr>
              <p:spPr bwMode="auto">
                <a:xfrm>
                  <a:off x="2057989" y="1067039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61" name="Straight Connector 16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762" name="Straight Connector 16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754" name="Group 165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55" name="Straight Connector 166"/>
                <p:cNvCxnSpPr>
                  <a:cxnSpLocks noChangeShapeType="1"/>
                  <a:endCxn id="538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38" name="Rectangle 167"/>
                <p:cNvSpPr>
                  <a:spLocks noChangeArrowheads="1"/>
                </p:cNvSpPr>
                <p:nvPr/>
              </p:nvSpPr>
              <p:spPr bwMode="auto">
                <a:xfrm>
                  <a:off x="2057989" y="1066901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57" name="Straight Connector 16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758" name="Straight Connector 16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592" name="Group 171"/>
            <p:cNvGrpSpPr>
              <a:grpSpLocks/>
            </p:cNvGrpSpPr>
            <p:nvPr/>
          </p:nvGrpSpPr>
          <p:grpSpPr bwMode="auto">
            <a:xfrm>
              <a:off x="2081226" y="3003551"/>
              <a:ext cx="304801" cy="806450"/>
              <a:chOff x="2080845" y="1828800"/>
              <a:chExt cx="304800" cy="806940"/>
            </a:xfrm>
          </p:grpSpPr>
          <p:grpSp>
            <p:nvGrpSpPr>
              <p:cNvPr id="106743" name="Group 172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49" name="Straight Connector 178"/>
                <p:cNvCxnSpPr>
                  <a:cxnSpLocks noChangeShapeType="1"/>
                  <a:endCxn id="53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32" name="Rectangle 179"/>
                <p:cNvSpPr>
                  <a:spLocks noChangeArrowheads="1"/>
                </p:cNvSpPr>
                <p:nvPr/>
              </p:nvSpPr>
              <p:spPr bwMode="auto">
                <a:xfrm>
                  <a:off x="2057989" y="1066161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51" name="Straight Connector 180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752" name="Straight Connector 18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744" name="Group 173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45" name="Straight Connector 174"/>
                <p:cNvCxnSpPr>
                  <a:cxnSpLocks noChangeShapeType="1"/>
                  <a:endCxn id="528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28" name="Rectangle 175"/>
                <p:cNvSpPr>
                  <a:spLocks noChangeArrowheads="1"/>
                </p:cNvSpPr>
                <p:nvPr/>
              </p:nvSpPr>
              <p:spPr bwMode="auto">
                <a:xfrm>
                  <a:off x="2057989" y="1066022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47" name="Straight Connector 17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748" name="Straight Connector 17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593" name="Group 182"/>
            <p:cNvGrpSpPr>
              <a:grpSpLocks/>
            </p:cNvGrpSpPr>
            <p:nvPr/>
          </p:nvGrpSpPr>
          <p:grpSpPr bwMode="auto">
            <a:xfrm>
              <a:off x="2081226" y="4176714"/>
              <a:ext cx="304801" cy="808037"/>
              <a:chOff x="2080845" y="1828800"/>
              <a:chExt cx="304800" cy="806940"/>
            </a:xfrm>
          </p:grpSpPr>
          <p:grpSp>
            <p:nvGrpSpPr>
              <p:cNvPr id="106733" name="Group 183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39" name="Straight Connector 189"/>
                <p:cNvCxnSpPr>
                  <a:cxnSpLocks noChangeShapeType="1"/>
                  <a:endCxn id="52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22" name="Rectangle 190"/>
                <p:cNvSpPr>
                  <a:spLocks noChangeArrowheads="1"/>
                </p:cNvSpPr>
                <p:nvPr/>
              </p:nvSpPr>
              <p:spPr bwMode="auto">
                <a:xfrm>
                  <a:off x="2057989" y="1066870"/>
                  <a:ext cx="304615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41" name="Straight Connector 19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742" name="Straight Connector 19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734" name="Group 184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35" name="Straight Connector 185"/>
                <p:cNvCxnSpPr>
                  <a:cxnSpLocks noChangeShapeType="1"/>
                  <a:endCxn id="518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18" name="Rectangle 186"/>
                <p:cNvSpPr>
                  <a:spLocks noChangeArrowheads="1"/>
                </p:cNvSpPr>
                <p:nvPr/>
              </p:nvSpPr>
              <p:spPr bwMode="auto">
                <a:xfrm>
                  <a:off x="2057989" y="1067410"/>
                  <a:ext cx="304615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37" name="Straight Connector 18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738" name="Straight Connector 18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594" name="Group 193"/>
            <p:cNvGrpSpPr>
              <a:grpSpLocks/>
            </p:cNvGrpSpPr>
            <p:nvPr/>
          </p:nvGrpSpPr>
          <p:grpSpPr bwMode="auto">
            <a:xfrm>
              <a:off x="2081226" y="5367340"/>
              <a:ext cx="304801" cy="806450"/>
              <a:chOff x="2080845" y="1828800"/>
              <a:chExt cx="304800" cy="806940"/>
            </a:xfrm>
          </p:grpSpPr>
          <p:grpSp>
            <p:nvGrpSpPr>
              <p:cNvPr id="106723" name="Group 194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29" name="Straight Connector 200"/>
                <p:cNvCxnSpPr>
                  <a:cxnSpLocks noChangeShapeType="1"/>
                  <a:endCxn id="51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12" name="Rectangle 201"/>
                <p:cNvSpPr>
                  <a:spLocks noChangeArrowheads="1"/>
                </p:cNvSpPr>
                <p:nvPr/>
              </p:nvSpPr>
              <p:spPr bwMode="auto">
                <a:xfrm>
                  <a:off x="2057989" y="1066470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31" name="Straight Connector 20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732" name="Straight Connector 20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724" name="Group 195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25" name="Straight Connector 196"/>
                <p:cNvCxnSpPr>
                  <a:cxnSpLocks noChangeShapeType="1"/>
                  <a:endCxn id="508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08" name="Rectangle 197"/>
                <p:cNvSpPr>
                  <a:spLocks noChangeArrowheads="1"/>
                </p:cNvSpPr>
                <p:nvPr/>
              </p:nvSpPr>
              <p:spPr bwMode="auto">
                <a:xfrm>
                  <a:off x="2057989" y="1066332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27" name="Straight Connector 19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728" name="Straight Connector 19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595" name="Group 501"/>
            <p:cNvGrpSpPr>
              <a:grpSpLocks/>
            </p:cNvGrpSpPr>
            <p:nvPr/>
          </p:nvGrpSpPr>
          <p:grpSpPr bwMode="auto">
            <a:xfrm>
              <a:off x="4292624" y="1947864"/>
              <a:ext cx="685804" cy="574675"/>
              <a:chOff x="2082798" y="1566331"/>
              <a:chExt cx="1066800" cy="575737"/>
            </a:xfrm>
          </p:grpSpPr>
          <p:cxnSp>
            <p:nvCxnSpPr>
              <p:cNvPr id="106719" name="Straight Connector 214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20" name="Straight Connector 215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21" name="Straight Connector 216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22" name="Straight Connector 217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082798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6596" name="Group 502"/>
            <p:cNvGrpSpPr>
              <a:grpSpLocks/>
            </p:cNvGrpSpPr>
            <p:nvPr/>
          </p:nvGrpSpPr>
          <p:grpSpPr bwMode="auto">
            <a:xfrm>
              <a:off x="4303737" y="3106739"/>
              <a:ext cx="685804" cy="576262"/>
              <a:chOff x="2133600" y="1566331"/>
              <a:chExt cx="1066800" cy="575737"/>
            </a:xfrm>
          </p:grpSpPr>
          <p:cxnSp>
            <p:nvCxnSpPr>
              <p:cNvPr id="106715" name="Straight Connector 219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16" name="Straight Connector 220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17" name="Straight Connector 221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18" name="Straight Connector 222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6597" name="Group 507"/>
            <p:cNvGrpSpPr>
              <a:grpSpLocks/>
            </p:cNvGrpSpPr>
            <p:nvPr/>
          </p:nvGrpSpPr>
          <p:grpSpPr bwMode="auto">
            <a:xfrm>
              <a:off x="4303737" y="4275139"/>
              <a:ext cx="685804" cy="576262"/>
              <a:chOff x="2133600" y="1566331"/>
              <a:chExt cx="1066800" cy="575737"/>
            </a:xfrm>
          </p:grpSpPr>
          <p:cxnSp>
            <p:nvCxnSpPr>
              <p:cNvPr id="106711" name="Straight Connector 224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12" name="Straight Connector 225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13" name="Straight Connector 226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14" name="Straight Connector 227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6598" name="Group 512"/>
            <p:cNvGrpSpPr>
              <a:grpSpLocks/>
            </p:cNvGrpSpPr>
            <p:nvPr/>
          </p:nvGrpSpPr>
          <p:grpSpPr bwMode="auto">
            <a:xfrm>
              <a:off x="4303737" y="5459415"/>
              <a:ext cx="685804" cy="576262"/>
              <a:chOff x="2133600" y="1566331"/>
              <a:chExt cx="1066800" cy="575737"/>
            </a:xfrm>
          </p:grpSpPr>
          <p:cxnSp>
            <p:nvCxnSpPr>
              <p:cNvPr id="106707" name="Straight Connector 229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08" name="Straight Connector 230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09" name="Straight Connector 231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710" name="Straight Connector 232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6599" name="Group 233"/>
            <p:cNvGrpSpPr>
              <a:grpSpLocks/>
            </p:cNvGrpSpPr>
            <p:nvPr/>
          </p:nvGrpSpPr>
          <p:grpSpPr bwMode="auto">
            <a:xfrm>
              <a:off x="3986235" y="1828801"/>
              <a:ext cx="304801" cy="806450"/>
              <a:chOff x="2080845" y="1828800"/>
              <a:chExt cx="304800" cy="806940"/>
            </a:xfrm>
          </p:grpSpPr>
          <p:grpSp>
            <p:nvGrpSpPr>
              <p:cNvPr id="106697" name="Group 234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03" name="Straight Connector 243"/>
                <p:cNvCxnSpPr>
                  <a:cxnSpLocks noChangeShapeType="1"/>
                  <a:endCxn id="48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6" name="Rectangle 246"/>
                <p:cNvSpPr>
                  <a:spLocks noChangeArrowheads="1"/>
                </p:cNvSpPr>
                <p:nvPr/>
              </p:nvSpPr>
              <p:spPr bwMode="auto">
                <a:xfrm>
                  <a:off x="2057251" y="1067039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05" name="Straight Connector 24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706" name="Straight Connector 25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698" name="Group 235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99" name="Straight Connector 237"/>
                <p:cNvCxnSpPr>
                  <a:cxnSpLocks noChangeShapeType="1"/>
                  <a:endCxn id="48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82" name="Rectangle 239"/>
                <p:cNvSpPr>
                  <a:spLocks noChangeArrowheads="1"/>
                </p:cNvSpPr>
                <p:nvPr/>
              </p:nvSpPr>
              <p:spPr bwMode="auto">
                <a:xfrm>
                  <a:off x="2057251" y="1066901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01" name="Straight Connector 24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702" name="Straight Connector 24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0" name="Group 253"/>
            <p:cNvGrpSpPr>
              <a:grpSpLocks/>
            </p:cNvGrpSpPr>
            <p:nvPr/>
          </p:nvGrpSpPr>
          <p:grpSpPr bwMode="auto">
            <a:xfrm>
              <a:off x="3986235" y="3003551"/>
              <a:ext cx="304801" cy="806450"/>
              <a:chOff x="2080845" y="1828800"/>
              <a:chExt cx="304800" cy="806940"/>
            </a:xfrm>
          </p:grpSpPr>
          <p:grpSp>
            <p:nvGrpSpPr>
              <p:cNvPr id="106687" name="Group 254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93" name="Straight Connector 260"/>
                <p:cNvCxnSpPr>
                  <a:cxnSpLocks noChangeShapeType="1"/>
                  <a:endCxn id="47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76" name="Rectangle 261"/>
                <p:cNvSpPr>
                  <a:spLocks noChangeArrowheads="1"/>
                </p:cNvSpPr>
                <p:nvPr/>
              </p:nvSpPr>
              <p:spPr bwMode="auto">
                <a:xfrm>
                  <a:off x="2057251" y="1066161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95" name="Straight Connector 26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96" name="Straight Connector 26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688" name="Group 255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89" name="Straight Connector 256"/>
                <p:cNvCxnSpPr>
                  <a:cxnSpLocks noChangeShapeType="1"/>
                  <a:endCxn id="47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72" name="Rectangle 257"/>
                <p:cNvSpPr>
                  <a:spLocks noChangeArrowheads="1"/>
                </p:cNvSpPr>
                <p:nvPr/>
              </p:nvSpPr>
              <p:spPr bwMode="auto">
                <a:xfrm>
                  <a:off x="2057251" y="1066022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91" name="Straight Connector 25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92" name="Straight Connector 25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1" name="Group 264"/>
            <p:cNvGrpSpPr>
              <a:grpSpLocks/>
            </p:cNvGrpSpPr>
            <p:nvPr/>
          </p:nvGrpSpPr>
          <p:grpSpPr bwMode="auto">
            <a:xfrm>
              <a:off x="3986235" y="4176714"/>
              <a:ext cx="304801" cy="808037"/>
              <a:chOff x="2080845" y="1828800"/>
              <a:chExt cx="304800" cy="806940"/>
            </a:xfrm>
          </p:grpSpPr>
          <p:grpSp>
            <p:nvGrpSpPr>
              <p:cNvPr id="106677" name="Group 265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83" name="Straight Connector 271"/>
                <p:cNvCxnSpPr>
                  <a:cxnSpLocks noChangeShapeType="1"/>
                  <a:endCxn id="46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66" name="Rectangle 272"/>
                <p:cNvSpPr>
                  <a:spLocks noChangeArrowheads="1"/>
                </p:cNvSpPr>
                <p:nvPr/>
              </p:nvSpPr>
              <p:spPr bwMode="auto">
                <a:xfrm>
                  <a:off x="2057251" y="1066870"/>
                  <a:ext cx="304613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85" name="Straight Connector 27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86" name="Straight Connector 27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678" name="Group 266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79" name="Straight Connector 267"/>
                <p:cNvCxnSpPr>
                  <a:cxnSpLocks noChangeShapeType="1"/>
                  <a:endCxn id="46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62" name="Rectangle 268"/>
                <p:cNvSpPr>
                  <a:spLocks noChangeArrowheads="1"/>
                </p:cNvSpPr>
                <p:nvPr/>
              </p:nvSpPr>
              <p:spPr bwMode="auto">
                <a:xfrm>
                  <a:off x="2057251" y="1067410"/>
                  <a:ext cx="304613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81" name="Straight Connector 26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82" name="Straight Connector 270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2" name="Group 275"/>
            <p:cNvGrpSpPr>
              <a:grpSpLocks/>
            </p:cNvGrpSpPr>
            <p:nvPr/>
          </p:nvGrpSpPr>
          <p:grpSpPr bwMode="auto">
            <a:xfrm>
              <a:off x="3986236" y="5367340"/>
              <a:ext cx="304801" cy="806450"/>
              <a:chOff x="2080845" y="1828800"/>
              <a:chExt cx="304800" cy="806940"/>
            </a:xfrm>
          </p:grpSpPr>
          <p:grpSp>
            <p:nvGrpSpPr>
              <p:cNvPr id="106667" name="Group 276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73" name="Straight Connector 282"/>
                <p:cNvCxnSpPr>
                  <a:cxnSpLocks noChangeShapeType="1"/>
                  <a:endCxn id="45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56" name="Rectangle 283"/>
                <p:cNvSpPr>
                  <a:spLocks noChangeArrowheads="1"/>
                </p:cNvSpPr>
                <p:nvPr/>
              </p:nvSpPr>
              <p:spPr bwMode="auto">
                <a:xfrm>
                  <a:off x="2057250" y="1066470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75" name="Straight Connector 28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76" name="Straight Connector 28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668" name="Group 277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69" name="Straight Connector 278"/>
                <p:cNvCxnSpPr>
                  <a:cxnSpLocks noChangeShapeType="1"/>
                  <a:endCxn id="45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52" name="Rectangle 279"/>
                <p:cNvSpPr>
                  <a:spLocks noChangeArrowheads="1"/>
                </p:cNvSpPr>
                <p:nvPr/>
              </p:nvSpPr>
              <p:spPr bwMode="auto">
                <a:xfrm>
                  <a:off x="2057250" y="1066332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71" name="Straight Connector 280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72" name="Straight Connector 28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3" name="Group 501"/>
            <p:cNvGrpSpPr>
              <a:grpSpLocks/>
            </p:cNvGrpSpPr>
            <p:nvPr/>
          </p:nvGrpSpPr>
          <p:grpSpPr bwMode="auto">
            <a:xfrm>
              <a:off x="6205573" y="1947864"/>
              <a:ext cx="685804" cy="574675"/>
              <a:chOff x="2082798" y="1566331"/>
              <a:chExt cx="1066800" cy="575737"/>
            </a:xfrm>
          </p:grpSpPr>
          <p:cxnSp>
            <p:nvCxnSpPr>
              <p:cNvPr id="106663" name="Straight Connector 287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64" name="Straight Connector 288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65" name="Straight Connector 289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66" name="Straight Connector 290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082798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6604" name="Group 502"/>
            <p:cNvGrpSpPr>
              <a:grpSpLocks/>
            </p:cNvGrpSpPr>
            <p:nvPr/>
          </p:nvGrpSpPr>
          <p:grpSpPr bwMode="auto">
            <a:xfrm>
              <a:off x="6216685" y="3106739"/>
              <a:ext cx="685804" cy="576263"/>
              <a:chOff x="2133600" y="1566331"/>
              <a:chExt cx="1066800" cy="575737"/>
            </a:xfrm>
          </p:grpSpPr>
          <p:cxnSp>
            <p:nvCxnSpPr>
              <p:cNvPr id="106659" name="Straight Connector 292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60" name="Straight Connector 293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61" name="Straight Connector 294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62" name="Straight Connector 295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6605" name="Group 507"/>
            <p:cNvGrpSpPr>
              <a:grpSpLocks/>
            </p:cNvGrpSpPr>
            <p:nvPr/>
          </p:nvGrpSpPr>
          <p:grpSpPr bwMode="auto">
            <a:xfrm>
              <a:off x="6216685" y="4275139"/>
              <a:ext cx="685804" cy="576263"/>
              <a:chOff x="2133600" y="1566331"/>
              <a:chExt cx="1066800" cy="575737"/>
            </a:xfrm>
          </p:grpSpPr>
          <p:cxnSp>
            <p:nvCxnSpPr>
              <p:cNvPr id="106655" name="Straight Connector 297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56" name="Straight Connector 298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57" name="Straight Connector 299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58" name="Straight Connector 300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6606" name="Group 512"/>
            <p:cNvGrpSpPr>
              <a:grpSpLocks/>
            </p:cNvGrpSpPr>
            <p:nvPr/>
          </p:nvGrpSpPr>
          <p:grpSpPr bwMode="auto">
            <a:xfrm>
              <a:off x="6216684" y="5459415"/>
              <a:ext cx="685804" cy="576263"/>
              <a:chOff x="2133600" y="1566331"/>
              <a:chExt cx="1066800" cy="575737"/>
            </a:xfrm>
          </p:grpSpPr>
          <p:cxnSp>
            <p:nvCxnSpPr>
              <p:cNvPr id="106651" name="Straight Connector 302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52" name="Straight Connector 303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53" name="Straight Connector 304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654" name="Straight Connector 305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6607" name="Group 306"/>
            <p:cNvGrpSpPr>
              <a:grpSpLocks/>
            </p:cNvGrpSpPr>
            <p:nvPr/>
          </p:nvGrpSpPr>
          <p:grpSpPr bwMode="auto">
            <a:xfrm>
              <a:off x="5899177" y="1828800"/>
              <a:ext cx="304801" cy="806450"/>
              <a:chOff x="2080845" y="1828800"/>
              <a:chExt cx="304800" cy="806940"/>
            </a:xfrm>
          </p:grpSpPr>
          <p:grpSp>
            <p:nvGrpSpPr>
              <p:cNvPr id="106641" name="Group 307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47" name="Straight Connector 313"/>
                <p:cNvCxnSpPr>
                  <a:cxnSpLocks noChangeShapeType="1"/>
                  <a:endCxn id="430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30" name="Rectangle 314"/>
                <p:cNvSpPr>
                  <a:spLocks noChangeArrowheads="1"/>
                </p:cNvSpPr>
                <p:nvPr/>
              </p:nvSpPr>
              <p:spPr bwMode="auto">
                <a:xfrm>
                  <a:off x="2057087" y="1067041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49" name="Straight Connector 31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50" name="Straight Connector 31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642" name="Group 308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43" name="Straight Connector 309"/>
                <p:cNvCxnSpPr>
                  <a:cxnSpLocks noChangeShapeType="1"/>
                  <a:endCxn id="42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26" name="Rectangle 310"/>
                <p:cNvSpPr>
                  <a:spLocks noChangeArrowheads="1"/>
                </p:cNvSpPr>
                <p:nvPr/>
              </p:nvSpPr>
              <p:spPr bwMode="auto">
                <a:xfrm>
                  <a:off x="2057087" y="1066902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45" name="Straight Connector 31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46" name="Straight Connector 31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8" name="Group 317"/>
            <p:cNvGrpSpPr>
              <a:grpSpLocks/>
            </p:cNvGrpSpPr>
            <p:nvPr/>
          </p:nvGrpSpPr>
          <p:grpSpPr bwMode="auto">
            <a:xfrm>
              <a:off x="5899167" y="3003550"/>
              <a:ext cx="304800" cy="806450"/>
              <a:chOff x="2080845" y="1828800"/>
              <a:chExt cx="304800" cy="806940"/>
            </a:xfrm>
          </p:grpSpPr>
          <p:grpSp>
            <p:nvGrpSpPr>
              <p:cNvPr id="106631" name="Group 318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37" name="Straight Connector 324"/>
                <p:cNvCxnSpPr>
                  <a:cxnSpLocks noChangeShapeType="1"/>
                  <a:endCxn id="420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20" name="Rectangle 325"/>
                <p:cNvSpPr>
                  <a:spLocks noChangeArrowheads="1"/>
                </p:cNvSpPr>
                <p:nvPr/>
              </p:nvSpPr>
              <p:spPr bwMode="auto">
                <a:xfrm>
                  <a:off x="2057098" y="1066162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39" name="Straight Connector 32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40" name="Straight Connector 32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632" name="Group 319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33" name="Straight Connector 320"/>
                <p:cNvCxnSpPr>
                  <a:cxnSpLocks noChangeShapeType="1"/>
                  <a:endCxn id="41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16" name="Rectangle 321"/>
                <p:cNvSpPr>
                  <a:spLocks noChangeArrowheads="1"/>
                </p:cNvSpPr>
                <p:nvPr/>
              </p:nvSpPr>
              <p:spPr bwMode="auto">
                <a:xfrm>
                  <a:off x="2057098" y="1066023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35" name="Straight Connector 32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36" name="Straight Connector 32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9" name="Group 328"/>
            <p:cNvGrpSpPr>
              <a:grpSpLocks/>
            </p:cNvGrpSpPr>
            <p:nvPr/>
          </p:nvGrpSpPr>
          <p:grpSpPr bwMode="auto">
            <a:xfrm>
              <a:off x="5899159" y="4176712"/>
              <a:ext cx="304800" cy="808036"/>
              <a:chOff x="2080845" y="1828800"/>
              <a:chExt cx="304800" cy="806940"/>
            </a:xfrm>
          </p:grpSpPr>
          <p:grpSp>
            <p:nvGrpSpPr>
              <p:cNvPr id="106621" name="Group 329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27" name="Straight Connector 335"/>
                <p:cNvCxnSpPr>
                  <a:cxnSpLocks noChangeShapeType="1"/>
                  <a:endCxn id="410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10" name="Rectangle 336"/>
                <p:cNvSpPr>
                  <a:spLocks noChangeArrowheads="1"/>
                </p:cNvSpPr>
                <p:nvPr/>
              </p:nvSpPr>
              <p:spPr bwMode="auto">
                <a:xfrm>
                  <a:off x="2057105" y="1066872"/>
                  <a:ext cx="304615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29" name="Straight Connector 33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30" name="Straight Connector 33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622" name="Group 330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23" name="Straight Connector 331"/>
                <p:cNvCxnSpPr>
                  <a:cxnSpLocks noChangeShapeType="1"/>
                  <a:endCxn id="40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06" name="Rectangle 332"/>
                <p:cNvSpPr>
                  <a:spLocks noChangeArrowheads="1"/>
                </p:cNvSpPr>
                <p:nvPr/>
              </p:nvSpPr>
              <p:spPr bwMode="auto">
                <a:xfrm>
                  <a:off x="2057105" y="1067414"/>
                  <a:ext cx="304615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25" name="Straight Connector 33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26" name="Straight Connector 33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10" name="Group 339"/>
            <p:cNvGrpSpPr>
              <a:grpSpLocks/>
            </p:cNvGrpSpPr>
            <p:nvPr/>
          </p:nvGrpSpPr>
          <p:grpSpPr bwMode="auto">
            <a:xfrm>
              <a:off x="5899150" y="5367338"/>
              <a:ext cx="304800" cy="806450"/>
              <a:chOff x="2080845" y="1828800"/>
              <a:chExt cx="304800" cy="806940"/>
            </a:xfrm>
          </p:grpSpPr>
          <p:grpSp>
            <p:nvGrpSpPr>
              <p:cNvPr id="106611" name="Group 340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17" name="Straight Connector 346"/>
                <p:cNvCxnSpPr>
                  <a:cxnSpLocks noChangeShapeType="1"/>
                  <a:endCxn id="400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400" name="Rectangle 347"/>
                <p:cNvSpPr>
                  <a:spLocks noChangeArrowheads="1"/>
                </p:cNvSpPr>
                <p:nvPr/>
              </p:nvSpPr>
              <p:spPr bwMode="auto">
                <a:xfrm>
                  <a:off x="2057115" y="1066472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19" name="Straight Connector 34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20" name="Straight Connector 34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106612" name="Group 341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13" name="Straight Connector 342"/>
                <p:cNvCxnSpPr>
                  <a:cxnSpLocks noChangeShapeType="1"/>
                  <a:endCxn id="39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96" name="Rectangle 343"/>
                <p:cNvSpPr>
                  <a:spLocks noChangeArrowheads="1"/>
                </p:cNvSpPr>
                <p:nvPr/>
              </p:nvSpPr>
              <p:spPr bwMode="auto">
                <a:xfrm>
                  <a:off x="2057115" y="1066334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15" name="Straight Connector 34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6616" name="Straight Connector 34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sp>
        <p:nvSpPr>
          <p:cNvPr id="561" name="TextBox 278"/>
          <p:cNvSpPr txBox="1">
            <a:spLocks noChangeArrowheads="1"/>
          </p:cNvSpPr>
          <p:nvPr/>
        </p:nvSpPr>
        <p:spPr bwMode="auto">
          <a:xfrm>
            <a:off x="7227888" y="5329238"/>
            <a:ext cx="1839912" cy="4619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kern="0">
                <a:solidFill>
                  <a:srgbClr val="000000"/>
                </a:solidFill>
                <a:latin typeface="Calibri" charset="0"/>
                <a:cs typeface="Calibri" charset="0"/>
              </a:rPr>
              <a:t>2-by-2 router</a:t>
            </a:r>
          </a:p>
        </p:txBody>
      </p:sp>
      <p:sp>
        <p:nvSpPr>
          <p:cNvPr id="562" name="Freeform 279"/>
          <p:cNvSpPr>
            <a:spLocks/>
          </p:cNvSpPr>
          <p:nvPr/>
        </p:nvSpPr>
        <p:spPr bwMode="auto">
          <a:xfrm>
            <a:off x="6477000" y="5105400"/>
            <a:ext cx="812800" cy="436563"/>
          </a:xfrm>
          <a:custGeom>
            <a:avLst/>
            <a:gdLst>
              <a:gd name="T0" fmla="*/ 0 w 1018573"/>
              <a:gd name="T1" fmla="*/ 0 h 694481"/>
              <a:gd name="T2" fmla="*/ 170414 w 1018573"/>
              <a:gd name="T3" fmla="*/ 38602 h 694481"/>
              <a:gd name="T4" fmla="*/ 179383 w 1018573"/>
              <a:gd name="T5" fmla="*/ 25019 h 694481"/>
              <a:gd name="T6" fmla="*/ 263095 w 1018573"/>
              <a:gd name="T7" fmla="*/ 42891 h 694481"/>
              <a:gd name="T8" fmla="*/ 0 60000 65536"/>
              <a:gd name="T9" fmla="*/ 0 60000 65536"/>
              <a:gd name="T10" fmla="*/ 0 60000 65536"/>
              <a:gd name="T11" fmla="*/ 0 60000 65536"/>
              <a:gd name="T12" fmla="*/ 0 w 1018573"/>
              <a:gd name="T13" fmla="*/ 0 h 694481"/>
              <a:gd name="T14" fmla="*/ 1018573 w 1018573"/>
              <a:gd name="T15" fmla="*/ 694481 h 6944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8573" h="694481">
                <a:moveTo>
                  <a:pt x="0" y="0"/>
                </a:moveTo>
                <a:cubicBezTo>
                  <a:pt x="272005" y="278757"/>
                  <a:pt x="544010" y="557514"/>
                  <a:pt x="659757" y="625033"/>
                </a:cubicBezTo>
                <a:cubicBezTo>
                  <a:pt x="775504" y="692552"/>
                  <a:pt x="634678" y="393539"/>
                  <a:pt x="694481" y="405114"/>
                </a:cubicBezTo>
                <a:cubicBezTo>
                  <a:pt x="754284" y="416689"/>
                  <a:pt x="886428" y="555585"/>
                  <a:pt x="1018573" y="694481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xtLst/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880823"/>
      </p:ext>
    </p:extLst>
  </p:cSld>
  <p:clrMapOvr>
    <a:masterClrMapping/>
  </p:clrMapOvr>
  <p:transition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Packet Scheduling in NoC</a:t>
            </a:r>
          </a:p>
        </p:txBody>
      </p:sp>
      <p:sp>
        <p:nvSpPr>
          <p:cNvPr id="287" name="Content Placeholder 28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Existing scheduling policies  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Round robin  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Age</a:t>
            </a: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Problem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Treat all packets equally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Application-oblivious</a:t>
            </a: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Packets have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different criticality 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Packet is critical if latency of a packet affects application’s performance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Different criticality due to memory level parallelism (MLP)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25107" y="3528648"/>
            <a:ext cx="3165231" cy="55098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All packets are not the same…!!!</a:t>
            </a:r>
          </a:p>
        </p:txBody>
      </p:sp>
      <p:pic>
        <p:nvPicPr>
          <p:cNvPr id="5" name="Picture 4" descr="exclamation_mark_yellow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3357563"/>
            <a:ext cx="1030287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354612"/>
      </p:ext>
    </p:extLst>
  </p:cSld>
  <p:clrMapOvr>
    <a:masterClrMapping/>
  </p:clrMapOvr>
  <p:transition advTm="467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build="p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2911475" y="2895600"/>
            <a:ext cx="3200400" cy="158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79"/>
          <p:cNvGrpSpPr>
            <a:grpSpLocks/>
          </p:cNvGrpSpPr>
          <p:nvPr/>
        </p:nvGrpSpPr>
        <p:grpSpPr bwMode="auto">
          <a:xfrm>
            <a:off x="3100388" y="3044825"/>
            <a:ext cx="1792287" cy="501650"/>
            <a:chOff x="2779993" y="2739778"/>
            <a:chExt cx="1792007" cy="502419"/>
          </a:xfrm>
        </p:grpSpPr>
        <p:grpSp>
          <p:nvGrpSpPr>
            <p:cNvPr id="226360" name="Group 67"/>
            <p:cNvGrpSpPr>
              <a:grpSpLocks/>
            </p:cNvGrpSpPr>
            <p:nvPr/>
          </p:nvGrpSpPr>
          <p:grpSpPr bwMode="auto">
            <a:xfrm>
              <a:off x="2779993" y="2739778"/>
              <a:ext cx="1792007" cy="502419"/>
              <a:chOff x="5324749" y="4610710"/>
              <a:chExt cx="1792007" cy="50241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 rot="10800000" flipH="1" flipV="1">
                <a:off x="5324749" y="4610710"/>
                <a:ext cx="1587" cy="9221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rot="10800000" flipH="1" flipV="1">
                <a:off x="7115169" y="4610710"/>
                <a:ext cx="1587" cy="9221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Left Brace 76"/>
              <p:cNvSpPr/>
              <p:nvPr/>
            </p:nvSpPr>
            <p:spPr>
              <a:xfrm rot="16200000">
                <a:off x="6126158" y="3879256"/>
                <a:ext cx="182842" cy="1782484"/>
              </a:xfrm>
              <a:prstGeom prst="leftBrace">
                <a:avLst>
                  <a:gd name="adj1" fmla="val 8333"/>
                  <a:gd name="adj2" fmla="val 4753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586645" y="4774474"/>
                <a:ext cx="1055523" cy="3386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Latency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</a:t>
                </a:r>
              </a:p>
            </p:txBody>
          </p:sp>
        </p:grpSp>
        <p:sp>
          <p:nvSpPr>
            <p:cNvPr id="79" name="Rectangle 78"/>
            <p:cNvSpPr/>
            <p:nvPr/>
          </p:nvSpPr>
          <p:spPr>
            <a:xfrm rot="16200000">
              <a:off x="3767902" y="3017299"/>
              <a:ext cx="182843" cy="920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26307" name="Title 2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MLP Principle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787775" y="2713038"/>
            <a:ext cx="1096963" cy="368300"/>
            <a:chOff x="2580721" y="3013612"/>
            <a:chExt cx="1608298" cy="369332"/>
          </a:xfrm>
        </p:grpSpPr>
        <p:sp>
          <p:nvSpPr>
            <p:cNvPr id="6" name="Rounded Rectangle 5"/>
            <p:cNvSpPr/>
            <p:nvPr/>
          </p:nvSpPr>
          <p:spPr>
            <a:xfrm>
              <a:off x="2580721" y="3059778"/>
              <a:ext cx="1608298" cy="267447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64839" y="3013612"/>
              <a:ext cx="837897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Stall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72715" y="2209801"/>
            <a:ext cx="91440" cy="548640"/>
            <a:chOff x="2382296" y="2511028"/>
            <a:chExt cx="91440" cy="548640"/>
          </a:xfrm>
          <a:solidFill>
            <a:srgbClr val="FF0000"/>
          </a:solidFill>
        </p:grpSpPr>
        <p:cxnSp>
          <p:nvCxnSpPr>
            <p:cNvPr id="9" name="Straight Arrow Connector 8"/>
            <p:cNvCxnSpPr/>
            <p:nvPr/>
          </p:nvCxnSpPr>
          <p:spPr>
            <a:xfrm rot="5400000">
              <a:off x="2143588" y="2784951"/>
              <a:ext cx="548640" cy="793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 rot="16200000">
              <a:off x="2336576" y="2709149"/>
              <a:ext cx="18288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368675" y="2209800"/>
            <a:ext cx="90488" cy="549275"/>
            <a:chOff x="2535368" y="2511028"/>
            <a:chExt cx="91440" cy="548640"/>
          </a:xfrm>
        </p:grpSpPr>
        <p:cxnSp>
          <p:nvCxnSpPr>
            <p:cNvPr id="12" name="Straight Arrow Connector 11"/>
            <p:cNvCxnSpPr/>
            <p:nvPr/>
          </p:nvCxnSpPr>
          <p:spPr>
            <a:xfrm rot="16200000" flipH="1">
              <a:off x="2297142" y="2784546"/>
              <a:ext cx="548640" cy="1605"/>
            </a:xfrm>
            <a:prstGeom prst="straightConnector1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 rot="16200000">
              <a:off x="2489912" y="2708708"/>
              <a:ext cx="182352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581650" y="2209800"/>
            <a:ext cx="92075" cy="549275"/>
            <a:chOff x="3068096" y="2511028"/>
            <a:chExt cx="91440" cy="548640"/>
          </a:xfrm>
        </p:grpSpPr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2830037" y="2785348"/>
              <a:ext cx="548640" cy="0"/>
            </a:xfrm>
            <a:prstGeom prst="straightConnector1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16200000">
              <a:off x="3022640" y="2708708"/>
              <a:ext cx="182352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4816475" y="2209800"/>
            <a:ext cx="90488" cy="549275"/>
            <a:chOff x="4170904" y="2511027"/>
            <a:chExt cx="91440" cy="548640"/>
          </a:xfrm>
        </p:grpSpPr>
        <p:cxnSp>
          <p:nvCxnSpPr>
            <p:cNvPr id="18" name="Straight Arrow Connector 17"/>
            <p:cNvCxnSpPr/>
            <p:nvPr/>
          </p:nvCxnSpPr>
          <p:spPr>
            <a:xfrm rot="5400000" flipH="1" flipV="1">
              <a:off x="3931876" y="2785347"/>
              <a:ext cx="548640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 rot="5400000">
              <a:off x="4125448" y="2708707"/>
              <a:ext cx="182352" cy="914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4883150" y="2770188"/>
            <a:ext cx="365125" cy="25400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grpSp>
        <p:nvGrpSpPr>
          <p:cNvPr id="20" name="Group 36"/>
          <p:cNvGrpSpPr>
            <a:grpSpLocks/>
          </p:cNvGrpSpPr>
          <p:nvPr/>
        </p:nvGrpSpPr>
        <p:grpSpPr bwMode="auto">
          <a:xfrm>
            <a:off x="2949575" y="2743200"/>
            <a:ext cx="838200" cy="307975"/>
            <a:chOff x="1943104" y="2285963"/>
            <a:chExt cx="838200" cy="307777"/>
          </a:xfrm>
        </p:grpSpPr>
        <p:sp>
          <p:nvSpPr>
            <p:cNvPr id="4" name="Rounded Rectangle 3"/>
            <p:cNvSpPr/>
            <p:nvPr/>
          </p:nvSpPr>
          <p:spPr>
            <a:xfrm>
              <a:off x="1951042" y="2312934"/>
              <a:ext cx="822325" cy="25383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43104" y="2285963"/>
              <a:ext cx="838200" cy="3077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Compute</a:t>
              </a:r>
            </a:p>
          </p:txBody>
        </p:sp>
      </p:grpSp>
      <p:grpSp>
        <p:nvGrpSpPr>
          <p:cNvPr id="21" name="Group 25"/>
          <p:cNvGrpSpPr>
            <a:grpSpLocks/>
          </p:cNvGrpSpPr>
          <p:nvPr/>
        </p:nvGrpSpPr>
        <p:grpSpPr bwMode="auto">
          <a:xfrm>
            <a:off x="3048000" y="2209800"/>
            <a:ext cx="92075" cy="549275"/>
            <a:chOff x="2382296" y="2511028"/>
            <a:chExt cx="91440" cy="548640"/>
          </a:xfrm>
        </p:grpSpPr>
        <p:cxnSp>
          <p:nvCxnSpPr>
            <p:cNvPr id="27" name="Straight Arrow Connector 26"/>
            <p:cNvCxnSpPr/>
            <p:nvPr/>
          </p:nvCxnSpPr>
          <p:spPr>
            <a:xfrm rot="5400000">
              <a:off x="2143448" y="2784560"/>
              <a:ext cx="548640" cy="1577"/>
            </a:xfrm>
            <a:prstGeom prst="straightConnector1">
              <a:avLst/>
            </a:prstGeom>
            <a:ln w="19050">
              <a:solidFill>
                <a:srgbClr val="92D05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 rot="16200000">
              <a:off x="2336840" y="2708708"/>
              <a:ext cx="182352" cy="914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259388" y="2763838"/>
            <a:ext cx="365125" cy="266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630863" y="2770188"/>
            <a:ext cx="366712" cy="25400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grpSp>
        <p:nvGrpSpPr>
          <p:cNvPr id="26" name="Group 32"/>
          <p:cNvGrpSpPr/>
          <p:nvPr/>
        </p:nvGrpSpPr>
        <p:grpSpPr>
          <a:xfrm>
            <a:off x="5105298" y="2209800"/>
            <a:ext cx="91440" cy="548640"/>
            <a:chOff x="3068096" y="2511028"/>
            <a:chExt cx="91440" cy="548640"/>
          </a:xfrm>
          <a:solidFill>
            <a:srgbClr val="FF0000"/>
          </a:solidFill>
        </p:grpSpPr>
        <p:cxnSp>
          <p:nvCxnSpPr>
            <p:cNvPr id="34" name="Straight Arrow Connector 33"/>
            <p:cNvCxnSpPr/>
            <p:nvPr/>
          </p:nvCxnSpPr>
          <p:spPr>
            <a:xfrm rot="5400000" flipH="1" flipV="1">
              <a:off x="2829784" y="2785347"/>
              <a:ext cx="548640" cy="1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 rot="16200000">
              <a:off x="3022376" y="2709149"/>
              <a:ext cx="182880" cy="9144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50" name="Group 80"/>
          <p:cNvGrpSpPr>
            <a:grpSpLocks/>
          </p:cNvGrpSpPr>
          <p:nvPr/>
        </p:nvGrpSpPr>
        <p:grpSpPr bwMode="auto">
          <a:xfrm>
            <a:off x="3595688" y="3048000"/>
            <a:ext cx="1601787" cy="868363"/>
            <a:chOff x="2970865" y="2373219"/>
            <a:chExt cx="1601134" cy="868978"/>
          </a:xfrm>
        </p:grpSpPr>
        <p:grpSp>
          <p:nvGrpSpPr>
            <p:cNvPr id="226342" name="Group 67"/>
            <p:cNvGrpSpPr>
              <a:grpSpLocks/>
            </p:cNvGrpSpPr>
            <p:nvPr/>
          </p:nvGrpSpPr>
          <p:grpSpPr bwMode="auto">
            <a:xfrm>
              <a:off x="2970865" y="2373219"/>
              <a:ext cx="1601134" cy="868978"/>
              <a:chOff x="5515621" y="4244151"/>
              <a:chExt cx="1601134" cy="868978"/>
            </a:xfrm>
          </p:grpSpPr>
          <p:cxnSp>
            <p:nvCxnSpPr>
              <p:cNvPr id="84" name="Straight Arrow Connector 83"/>
              <p:cNvCxnSpPr/>
              <p:nvPr/>
            </p:nvCxnSpPr>
            <p:spPr>
              <a:xfrm rot="10800000" flipH="1" flipV="1">
                <a:off x="5517207" y="4244151"/>
                <a:ext cx="0" cy="45752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rot="10800000" flipH="1" flipV="1">
                <a:off x="7116755" y="4272746"/>
                <a:ext cx="0" cy="45752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Left Brace 85"/>
              <p:cNvSpPr/>
              <p:nvPr/>
            </p:nvSpPr>
            <p:spPr>
              <a:xfrm rot="16200000">
                <a:off x="6224048" y="3971007"/>
                <a:ext cx="182692" cy="1599548"/>
              </a:xfrm>
              <a:prstGeom prst="leftBrace">
                <a:avLst>
                  <a:gd name="adj1" fmla="val 8333"/>
                  <a:gd name="adj2" fmla="val 4753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585443" y="4774752"/>
                <a:ext cx="1063191" cy="3383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Latency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</a:t>
                </a:r>
              </a:p>
            </p:txBody>
          </p:sp>
        </p:grpSp>
        <p:sp>
          <p:nvSpPr>
            <p:cNvPr id="83" name="Rectangle 82"/>
            <p:cNvSpPr/>
            <p:nvPr/>
          </p:nvSpPr>
          <p:spPr>
            <a:xfrm rot="16200000">
              <a:off x="3777678" y="3017457"/>
              <a:ext cx="182691" cy="9203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53" name="Group 87"/>
          <p:cNvGrpSpPr>
            <a:grpSpLocks/>
          </p:cNvGrpSpPr>
          <p:nvPr/>
        </p:nvGrpSpPr>
        <p:grpSpPr bwMode="auto">
          <a:xfrm>
            <a:off x="3395663" y="3048000"/>
            <a:ext cx="2259012" cy="1219200"/>
            <a:chOff x="2390193" y="2022997"/>
            <a:chExt cx="2258006" cy="1219200"/>
          </a:xfrm>
        </p:grpSpPr>
        <p:grpSp>
          <p:nvGrpSpPr>
            <p:cNvPr id="226336" name="Group 67"/>
            <p:cNvGrpSpPr>
              <a:grpSpLocks/>
            </p:cNvGrpSpPr>
            <p:nvPr/>
          </p:nvGrpSpPr>
          <p:grpSpPr bwMode="auto">
            <a:xfrm>
              <a:off x="2390193" y="2022997"/>
              <a:ext cx="2258006" cy="1219200"/>
              <a:chOff x="4934949" y="3893929"/>
              <a:chExt cx="2258006" cy="1219200"/>
            </a:xfrm>
          </p:grpSpPr>
          <p:cxnSp>
            <p:nvCxnSpPr>
              <p:cNvPr id="91" name="Straight Arrow Connector 90"/>
              <p:cNvCxnSpPr/>
              <p:nvPr/>
            </p:nvCxnSpPr>
            <p:spPr>
              <a:xfrm rot="10800000" flipH="1" flipV="1">
                <a:off x="4934949" y="3893929"/>
                <a:ext cx="1586" cy="82232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 flipH="1" flipV="1">
                <a:off x="7192955" y="3909804"/>
                <a:ext cx="0" cy="82232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Left Brace 92"/>
              <p:cNvSpPr/>
              <p:nvPr/>
            </p:nvSpPr>
            <p:spPr>
              <a:xfrm rot="16200000">
                <a:off x="5973465" y="3650747"/>
                <a:ext cx="182562" cy="2240552"/>
              </a:xfrm>
              <a:prstGeom prst="leftBrace">
                <a:avLst>
                  <a:gd name="adj1" fmla="val 8333"/>
                  <a:gd name="adj2" fmla="val 4753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663287" y="4774992"/>
                <a:ext cx="1061565" cy="3381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Latency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</a:t>
                </a:r>
              </a:p>
            </p:txBody>
          </p:sp>
        </p:grpSp>
        <p:sp>
          <p:nvSpPr>
            <p:cNvPr id="90" name="Rectangle 89"/>
            <p:cNvSpPr/>
            <p:nvPr/>
          </p:nvSpPr>
          <p:spPr>
            <a:xfrm rot="16200000">
              <a:off x="3846035" y="3027112"/>
              <a:ext cx="182563" cy="9203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70" name="Group 126"/>
          <p:cNvGrpSpPr>
            <a:grpSpLocks/>
          </p:cNvGrpSpPr>
          <p:nvPr/>
        </p:nvGrpSpPr>
        <p:grpSpPr bwMode="auto">
          <a:xfrm>
            <a:off x="6111875" y="2133600"/>
            <a:ext cx="1355725" cy="369888"/>
            <a:chOff x="5414401" y="1535668"/>
            <a:chExt cx="1356462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5414401" y="1535668"/>
              <a:ext cx="135646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Stall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(   )  = 0   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 rot="16200000">
              <a:off x="5997519" y="1702010"/>
              <a:ext cx="183873" cy="92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2528888" y="4572000"/>
            <a:ext cx="3381375" cy="369888"/>
          </a:xfrm>
          <a:prstGeom prst="rect">
            <a:avLst/>
          </a:prstGeom>
          <a:solidFill>
            <a:srgbClr val="FFFF6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Packet Latency != Network Stall Time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879600" y="5410200"/>
            <a:ext cx="4679950" cy="369888"/>
          </a:xfrm>
          <a:prstGeom prst="rect">
            <a:avLst/>
          </a:prstGeom>
          <a:solidFill>
            <a:srgbClr val="FFFF6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Different Packets have different criticality due to MLP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40" name="Group 139"/>
          <p:cNvGrpSpPr>
            <a:grpSpLocks/>
          </p:cNvGrpSpPr>
          <p:nvPr/>
        </p:nvGrpSpPr>
        <p:grpSpPr bwMode="auto">
          <a:xfrm>
            <a:off x="1858963" y="6096000"/>
            <a:ext cx="4721225" cy="369888"/>
            <a:chOff x="2052981" y="6096000"/>
            <a:chExt cx="4720919" cy="369332"/>
          </a:xfrm>
        </p:grpSpPr>
        <p:grpSp>
          <p:nvGrpSpPr>
            <p:cNvPr id="226325" name="Group 126"/>
            <p:cNvGrpSpPr>
              <a:grpSpLocks/>
            </p:cNvGrpSpPr>
            <p:nvPr/>
          </p:nvGrpSpPr>
          <p:grpSpPr bwMode="auto">
            <a:xfrm>
              <a:off x="2052981" y="6096000"/>
              <a:ext cx="1757019" cy="369332"/>
              <a:chOff x="4876582" y="1535668"/>
              <a:chExt cx="1757019" cy="369332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4876582" y="1535668"/>
                <a:ext cx="1757248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Criticality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  &gt;   </a:t>
                </a:r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5997417" y="1702038"/>
                <a:ext cx="183873" cy="9206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226326" name="Group 126"/>
            <p:cNvGrpSpPr>
              <a:grpSpLocks/>
            </p:cNvGrpSpPr>
            <p:nvPr/>
          </p:nvGrpSpPr>
          <p:grpSpPr bwMode="auto">
            <a:xfrm>
              <a:off x="3576981" y="6096000"/>
              <a:ext cx="1757019" cy="369332"/>
              <a:chOff x="4876582" y="1535668"/>
              <a:chExt cx="1757019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4876483" y="1535668"/>
                <a:ext cx="1757248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Criticality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  &gt;   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16200000">
                <a:off x="5997318" y="1702038"/>
                <a:ext cx="183873" cy="9206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226327" name="Group 126"/>
            <p:cNvGrpSpPr>
              <a:grpSpLocks/>
            </p:cNvGrpSpPr>
            <p:nvPr/>
          </p:nvGrpSpPr>
          <p:grpSpPr bwMode="auto">
            <a:xfrm>
              <a:off x="5177181" y="6096000"/>
              <a:ext cx="1596719" cy="369332"/>
              <a:chOff x="4876582" y="1535668"/>
              <a:chExt cx="1596719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4876379" y="1535668"/>
                <a:ext cx="1596922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Criticality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   </a:t>
                </a:r>
              </a:p>
            </p:txBody>
          </p:sp>
          <p:sp>
            <p:nvSpPr>
              <p:cNvPr id="139" name="Rectangle 138"/>
              <p:cNvSpPr/>
              <p:nvPr/>
            </p:nvSpPr>
            <p:spPr>
              <a:xfrm rot="16200000">
                <a:off x="5997214" y="1702038"/>
                <a:ext cx="183873" cy="920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54256694"/>
      </p:ext>
    </p:extLst>
  </p:cSld>
  <p:clrMapOvr>
    <a:masterClrMapping/>
  </p:clrMapOvr>
  <p:transition advTm="1034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2" grpId="0" animBg="1"/>
      <p:bldP spid="129" grpId="0" animBg="1"/>
      <p:bldP spid="130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Introduction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Packet Scheduling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Memory Level Parallelism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Aérgia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Concept of Slack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Estimating Slack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Evaluation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17732963"/>
      </p:ext>
    </p:extLst>
  </p:cSld>
  <p:clrMapOvr>
    <a:masterClrMapping/>
  </p:clrMapOvr>
  <p:transition advTm="1357"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What is Aérgia?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530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Aérgia is the spirit of laziness in Greek mythology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Some packets can afford to </a:t>
            </a:r>
            <a:r>
              <a:rPr lang="en-US" dirty="0">
                <a:solidFill>
                  <a:srgbClr val="FF0000"/>
                </a:solidFill>
                <a:ea typeface="+mn-ea"/>
                <a:cs typeface="+mn-cs"/>
              </a:rPr>
              <a:t>slack</a:t>
            </a:r>
            <a:r>
              <a:rPr lang="en-US" dirty="0">
                <a:ea typeface="+mn-ea"/>
                <a:cs typeface="+mn-cs"/>
              </a:rPr>
              <a:t>!</a:t>
            </a:r>
          </a:p>
        </p:txBody>
      </p:sp>
      <p:pic>
        <p:nvPicPr>
          <p:cNvPr id="2050" name="Picture 2" descr="http://www.laughinglarry.com/images/box/lazy_ca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1517142"/>
            <a:ext cx="3657600" cy="349300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155005"/>
      </p:ext>
    </p:extLst>
  </p:cSld>
  <p:clrMapOvr>
    <a:masterClrMapping/>
  </p:clrMapOvr>
  <p:transition advTm="395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Introduction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Packet Scheduling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Memory Level Parallelism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Aérgia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Concept of Slack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Estimating Slack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Evaluation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85341946"/>
      </p:ext>
    </p:extLst>
  </p:cSld>
  <p:clrMapOvr>
    <a:masterClrMapping/>
  </p:clrMapOvr>
  <p:transition advTm="1903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Slack of Packets</a:t>
            </a:r>
          </a:p>
        </p:txBody>
      </p:sp>
      <p:sp>
        <p:nvSpPr>
          <p:cNvPr id="66" name="Content Placeholder 65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077200" cy="45720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What is slack of a packet?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Slack of a packet is number of cycles it can be delayed in a router without (significantly) reducing application’s performance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  <a:ea typeface="+mn-ea"/>
              </a:rPr>
              <a:t>Local network slack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>
              <a:ea typeface="+mn-ea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Source of slack: Memory-Level Parallelism (MLP)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Latency of an application’s packet hidden from application due to </a:t>
            </a:r>
            <a:r>
              <a:rPr lang="en-US" dirty="0">
                <a:solidFill>
                  <a:srgbClr val="FF0000"/>
                </a:solidFill>
                <a:ea typeface="+mn-ea"/>
              </a:rPr>
              <a:t>overlap</a:t>
            </a:r>
            <a:r>
              <a:rPr lang="en-US" dirty="0">
                <a:ea typeface="+mn-ea"/>
              </a:rPr>
              <a:t> with latency of pending cache miss requests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Prioritize packets with </a:t>
            </a:r>
            <a:r>
              <a:rPr lang="en-US" dirty="0">
                <a:solidFill>
                  <a:srgbClr val="FF0000"/>
                </a:solidFill>
                <a:ea typeface="+mn-ea"/>
                <a:cs typeface="+mn-cs"/>
              </a:rPr>
              <a:t>lower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FF0000"/>
                </a:solidFill>
                <a:ea typeface="+mn-ea"/>
                <a:cs typeface="+mn-cs"/>
              </a:rPr>
              <a:t>slack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endParaRPr lang="en-US" dirty="0">
              <a:ea typeface="+mn-ea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endParaRPr lang="en-US" dirty="0">
              <a:ea typeface="+mn-ea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8491431"/>
      </p:ext>
    </p:extLst>
  </p:cSld>
  <p:clrMapOvr>
    <a:masterClrMapping/>
  </p:clrMapOvr>
  <p:transition advTm="637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ounded Rectangle 140"/>
          <p:cNvSpPr/>
          <p:nvPr/>
        </p:nvSpPr>
        <p:spPr>
          <a:xfrm>
            <a:off x="1524000" y="5715000"/>
            <a:ext cx="63246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2286000" y="3733800"/>
            <a:ext cx="3124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32513" y="2311400"/>
          <a:ext cx="2559053" cy="25606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66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Concept of Slack </a:t>
            </a:r>
          </a:p>
        </p:txBody>
      </p:sp>
      <p:sp>
        <p:nvSpPr>
          <p:cNvPr id="109" name="Rectangle 3"/>
          <p:cNvSpPr/>
          <p:nvPr/>
        </p:nvSpPr>
        <p:spPr>
          <a:xfrm>
            <a:off x="158750" y="2562225"/>
            <a:ext cx="914400" cy="16287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17475" y="1463675"/>
            <a:ext cx="117792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Instruction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 Window</a:t>
            </a:r>
          </a:p>
        </p:txBody>
      </p:sp>
      <p:sp>
        <p:nvSpPr>
          <p:cNvPr id="174" name="Rounded Rectangle 173"/>
          <p:cNvSpPr/>
          <p:nvPr/>
        </p:nvSpPr>
        <p:spPr>
          <a:xfrm>
            <a:off x="2286000" y="3297238"/>
            <a:ext cx="282575" cy="25400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grpSp>
        <p:nvGrpSpPr>
          <p:cNvPr id="275" name="Group 274"/>
          <p:cNvGrpSpPr>
            <a:grpSpLocks/>
          </p:cNvGrpSpPr>
          <p:nvPr/>
        </p:nvGrpSpPr>
        <p:grpSpPr bwMode="auto">
          <a:xfrm>
            <a:off x="2581275" y="3241675"/>
            <a:ext cx="1608138" cy="369888"/>
            <a:chOff x="2580721" y="3013612"/>
            <a:chExt cx="1608298" cy="369332"/>
          </a:xfrm>
        </p:grpSpPr>
        <p:sp>
          <p:nvSpPr>
            <p:cNvPr id="136" name="Rounded Rectangle 135"/>
            <p:cNvSpPr/>
            <p:nvPr/>
          </p:nvSpPr>
          <p:spPr>
            <a:xfrm>
              <a:off x="2580721" y="3059581"/>
              <a:ext cx="1608298" cy="26788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063369" y="3013612"/>
              <a:ext cx="838283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Stall</a:t>
              </a:r>
            </a:p>
          </p:txBody>
        </p:sp>
      </p:grpSp>
      <p:sp>
        <p:nvSpPr>
          <p:cNvPr id="103" name="Oval 102"/>
          <p:cNvSpPr/>
          <p:nvPr/>
        </p:nvSpPr>
        <p:spPr>
          <a:xfrm>
            <a:off x="6019800" y="22098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019800" y="25495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384925" y="2209800"/>
            <a:ext cx="204788" cy="2206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6384925" y="25495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6765925" y="22352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765925" y="257492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7131050" y="22352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7131050" y="257492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7507288" y="2216150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7507288" y="25542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7872413" y="2216150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7872413" y="25542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8234363" y="2216150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8234363" y="25542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8597900" y="221615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8597900" y="255428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6034088" y="292100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6034088" y="32607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6399213" y="292100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6399213" y="32607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6780213" y="29479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6780213" y="32861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7145338" y="29479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7145338" y="32861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7521575" y="292735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7521575" y="326707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7886700" y="292735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8" name="Oval 197"/>
          <p:cNvSpPr/>
          <p:nvPr/>
        </p:nvSpPr>
        <p:spPr>
          <a:xfrm>
            <a:off x="7886700" y="326707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8248650" y="292735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8248650" y="326707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8612188" y="292735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8612188" y="3267075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6019800" y="363220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6019800" y="39703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6384925" y="363220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8" name="Oval 207"/>
          <p:cNvSpPr/>
          <p:nvPr/>
        </p:nvSpPr>
        <p:spPr>
          <a:xfrm>
            <a:off x="6384925" y="39703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6765925" y="36576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6765925" y="39973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7131050" y="36576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7131050" y="39973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7507288" y="3636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507288" y="3976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7872413" y="3636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7872413" y="3976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8234363" y="3636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8234363" y="3976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8597900" y="3636963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3" name="Oval 222"/>
          <p:cNvSpPr/>
          <p:nvPr/>
        </p:nvSpPr>
        <p:spPr>
          <a:xfrm>
            <a:off x="8597900" y="397668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5" name="Oval 224"/>
          <p:cNvSpPr/>
          <p:nvPr/>
        </p:nvSpPr>
        <p:spPr>
          <a:xfrm>
            <a:off x="6019800" y="439420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6019800" y="47323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6384925" y="439420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6384925" y="47323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6765925" y="44196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1" name="Oval 230"/>
          <p:cNvSpPr/>
          <p:nvPr/>
        </p:nvSpPr>
        <p:spPr>
          <a:xfrm>
            <a:off x="6765925" y="47593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2" name="Oval 231"/>
          <p:cNvSpPr/>
          <p:nvPr/>
        </p:nvSpPr>
        <p:spPr>
          <a:xfrm>
            <a:off x="7131050" y="44196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7131050" y="47593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7507288" y="4398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6" name="Oval 235"/>
          <p:cNvSpPr/>
          <p:nvPr/>
        </p:nvSpPr>
        <p:spPr>
          <a:xfrm>
            <a:off x="7507288" y="4738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7872413" y="4398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7872413" y="4738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40" name="Oval 239"/>
          <p:cNvSpPr/>
          <p:nvPr/>
        </p:nvSpPr>
        <p:spPr>
          <a:xfrm>
            <a:off x="8234363" y="4398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8234363" y="4738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8597900" y="4398963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8597900" y="473868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cxnSp>
        <p:nvCxnSpPr>
          <p:cNvPr id="180" name="Shape 179"/>
          <p:cNvCxnSpPr/>
          <p:nvPr/>
        </p:nvCxnSpPr>
        <p:spPr>
          <a:xfrm>
            <a:off x="6589713" y="2319338"/>
            <a:ext cx="2111375" cy="2419350"/>
          </a:xfrm>
          <a:prstGeom prst="bentConnector2">
            <a:avLst/>
          </a:prstGeom>
          <a:ln w="50800">
            <a:solidFill>
              <a:srgbClr val="92D050"/>
            </a:solidFill>
            <a:prstDash val="solid"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hape 179"/>
          <p:cNvCxnSpPr>
            <a:endCxn id="105" idx="5"/>
          </p:cNvCxnSpPr>
          <p:nvPr/>
        </p:nvCxnSpPr>
        <p:spPr>
          <a:xfrm rot="16200000" flipV="1">
            <a:off x="6327775" y="2628900"/>
            <a:ext cx="2471738" cy="2008188"/>
          </a:xfrm>
          <a:prstGeom prst="bentConnector3">
            <a:avLst>
              <a:gd name="adj1" fmla="val 1670"/>
            </a:avLst>
          </a:prstGeom>
          <a:ln w="50800">
            <a:solidFill>
              <a:srgbClr val="92D050"/>
            </a:solidFill>
            <a:prstDash val="solid"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hape 105"/>
          <p:cNvCxnSpPr/>
          <p:nvPr/>
        </p:nvCxnSpPr>
        <p:spPr>
          <a:xfrm rot="10800000" flipV="1">
            <a:off x="6135688" y="2319338"/>
            <a:ext cx="249237" cy="601662"/>
          </a:xfrm>
          <a:prstGeom prst="bentConnector2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prstDash val="solid"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hape 105"/>
          <p:cNvCxnSpPr>
            <a:endCxn id="105" idx="4"/>
          </p:cNvCxnSpPr>
          <p:nvPr/>
        </p:nvCxnSpPr>
        <p:spPr>
          <a:xfrm rot="5400000" flipH="1" flipV="1">
            <a:off x="6058694" y="2620169"/>
            <a:ext cx="617537" cy="238125"/>
          </a:xfrm>
          <a:prstGeom prst="bentConnector3">
            <a:avLst>
              <a:gd name="adj1" fmla="val 1696"/>
            </a:avLst>
          </a:prstGeom>
          <a:ln w="50800">
            <a:solidFill>
              <a:schemeClr val="accent3">
                <a:lumMod val="60000"/>
                <a:lumOff val="40000"/>
              </a:schemeClr>
            </a:solidFill>
            <a:prstDash val="solid"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6629400" y="1585913"/>
            <a:ext cx="174148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Network-on-Chip</a:t>
            </a:r>
          </a:p>
        </p:txBody>
      </p:sp>
      <p:grpSp>
        <p:nvGrpSpPr>
          <p:cNvPr id="268" name="Group 267"/>
          <p:cNvGrpSpPr>
            <a:grpSpLocks/>
          </p:cNvGrpSpPr>
          <p:nvPr/>
        </p:nvGrpSpPr>
        <p:grpSpPr bwMode="auto">
          <a:xfrm>
            <a:off x="76200" y="2740025"/>
            <a:ext cx="1676400" cy="523875"/>
            <a:chOff x="76200" y="2511623"/>
            <a:chExt cx="1676399" cy="523220"/>
          </a:xfrm>
        </p:grpSpPr>
        <p:grpSp>
          <p:nvGrpSpPr>
            <p:cNvPr id="236740" name="Group 64"/>
            <p:cNvGrpSpPr>
              <a:grpSpLocks/>
            </p:cNvGrpSpPr>
            <p:nvPr/>
          </p:nvGrpSpPr>
          <p:grpSpPr bwMode="auto">
            <a:xfrm>
              <a:off x="76200" y="2511623"/>
              <a:ext cx="1637707" cy="523220"/>
              <a:chOff x="1029940" y="3121223"/>
              <a:chExt cx="1637707" cy="52322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1112490" y="3159275"/>
                <a:ext cx="914399" cy="231485"/>
              </a:xfrm>
              <a:prstGeom prst="rect">
                <a:avLst/>
              </a:prstGeom>
              <a:solidFill>
                <a:srgbClr val="92D05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029940" y="3124394"/>
                <a:ext cx="984249" cy="30759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Load Miss 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001489" y="3121223"/>
                <a:ext cx="666750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Causes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endParaRPr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 rot="16200000">
              <a:off x="1615395" y="2634443"/>
              <a:ext cx="182334" cy="920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74" name="Group 273"/>
          <p:cNvGrpSpPr>
            <a:grpSpLocks/>
          </p:cNvGrpSpPr>
          <p:nvPr/>
        </p:nvGrpSpPr>
        <p:grpSpPr bwMode="auto">
          <a:xfrm>
            <a:off x="2362200" y="4343400"/>
            <a:ext cx="3048000" cy="338138"/>
            <a:chOff x="2362200" y="4191000"/>
            <a:chExt cx="3048000" cy="338554"/>
          </a:xfrm>
        </p:grpSpPr>
        <p:sp>
          <p:nvSpPr>
            <p:cNvPr id="286" name="TextBox 285"/>
            <p:cNvSpPr txBox="1"/>
            <p:nvPr/>
          </p:nvSpPr>
          <p:spPr>
            <a:xfrm>
              <a:off x="2362200" y="4191000"/>
              <a:ext cx="3048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   returns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earlier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 than necessary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 rot="16200000">
              <a:off x="2393044" y="4312650"/>
              <a:ext cx="182788" cy="9207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67" name="Group 266"/>
          <p:cNvGrpSpPr>
            <a:grpSpLocks/>
          </p:cNvGrpSpPr>
          <p:nvPr/>
        </p:nvGrpSpPr>
        <p:grpSpPr bwMode="auto">
          <a:xfrm>
            <a:off x="2382838" y="2740025"/>
            <a:ext cx="90487" cy="547688"/>
            <a:chOff x="2382296" y="2511028"/>
            <a:chExt cx="91440" cy="548640"/>
          </a:xfrm>
        </p:grpSpPr>
        <p:cxnSp>
          <p:nvCxnSpPr>
            <p:cNvPr id="152" name="Straight Arrow Connector 151"/>
            <p:cNvCxnSpPr/>
            <p:nvPr/>
          </p:nvCxnSpPr>
          <p:spPr>
            <a:xfrm rot="5400000">
              <a:off x="2143269" y="2785348"/>
              <a:ext cx="548640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ctangle 183"/>
            <p:cNvSpPr/>
            <p:nvPr/>
          </p:nvSpPr>
          <p:spPr>
            <a:xfrm rot="16200000">
              <a:off x="2336576" y="2709413"/>
              <a:ext cx="182880" cy="914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71" name="Group 270"/>
          <p:cNvGrpSpPr>
            <a:grpSpLocks/>
          </p:cNvGrpSpPr>
          <p:nvPr/>
        </p:nvGrpSpPr>
        <p:grpSpPr bwMode="auto">
          <a:xfrm>
            <a:off x="2535238" y="2740025"/>
            <a:ext cx="92075" cy="547688"/>
            <a:chOff x="2535368" y="2511028"/>
            <a:chExt cx="91440" cy="548640"/>
          </a:xfrm>
        </p:grpSpPr>
        <p:cxnSp>
          <p:nvCxnSpPr>
            <p:cNvPr id="199" name="Straight Arrow Connector 198"/>
            <p:cNvCxnSpPr/>
            <p:nvPr/>
          </p:nvCxnSpPr>
          <p:spPr>
            <a:xfrm rot="16200000" flipH="1">
              <a:off x="2296521" y="2784559"/>
              <a:ext cx="548640" cy="1576"/>
            </a:xfrm>
            <a:prstGeom prst="straightConnector1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Rectangle 208"/>
            <p:cNvSpPr/>
            <p:nvPr/>
          </p:nvSpPr>
          <p:spPr>
            <a:xfrm rot="16200000">
              <a:off x="2489648" y="2709413"/>
              <a:ext cx="18288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72" name="Group 271"/>
          <p:cNvGrpSpPr>
            <a:grpSpLocks/>
          </p:cNvGrpSpPr>
          <p:nvPr/>
        </p:nvGrpSpPr>
        <p:grpSpPr bwMode="auto">
          <a:xfrm>
            <a:off x="3068638" y="2740025"/>
            <a:ext cx="90487" cy="547688"/>
            <a:chOff x="3068096" y="2511028"/>
            <a:chExt cx="91440" cy="548640"/>
          </a:xfrm>
        </p:grpSpPr>
        <p:cxnSp>
          <p:nvCxnSpPr>
            <p:cNvPr id="155" name="Straight Arrow Connector 154"/>
            <p:cNvCxnSpPr/>
            <p:nvPr/>
          </p:nvCxnSpPr>
          <p:spPr>
            <a:xfrm rot="5400000" flipH="1" flipV="1">
              <a:off x="2829069" y="2785348"/>
              <a:ext cx="548640" cy="0"/>
            </a:xfrm>
            <a:prstGeom prst="straightConnector1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/>
            <p:cNvSpPr/>
            <p:nvPr/>
          </p:nvSpPr>
          <p:spPr>
            <a:xfrm rot="16200000">
              <a:off x="3022376" y="2709413"/>
              <a:ext cx="18288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73" name="Group 272"/>
          <p:cNvGrpSpPr>
            <a:grpSpLocks/>
          </p:cNvGrpSpPr>
          <p:nvPr/>
        </p:nvGrpSpPr>
        <p:grpSpPr bwMode="auto">
          <a:xfrm>
            <a:off x="4170363" y="2740025"/>
            <a:ext cx="92075" cy="547688"/>
            <a:chOff x="4170904" y="2511027"/>
            <a:chExt cx="91440" cy="548640"/>
          </a:xfrm>
        </p:grpSpPr>
        <p:cxnSp>
          <p:nvCxnSpPr>
            <p:cNvPr id="229" name="Straight Arrow Connector 228"/>
            <p:cNvCxnSpPr/>
            <p:nvPr/>
          </p:nvCxnSpPr>
          <p:spPr>
            <a:xfrm rot="5400000" flipH="1" flipV="1">
              <a:off x="3931268" y="2785347"/>
              <a:ext cx="548640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Rectangle 233"/>
            <p:cNvSpPr/>
            <p:nvPr/>
          </p:nvSpPr>
          <p:spPr>
            <a:xfrm rot="5400000">
              <a:off x="4125184" y="2709412"/>
              <a:ext cx="182880" cy="914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82" name="Group 281"/>
          <p:cNvGrpSpPr>
            <a:grpSpLocks/>
          </p:cNvGrpSpPr>
          <p:nvPr/>
        </p:nvGrpSpPr>
        <p:grpSpPr bwMode="auto">
          <a:xfrm>
            <a:off x="4192588" y="3287713"/>
            <a:ext cx="1212850" cy="307975"/>
            <a:chOff x="4191890" y="3059668"/>
            <a:chExt cx="1214126" cy="307777"/>
          </a:xfrm>
        </p:grpSpPr>
        <p:grpSp>
          <p:nvGrpSpPr>
            <p:cNvPr id="236726" name="Group 275"/>
            <p:cNvGrpSpPr>
              <a:grpSpLocks/>
            </p:cNvGrpSpPr>
            <p:nvPr/>
          </p:nvGrpSpPr>
          <p:grpSpPr bwMode="auto">
            <a:xfrm>
              <a:off x="4191890" y="3059668"/>
              <a:ext cx="893499" cy="307777"/>
              <a:chOff x="4191890" y="3059668"/>
              <a:chExt cx="893499" cy="307777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191890" y="3061254"/>
                <a:ext cx="893114" cy="253837"/>
              </a:xfrm>
              <a:prstGeom prst="roundRect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4247510" y="3059668"/>
                <a:ext cx="837493" cy="30777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Compute</a:t>
                </a:r>
              </a:p>
            </p:txBody>
          </p:sp>
        </p:grpSp>
        <p:cxnSp>
          <p:nvCxnSpPr>
            <p:cNvPr id="260" name="Straight Arrow Connector 259"/>
            <p:cNvCxnSpPr/>
            <p:nvPr/>
          </p:nvCxnSpPr>
          <p:spPr>
            <a:xfrm>
              <a:off x="5100895" y="3175480"/>
              <a:ext cx="305121" cy="158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Group 277"/>
          <p:cNvGrpSpPr>
            <a:grpSpLocks/>
          </p:cNvGrpSpPr>
          <p:nvPr/>
        </p:nvGrpSpPr>
        <p:grpSpPr bwMode="auto">
          <a:xfrm>
            <a:off x="182563" y="5181600"/>
            <a:ext cx="5773737" cy="369888"/>
            <a:chOff x="365760" y="5421868"/>
            <a:chExt cx="5773568" cy="369332"/>
          </a:xfrm>
        </p:grpSpPr>
        <p:sp>
          <p:nvSpPr>
            <p:cNvPr id="288" name="TextBox 287"/>
            <p:cNvSpPr txBox="1"/>
            <p:nvPr/>
          </p:nvSpPr>
          <p:spPr>
            <a:xfrm>
              <a:off x="365760" y="5421868"/>
              <a:ext cx="57735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Slack (   )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=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 Latency (   ) – Latency (   ) = 26 – 6 = 20 hops</a:t>
              </a:r>
            </a:p>
          </p:txBody>
        </p:sp>
        <p:sp>
          <p:nvSpPr>
            <p:cNvPr id="261" name="Rectangle 260"/>
            <p:cNvSpPr/>
            <p:nvPr/>
          </p:nvSpPr>
          <p:spPr>
            <a:xfrm rot="16200000">
              <a:off x="1092155" y="5579519"/>
              <a:ext cx="182288" cy="920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 rot="16200000">
              <a:off x="2463715" y="5589029"/>
              <a:ext cx="182288" cy="920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 rot="16200000">
              <a:off x="3825750" y="5589029"/>
              <a:ext cx="182288" cy="920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2936875" y="1585913"/>
            <a:ext cx="151923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Execution Time</a:t>
            </a:r>
          </a:p>
        </p:txBody>
      </p:sp>
      <p:grpSp>
        <p:nvGrpSpPr>
          <p:cNvPr id="279" name="Group 278"/>
          <p:cNvGrpSpPr>
            <a:grpSpLocks/>
          </p:cNvGrpSpPr>
          <p:nvPr/>
        </p:nvGrpSpPr>
        <p:grpSpPr bwMode="auto">
          <a:xfrm>
            <a:off x="182563" y="5846763"/>
            <a:ext cx="8778875" cy="708025"/>
            <a:chOff x="365760" y="5847304"/>
            <a:chExt cx="8778240" cy="707886"/>
          </a:xfrm>
        </p:grpSpPr>
        <p:sp>
          <p:nvSpPr>
            <p:cNvPr id="287" name="TextBox 286"/>
            <p:cNvSpPr txBox="1"/>
            <p:nvPr/>
          </p:nvSpPr>
          <p:spPr>
            <a:xfrm>
              <a:off x="365760" y="5847304"/>
              <a:ext cx="8778240" cy="7078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Packet(  ) can be delayed for available slack cycles 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without reducing performance!</a:t>
              </a:r>
            </a:p>
          </p:txBody>
        </p:sp>
        <p:sp>
          <p:nvSpPr>
            <p:cNvPr id="265" name="Rectangle 264"/>
            <p:cNvSpPr/>
            <p:nvPr/>
          </p:nvSpPr>
          <p:spPr>
            <a:xfrm rot="16200000">
              <a:off x="2866696" y="5989351"/>
              <a:ext cx="182527" cy="9206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80" name="Group 279"/>
          <p:cNvGrpSpPr>
            <a:grpSpLocks/>
          </p:cNvGrpSpPr>
          <p:nvPr/>
        </p:nvGrpSpPr>
        <p:grpSpPr bwMode="auto">
          <a:xfrm>
            <a:off x="79375" y="3425825"/>
            <a:ext cx="1663700" cy="311150"/>
            <a:chOff x="78695" y="3197423"/>
            <a:chExt cx="1663857" cy="310754"/>
          </a:xfrm>
        </p:grpSpPr>
        <p:grpSp>
          <p:nvGrpSpPr>
            <p:cNvPr id="236715" name="Group 65"/>
            <p:cNvGrpSpPr>
              <a:grpSpLocks/>
            </p:cNvGrpSpPr>
            <p:nvPr/>
          </p:nvGrpSpPr>
          <p:grpSpPr bwMode="auto">
            <a:xfrm>
              <a:off x="78695" y="3197423"/>
              <a:ext cx="1655275" cy="310754"/>
              <a:chOff x="1032435" y="3807023"/>
              <a:chExt cx="1655275" cy="310754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1113406" y="3810194"/>
                <a:ext cx="912898" cy="23306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2021541" y="3807023"/>
                <a:ext cx="666813" cy="3075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Causes 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032435" y="3810194"/>
                <a:ext cx="984343" cy="307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Load Miss </a:t>
                </a:r>
              </a:p>
            </p:txBody>
          </p:sp>
        </p:grpSp>
        <p:sp>
          <p:nvSpPr>
            <p:cNvPr id="266" name="Rectangle 265"/>
            <p:cNvSpPr/>
            <p:nvPr/>
          </p:nvSpPr>
          <p:spPr>
            <a:xfrm rot="16200000">
              <a:off x="1604553" y="3311515"/>
              <a:ext cx="183916" cy="9208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2398713" y="2019300"/>
            <a:ext cx="1828800" cy="338138"/>
            <a:chOff x="2398394" y="1790283"/>
            <a:chExt cx="1828800" cy="338554"/>
          </a:xfrm>
        </p:grpSpPr>
        <p:grpSp>
          <p:nvGrpSpPr>
            <p:cNvPr id="236711" name="Group 79"/>
            <p:cNvGrpSpPr>
              <a:grpSpLocks/>
            </p:cNvGrpSpPr>
            <p:nvPr/>
          </p:nvGrpSpPr>
          <p:grpSpPr bwMode="auto">
            <a:xfrm>
              <a:off x="2653394" y="1790283"/>
              <a:ext cx="1056187" cy="338554"/>
              <a:chOff x="3030598" y="3013597"/>
              <a:chExt cx="1056187" cy="338554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3031185" y="3013597"/>
                <a:ext cx="1055688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Latency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6200000">
                <a:off x="3758149" y="3128093"/>
                <a:ext cx="182787" cy="9048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cxnSp>
          <p:nvCxnSpPr>
            <p:cNvPr id="161" name="Straight Arrow Connector 160"/>
            <p:cNvCxnSpPr/>
            <p:nvPr/>
          </p:nvCxnSpPr>
          <p:spPr>
            <a:xfrm>
              <a:off x="2398394" y="2066848"/>
              <a:ext cx="1828800" cy="15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>
            <a:grpSpLocks/>
          </p:cNvGrpSpPr>
          <p:nvPr/>
        </p:nvGrpSpPr>
        <p:grpSpPr bwMode="auto">
          <a:xfrm>
            <a:off x="2362200" y="2405063"/>
            <a:ext cx="1055688" cy="338137"/>
            <a:chOff x="2362200" y="2176046"/>
            <a:chExt cx="1056187" cy="338554"/>
          </a:xfrm>
        </p:grpSpPr>
        <p:grpSp>
          <p:nvGrpSpPr>
            <p:cNvPr id="236707" name="Group 79"/>
            <p:cNvGrpSpPr>
              <a:grpSpLocks/>
            </p:cNvGrpSpPr>
            <p:nvPr/>
          </p:nvGrpSpPr>
          <p:grpSpPr bwMode="auto">
            <a:xfrm>
              <a:off x="2362200" y="2176046"/>
              <a:ext cx="1056187" cy="338554"/>
              <a:chOff x="2750017" y="3186530"/>
              <a:chExt cx="1056187" cy="338554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2750017" y="3186530"/>
                <a:ext cx="1056187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Latency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</a:t>
                </a:r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6200000">
                <a:off x="3477366" y="3301005"/>
                <a:ext cx="182788" cy="9053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cxnSp>
          <p:nvCxnSpPr>
            <p:cNvPr id="163" name="Straight Arrow Connector 162"/>
            <p:cNvCxnSpPr/>
            <p:nvPr/>
          </p:nvCxnSpPr>
          <p:spPr>
            <a:xfrm>
              <a:off x="2551202" y="2438306"/>
              <a:ext cx="547946" cy="15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/>
          <p:cNvGrpSpPr>
            <a:grpSpLocks/>
          </p:cNvGrpSpPr>
          <p:nvPr/>
        </p:nvGrpSpPr>
        <p:grpSpPr bwMode="auto">
          <a:xfrm>
            <a:off x="3103563" y="2970213"/>
            <a:ext cx="1098550" cy="992187"/>
            <a:chOff x="3104103" y="2741612"/>
            <a:chExt cx="1097280" cy="992188"/>
          </a:xfrm>
        </p:grpSpPr>
        <p:grpSp>
          <p:nvGrpSpPr>
            <p:cNvPr id="236703" name="Group 276"/>
            <p:cNvGrpSpPr>
              <a:grpSpLocks/>
            </p:cNvGrpSpPr>
            <p:nvPr/>
          </p:nvGrpSpPr>
          <p:grpSpPr bwMode="auto">
            <a:xfrm>
              <a:off x="3104103" y="3364468"/>
              <a:ext cx="1097280" cy="369332"/>
              <a:chOff x="3104103" y="3364468"/>
              <a:chExt cx="1097280" cy="369332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3402208" y="3363913"/>
                <a:ext cx="616823" cy="369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ＭＳ Ｐゴシック" charset="0"/>
                  </a:rPr>
                  <a:t>Slack</a:t>
                </a:r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16200000">
                <a:off x="3523361" y="2990692"/>
                <a:ext cx="258763" cy="1097280"/>
              </a:xfrm>
              <a:prstGeom prst="rect">
                <a:avLst/>
              </a:prstGeom>
              <a:solidFill>
                <a:srgbClr val="4EA5D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Slack</a:t>
                </a:r>
              </a:p>
            </p:txBody>
          </p:sp>
        </p:grpSp>
        <p:cxnSp>
          <p:nvCxnSpPr>
            <p:cNvPr id="160" name="Straight Arrow Connector 159"/>
            <p:cNvCxnSpPr/>
            <p:nvPr/>
          </p:nvCxnSpPr>
          <p:spPr>
            <a:xfrm>
              <a:off x="3184971" y="2741612"/>
              <a:ext cx="1005311" cy="15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8918372"/>
      </p:ext>
    </p:extLst>
  </p:cSld>
  <p:clrMapOvr>
    <a:masterClrMapping/>
  </p:clrMapOvr>
  <p:transition advTm="894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92363" y="2311400"/>
          <a:ext cx="3048003" cy="2752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32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8659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Prioritizing using Slack </a:t>
            </a:r>
          </a:p>
        </p:txBody>
      </p:sp>
      <p:sp>
        <p:nvSpPr>
          <p:cNvPr id="39" name="Oval 38"/>
          <p:cNvSpPr/>
          <p:nvPr/>
        </p:nvSpPr>
        <p:spPr>
          <a:xfrm>
            <a:off x="2317750" y="2243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309813" y="26257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311400" y="3005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317750" y="33909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316163" y="381317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4" name="Oval 14"/>
          <p:cNvSpPr/>
          <p:nvPr/>
        </p:nvSpPr>
        <p:spPr>
          <a:xfrm>
            <a:off x="2306638" y="41957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309813" y="4576763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316163" y="496093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7" name="Oval 17"/>
          <p:cNvSpPr/>
          <p:nvPr/>
        </p:nvSpPr>
        <p:spPr>
          <a:xfrm>
            <a:off x="2751138" y="2235200"/>
            <a:ext cx="204787" cy="2206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741613" y="26177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2744788" y="29987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0" name="Oval 20"/>
          <p:cNvSpPr/>
          <p:nvPr/>
        </p:nvSpPr>
        <p:spPr>
          <a:xfrm>
            <a:off x="2751138" y="3382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2747963" y="3806825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740025" y="4189413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741613" y="45688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2747963" y="49545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175000" y="223837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167063" y="2620963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68650" y="300037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175000" y="3386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173413" y="380841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163888" y="419100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167063" y="4572000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173413" y="495617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611563" y="2235200"/>
            <a:ext cx="206375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603625" y="261778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605213" y="2998788"/>
            <a:ext cx="206375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611563" y="3382963"/>
            <a:ext cx="206375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609975" y="38068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3602038" y="4189413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3603625" y="456882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3609975" y="4954588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041775" y="2243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032250" y="262572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4035425" y="3005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041775" y="33909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038600" y="381317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4030663" y="41957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4032250" y="4576763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4038600" y="49609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473575" y="22352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4465638" y="26177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4467225" y="2998788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4473575" y="3382963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471988" y="3806825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4464050" y="4189413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4465638" y="45688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4471988" y="49545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899025" y="223837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4889500" y="2620963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4892675" y="3000375"/>
            <a:ext cx="204788" cy="2206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4899025" y="3386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895850" y="3808413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887913" y="419100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4889500" y="457200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4895850" y="495617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5335588" y="223520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5327650" y="261778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5329238" y="29987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335588" y="3382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5334000" y="38068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324475" y="4189413"/>
            <a:ext cx="206375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327650" y="456882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334000" y="4954588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211138" y="2235200"/>
            <a:ext cx="946150" cy="123348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87325" y="4102100"/>
            <a:ext cx="946150" cy="1231900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47650" y="1947863"/>
            <a:ext cx="776288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Arial" pitchFamily="34" charset="0"/>
              </a:rPr>
              <a:t>Core A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61938" y="3810000"/>
            <a:ext cx="7747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Arial" pitchFamily="34" charset="0"/>
              </a:rPr>
              <a:t>Core B</a:t>
            </a:r>
          </a:p>
        </p:txBody>
      </p:sp>
      <p:graphicFrame>
        <p:nvGraphicFramePr>
          <p:cNvPr id="110" name="Table 109"/>
          <p:cNvGraphicFramePr>
            <a:graphicFrameLocks noGrp="1"/>
          </p:cNvGraphicFramePr>
          <p:nvPr/>
        </p:nvGraphicFramePr>
        <p:xfrm>
          <a:off x="6248400" y="1905000"/>
          <a:ext cx="2667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{69012ECD-51FC-41F1-AA8D-1B2483CD663E}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Packet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Latency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Slack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hops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  hops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None/>
                      </a:pPr>
                      <a:r>
                        <a:rPr lang="en-US" dirty="0"/>
                        <a:t>3  hops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hops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hops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hops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 hops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6 hops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3" name="Group 162"/>
          <p:cNvGrpSpPr>
            <a:grpSpLocks/>
          </p:cNvGrpSpPr>
          <p:nvPr/>
        </p:nvGrpSpPr>
        <p:grpSpPr bwMode="auto">
          <a:xfrm>
            <a:off x="125413" y="2316163"/>
            <a:ext cx="5362575" cy="2654300"/>
            <a:chOff x="125131" y="2315863"/>
            <a:chExt cx="5363171" cy="2654953"/>
          </a:xfrm>
        </p:grpSpPr>
        <p:cxnSp>
          <p:nvCxnSpPr>
            <p:cNvPr id="104" name="Shape 103"/>
            <p:cNvCxnSpPr>
              <a:stCxn id="47" idx="6"/>
            </p:cNvCxnSpPr>
            <p:nvPr/>
          </p:nvCxnSpPr>
          <p:spPr>
            <a:xfrm>
              <a:off x="2955958" y="2346032"/>
              <a:ext cx="2532344" cy="2624784"/>
            </a:xfrm>
            <a:prstGeom prst="bentConnector2">
              <a:avLst/>
            </a:prstGeom>
            <a:ln w="27940">
              <a:solidFill>
                <a:srgbClr val="92D050"/>
              </a:solidFill>
              <a:prstDash val="solid"/>
              <a:headEnd type="oval" w="sm" len="sm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105"/>
            <p:cNvCxnSpPr>
              <a:stCxn id="47" idx="2"/>
              <a:endCxn id="41" idx="0"/>
            </p:cNvCxnSpPr>
            <p:nvPr/>
          </p:nvCxnSpPr>
          <p:spPr>
            <a:xfrm rot="10800000" flipV="1">
              <a:off x="2412972" y="2346032"/>
              <a:ext cx="338176" cy="660562"/>
            </a:xfrm>
            <a:prstGeom prst="bentConnector2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oval" w="sm" len="sm"/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765" name="Group 161"/>
            <p:cNvGrpSpPr>
              <a:grpSpLocks/>
            </p:cNvGrpSpPr>
            <p:nvPr/>
          </p:nvGrpSpPr>
          <p:grpSpPr bwMode="auto">
            <a:xfrm>
              <a:off x="125131" y="2315863"/>
              <a:ext cx="1792512" cy="607293"/>
              <a:chOff x="125131" y="2315863"/>
              <a:chExt cx="1792512" cy="607293"/>
            </a:xfrm>
          </p:grpSpPr>
          <p:grpSp>
            <p:nvGrpSpPr>
              <p:cNvPr id="238766" name="Group 116"/>
              <p:cNvGrpSpPr>
                <a:grpSpLocks/>
              </p:cNvGrpSpPr>
              <p:nvPr/>
            </p:nvGrpSpPr>
            <p:grpSpPr bwMode="auto">
              <a:xfrm>
                <a:off x="125131" y="2315863"/>
                <a:ext cx="1755294" cy="607293"/>
                <a:chOff x="125131" y="2315863"/>
                <a:chExt cx="1755294" cy="607293"/>
              </a:xfrm>
            </p:grpSpPr>
            <p:grpSp>
              <p:nvGrpSpPr>
                <p:cNvPr id="238769" name="Group 115"/>
                <p:cNvGrpSpPr>
                  <a:grpSpLocks/>
                </p:cNvGrpSpPr>
                <p:nvPr/>
              </p:nvGrpSpPr>
              <p:grpSpPr bwMode="auto">
                <a:xfrm>
                  <a:off x="127714" y="2320290"/>
                  <a:ext cx="1752711" cy="602866"/>
                  <a:chOff x="127714" y="2320290"/>
                  <a:chExt cx="1752711" cy="602866"/>
                </a:xfrm>
              </p:grpSpPr>
              <p:sp>
                <p:nvSpPr>
                  <p:cNvPr id="24" name="Rectangle 23"/>
                  <p:cNvSpPr/>
                  <p:nvPr/>
                </p:nvSpPr>
                <p:spPr>
                  <a:xfrm>
                    <a:off x="212452" y="2371439"/>
                    <a:ext cx="944668" cy="176256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212452" y="2665199"/>
                    <a:ext cx="944668" cy="176255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187286" y="2320626"/>
                    <a:ext cx="693815" cy="3064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ＭＳ Ｐゴシック" charset="0"/>
                        <a:cs typeface="Arial" pitchFamily="34" charset="0"/>
                      </a:rPr>
                      <a:t>Causes</a:t>
                    </a: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185699" y="2609622"/>
                    <a:ext cx="695402" cy="3064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ＭＳ Ｐゴシック" charset="0"/>
                        <a:cs typeface="Arial" pitchFamily="34" charset="0"/>
                      </a:rPr>
                      <a:t>Causes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28306" y="2615974"/>
                    <a:ext cx="984360" cy="3064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ＭＳ Ｐゴシック" charset="0"/>
                        <a:cs typeface="Arial" pitchFamily="34" charset="0"/>
                      </a:rPr>
                      <a:t>Load Miss </a:t>
                    </a:r>
                  </a:p>
                </p:txBody>
              </p: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125131" y="2315863"/>
                  <a:ext cx="984359" cy="30805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ＭＳ Ｐゴシック" charset="0"/>
                      <a:cs typeface="Arial" pitchFamily="34" charset="0"/>
                    </a:rPr>
                    <a:t>Load Miss </a:t>
                  </a:r>
                </a:p>
              </p:txBody>
            </p:sp>
          </p:grpSp>
          <p:sp>
            <p:nvSpPr>
              <p:cNvPr id="128" name="Rectangle 127"/>
              <p:cNvSpPr/>
              <p:nvPr/>
            </p:nvSpPr>
            <p:spPr>
              <a:xfrm rot="16200000">
                <a:off x="1780271" y="2427815"/>
                <a:ext cx="182607" cy="9208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16200000">
                <a:off x="1780270" y="2677114"/>
                <a:ext cx="182608" cy="9208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171" name="Group 170"/>
          <p:cNvGrpSpPr>
            <a:grpSpLocks/>
          </p:cNvGrpSpPr>
          <p:nvPr/>
        </p:nvGrpSpPr>
        <p:grpSpPr bwMode="auto">
          <a:xfrm>
            <a:off x="5867400" y="5300663"/>
            <a:ext cx="4191000" cy="338137"/>
            <a:chOff x="5867400" y="5300246"/>
            <a:chExt cx="4191000" cy="338554"/>
          </a:xfrm>
        </p:grpSpPr>
        <p:sp>
          <p:nvSpPr>
            <p:cNvPr id="143" name="Rectangle 142"/>
            <p:cNvSpPr/>
            <p:nvPr/>
          </p:nvSpPr>
          <p:spPr>
            <a:xfrm rot="16200000">
              <a:off x="6796769" y="5425074"/>
              <a:ext cx="182787" cy="920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867400" y="5300246"/>
              <a:ext cx="4191000" cy="3385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Prioritize  </a:t>
              </a:r>
            </a:p>
          </p:txBody>
        </p:sp>
      </p:grpSp>
      <p:sp>
        <p:nvSpPr>
          <p:cNvPr id="145" name="Rectangle 144"/>
          <p:cNvSpPr/>
          <p:nvPr/>
        </p:nvSpPr>
        <p:spPr>
          <a:xfrm rot="16200000">
            <a:off x="6431756" y="2407444"/>
            <a:ext cx="182563" cy="920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 rot="16200000">
            <a:off x="6431757" y="2831306"/>
            <a:ext cx="182562" cy="920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4" name="Group 163"/>
          <p:cNvGrpSpPr>
            <a:grpSpLocks/>
          </p:cNvGrpSpPr>
          <p:nvPr/>
        </p:nvGrpSpPr>
        <p:grpSpPr bwMode="auto">
          <a:xfrm>
            <a:off x="88900" y="3111500"/>
            <a:ext cx="5338763" cy="2181225"/>
            <a:chOff x="89311" y="3110863"/>
            <a:chExt cx="5338383" cy="2182573"/>
          </a:xfrm>
        </p:grpSpPr>
        <p:grpSp>
          <p:nvGrpSpPr>
            <p:cNvPr id="238749" name="Group 117"/>
            <p:cNvGrpSpPr>
              <a:grpSpLocks/>
            </p:cNvGrpSpPr>
            <p:nvPr/>
          </p:nvGrpSpPr>
          <p:grpSpPr bwMode="auto">
            <a:xfrm>
              <a:off x="89311" y="4669435"/>
              <a:ext cx="1793717" cy="624001"/>
              <a:chOff x="89311" y="4669435"/>
              <a:chExt cx="1793717" cy="624001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87729" y="5040868"/>
                <a:ext cx="946082" cy="17632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9311" y="4982094"/>
                <a:ext cx="984180" cy="308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Load Miss 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87729" y="4719995"/>
                <a:ext cx="946082" cy="176321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95661" y="4669164"/>
                <a:ext cx="985768" cy="308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Load Miss 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89370" y="4673929"/>
                <a:ext cx="693687" cy="308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Causes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89370" y="4985271"/>
                <a:ext cx="693687" cy="308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Causes</a:t>
                </a:r>
              </a:p>
            </p:txBody>
          </p:sp>
        </p:grpSp>
        <p:grpSp>
          <p:nvGrpSpPr>
            <p:cNvPr id="238750" name="Group 114"/>
            <p:cNvGrpSpPr>
              <a:grpSpLocks/>
            </p:cNvGrpSpPr>
            <p:nvPr/>
          </p:nvGrpSpPr>
          <p:grpSpPr bwMode="auto">
            <a:xfrm>
              <a:off x="2850857" y="3110863"/>
              <a:ext cx="2576837" cy="1843155"/>
              <a:chOff x="2850857" y="3110863"/>
              <a:chExt cx="2576837" cy="1843155"/>
            </a:xfrm>
          </p:grpSpPr>
          <p:cxnSp>
            <p:nvCxnSpPr>
              <p:cNvPr id="103" name="Elbow Connector 102"/>
              <p:cNvCxnSpPr>
                <a:stCxn id="89" idx="6"/>
              </p:cNvCxnSpPr>
              <p:nvPr/>
            </p:nvCxnSpPr>
            <p:spPr>
              <a:xfrm>
                <a:off x="5097517" y="3110863"/>
                <a:ext cx="330177" cy="1100818"/>
              </a:xfrm>
              <a:prstGeom prst="bentConnector2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headEnd type="oval" w="med" len="sm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121"/>
              <p:cNvCxnSpPr>
                <a:stCxn id="89" idx="2"/>
                <a:endCxn id="54" idx="0"/>
              </p:cNvCxnSpPr>
              <p:nvPr/>
            </p:nvCxnSpPr>
            <p:spPr>
              <a:xfrm rot="10800000" flipV="1">
                <a:off x="2851364" y="3110863"/>
                <a:ext cx="2041380" cy="1842638"/>
              </a:xfrm>
              <a:prstGeom prst="bentConnector2">
                <a:avLst/>
              </a:prstGeom>
              <a:ln w="28575">
                <a:solidFill>
                  <a:schemeClr val="accent1"/>
                </a:solidFill>
                <a:prstDash val="solid"/>
                <a:headEnd type="oval" w="sm" len="sm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Rectangle 137"/>
            <p:cNvSpPr/>
            <p:nvPr/>
          </p:nvSpPr>
          <p:spPr>
            <a:xfrm rot="16200000">
              <a:off x="1780610" y="4758944"/>
              <a:ext cx="182675" cy="920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 rot="16200000">
              <a:off x="1782990" y="5075846"/>
              <a:ext cx="182676" cy="9048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>
          <a:xfrm rot="16200000">
            <a:off x="6431756" y="3550444"/>
            <a:ext cx="182563" cy="920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 rot="16200000">
            <a:off x="6431756" y="3169444"/>
            <a:ext cx="182563" cy="92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5" name="Group 164"/>
          <p:cNvGrpSpPr>
            <a:grpSpLocks/>
          </p:cNvGrpSpPr>
          <p:nvPr/>
        </p:nvGrpSpPr>
        <p:grpSpPr bwMode="auto">
          <a:xfrm>
            <a:off x="5334000" y="3276600"/>
            <a:ext cx="2986088" cy="1512888"/>
            <a:chOff x="5334000" y="3276600"/>
            <a:chExt cx="2985377" cy="1512332"/>
          </a:xfrm>
        </p:grpSpPr>
        <p:sp>
          <p:nvSpPr>
            <p:cNvPr id="150" name="Donut 149"/>
            <p:cNvSpPr/>
            <p:nvPr/>
          </p:nvSpPr>
          <p:spPr>
            <a:xfrm>
              <a:off x="5334000" y="3276600"/>
              <a:ext cx="274573" cy="92041"/>
            </a:xfrm>
            <a:prstGeom prst="donut">
              <a:avLst>
                <a:gd name="adj" fmla="val 1248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157" name="Donut 156"/>
            <p:cNvSpPr/>
            <p:nvPr/>
          </p:nvSpPr>
          <p:spPr>
            <a:xfrm>
              <a:off x="5334000" y="3657460"/>
              <a:ext cx="274573" cy="92041"/>
            </a:xfrm>
            <a:prstGeom prst="donut">
              <a:avLst>
                <a:gd name="adj" fmla="val 1248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158" name="Donut 157"/>
            <p:cNvSpPr/>
            <p:nvPr/>
          </p:nvSpPr>
          <p:spPr>
            <a:xfrm>
              <a:off x="5334000" y="4024038"/>
              <a:ext cx="274573" cy="90454"/>
            </a:xfrm>
            <a:prstGeom prst="donut">
              <a:avLst>
                <a:gd name="adj" fmla="val 1248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160" name="Donut 159"/>
            <p:cNvSpPr/>
            <p:nvPr/>
          </p:nvSpPr>
          <p:spPr>
            <a:xfrm>
              <a:off x="5973611" y="4557242"/>
              <a:ext cx="274572" cy="90454"/>
            </a:xfrm>
            <a:prstGeom prst="donut">
              <a:avLst>
                <a:gd name="adj" fmla="val 1248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324364" y="4419180"/>
              <a:ext cx="1995013" cy="3697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Interference at 3 hops</a:t>
              </a:r>
            </a:p>
          </p:txBody>
        </p:sp>
      </p:grp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5867400" y="2301875"/>
            <a:ext cx="4191000" cy="2955925"/>
            <a:chOff x="5867400" y="2301912"/>
            <a:chExt cx="4191000" cy="2955888"/>
          </a:xfrm>
        </p:grpSpPr>
        <p:sp>
          <p:nvSpPr>
            <p:cNvPr id="139" name="Rectangle 138"/>
            <p:cNvSpPr/>
            <p:nvPr/>
          </p:nvSpPr>
          <p:spPr>
            <a:xfrm rot="16200000">
              <a:off x="6451602" y="5054602"/>
              <a:ext cx="182560" cy="904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 rot="16200000">
              <a:off x="7610477" y="5045077"/>
              <a:ext cx="182560" cy="9048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867400" y="4919667"/>
              <a:ext cx="4191000" cy="33813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Slack(   )   &gt;  Slack (   ) 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8077200" y="2301912"/>
              <a:ext cx="822325" cy="3809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8077200" y="3352824"/>
              <a:ext cx="822325" cy="3809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6200775" y="3019425"/>
            <a:ext cx="2943225" cy="101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54293"/>
      </p:ext>
    </p:extLst>
  </p:cSld>
  <p:clrMapOvr>
    <a:masterClrMapping/>
  </p:clrMapOvr>
  <p:transition advTm="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19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Slack in Applications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417320" y="1676400"/>
          <a:ext cx="63093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Straight Connector 6"/>
          <p:cNvCxnSpPr/>
          <p:nvPr/>
        </p:nvCxnSpPr>
        <p:spPr>
          <a:xfrm rot="10800000" flipH="1" flipV="1">
            <a:off x="2193925" y="3778250"/>
            <a:ext cx="2925763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4119562" y="4738688"/>
            <a:ext cx="2011363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53000" y="2590800"/>
            <a:ext cx="3394075" cy="369888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50% of packets have 350+ slack cycles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10800000" flipH="1" flipV="1">
            <a:off x="2209800" y="5345113"/>
            <a:ext cx="365125" cy="158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 flipV="1">
            <a:off x="2315369" y="5561806"/>
            <a:ext cx="4572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200" y="5192713"/>
            <a:ext cx="3289300" cy="369887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10% of packets have &lt;50 slack cycles</a:t>
            </a:r>
          </a:p>
        </p:txBody>
      </p:sp>
      <p:sp>
        <p:nvSpPr>
          <p:cNvPr id="13" name="Oval 12"/>
          <p:cNvSpPr/>
          <p:nvPr/>
        </p:nvSpPr>
        <p:spPr>
          <a:xfrm>
            <a:off x="6823075" y="2109788"/>
            <a:ext cx="2157413" cy="492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Non-critical</a:t>
            </a:r>
          </a:p>
        </p:txBody>
      </p:sp>
      <p:sp>
        <p:nvSpPr>
          <p:cNvPr id="14" name="Oval 13"/>
          <p:cNvSpPr/>
          <p:nvPr/>
        </p:nvSpPr>
        <p:spPr>
          <a:xfrm>
            <a:off x="5649913" y="4776788"/>
            <a:ext cx="1970087" cy="492125"/>
          </a:xfrm>
          <a:prstGeom prst="ellipse">
            <a:avLst/>
          </a:prstGeom>
          <a:solidFill>
            <a:srgbClr val="F07F09"/>
          </a:solidFill>
          <a:ln w="12700" cap="flat" cmpd="sng" algn="ctr">
            <a:solidFill>
              <a:srgbClr val="F07F09">
                <a:shade val="5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critical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5815741"/>
      </p:ext>
    </p:extLst>
  </p:cSld>
  <p:clrMapOvr>
    <a:masterClrMapping/>
  </p:clrMapOvr>
  <p:transition advTm="615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Slack in Applications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417320" y="1676400"/>
          <a:ext cx="63093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/>
          <p:cNvCxnSpPr/>
          <p:nvPr/>
        </p:nvCxnSpPr>
        <p:spPr>
          <a:xfrm rot="10800000" flipH="1" flipV="1">
            <a:off x="1539875" y="3122613"/>
            <a:ext cx="1279525" cy="158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53000" y="2144713"/>
            <a:ext cx="3284538" cy="369887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68% of packets have zero slack cycles</a:t>
            </a:r>
          </a:p>
        </p:txBody>
      </p:sp>
    </p:spTree>
    <p:extLst>
      <p:ext uri="{BB962C8B-B14F-4D97-AF65-F5344CB8AC3E}">
        <p14:creationId xmlns:p14="http://schemas.microsoft.com/office/powerpoint/2010/main" val="3261301681"/>
      </p:ext>
    </p:extLst>
  </p:cSld>
  <p:clrMapOvr>
    <a:masterClrMapping/>
  </p:clrMapOvr>
  <p:transition advTm="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Aside: Circuit vs. Packet Switching</a:t>
            </a:r>
          </a:p>
        </p:txBody>
      </p:sp>
      <p:sp>
        <p:nvSpPr>
          <p:cNvPr id="157698" name="Content Placeholder 2"/>
          <p:cNvSpPr>
            <a:spLocks noGrp="1"/>
          </p:cNvSpPr>
          <p:nvPr>
            <p:ph idx="1"/>
          </p:nvPr>
        </p:nvSpPr>
        <p:spPr>
          <a:xfrm>
            <a:off x="228600" y="826988"/>
            <a:ext cx="8610600" cy="51943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Circuit switching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sets up full path before transmission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Establish route then send data</a:t>
            </a:r>
          </a:p>
          <a:p>
            <a:pPr lvl="1">
              <a:defRPr/>
            </a:pPr>
            <a:r>
              <a:rPr lang="en-US" dirty="0" err="1">
                <a:latin typeface="Tahoma" charset="0"/>
                <a:ea typeface="ＭＳ Ｐゴシック" charset="0"/>
              </a:rPr>
              <a:t>Noone</a:t>
            </a:r>
            <a:r>
              <a:rPr lang="en-US" dirty="0">
                <a:latin typeface="Tahoma" charset="0"/>
                <a:ea typeface="ＭＳ Ｐゴシック" charset="0"/>
              </a:rPr>
              <a:t> else can use those links while “circuit” is set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faster arbitration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no buffering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-- setting up and bringing down “path” takes time</a:t>
            </a:r>
          </a:p>
          <a:p>
            <a:pPr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Packet switching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routes per packet in each router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Route each packet individually (possibly via different paths)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If link is free, any packet can use it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-- potentially slower --- must dynamically switch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-- need buffering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no setup, bring down time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more flexible, does not underutilize links</a:t>
            </a:r>
          </a:p>
          <a:p>
            <a:pPr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0F88A2-5F56-7047-AD0A-D4354B2E0D69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26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340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Diversity in Slack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417320" y="1676400"/>
          <a:ext cx="63093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5334900"/>
      </p:ext>
    </p:extLst>
  </p:cSld>
  <p:clrMapOvr>
    <a:masterClrMapping/>
  </p:clrMapOvr>
  <p:transition advTm="17051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Diversity in Slack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417320" y="1676400"/>
          <a:ext cx="63093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914400" y="2209800"/>
            <a:ext cx="8493125" cy="1108075"/>
            <a:chOff x="914400" y="2209800"/>
            <a:chExt cx="8492490" cy="1108710"/>
          </a:xfrm>
        </p:grpSpPr>
        <p:pic>
          <p:nvPicPr>
            <p:cNvPr id="246793" name="Picture 8" descr="exclamation_mark_yell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8200" y="2209800"/>
              <a:ext cx="948690" cy="1108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914400" y="2209800"/>
              <a:ext cx="7543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Slack varies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between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 packets of 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different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 applications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914400" y="3733800"/>
            <a:ext cx="8493125" cy="1260475"/>
            <a:chOff x="914400" y="3733800"/>
            <a:chExt cx="8492490" cy="1261110"/>
          </a:xfrm>
        </p:grpSpPr>
        <p:pic>
          <p:nvPicPr>
            <p:cNvPr id="246789" name="Picture 9" descr="exclamation_mark_yell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8200" y="3886200"/>
              <a:ext cx="948690" cy="1108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ounded Rectangle 7"/>
            <p:cNvSpPr/>
            <p:nvPr/>
          </p:nvSpPr>
          <p:spPr>
            <a:xfrm>
              <a:off x="914400" y="3733800"/>
              <a:ext cx="7543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Slack varies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between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packets of  a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single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 application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938554"/>
      </p:ext>
    </p:extLst>
  </p:cSld>
  <p:clrMapOvr>
    <a:masterClrMapping/>
  </p:clrMapOvr>
  <p:transition advTm="530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Introduction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Packet Scheduling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Memory Level Parallelism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Aérgia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Concept of Slack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Estimating Slack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Evaluation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68165837"/>
      </p:ext>
    </p:extLst>
  </p:cSld>
  <p:clrMapOvr>
    <a:masterClrMapping/>
  </p:clrMapOvr>
  <p:transition advTm="1217"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Estimating Slack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solidFill>
                  <a:srgbClr val="FF0000"/>
                </a:solidFill>
                <a:latin typeface="Perpetua" charset="0"/>
              </a:rPr>
              <a:t>Slack (P) </a:t>
            </a:r>
            <a:r>
              <a:rPr lang="en-US">
                <a:latin typeface="Perpetua" charset="0"/>
              </a:rPr>
              <a:t>= Max (Latencies of P’s Predecessors) – Latency of P</a:t>
            </a:r>
          </a:p>
          <a:p>
            <a:pPr lvl="1" eaLnBrk="1" hangingPunct="1">
              <a:buFont typeface="Wingdings" charset="0"/>
              <a:buNone/>
            </a:pPr>
            <a:endParaRPr lang="en-US" sz="1200">
              <a:solidFill>
                <a:srgbClr val="FF0000"/>
              </a:solidFill>
              <a:latin typeface="Perpetua" charset="0"/>
            </a:endParaRPr>
          </a:p>
          <a:p>
            <a:pPr lvl="1" eaLnBrk="1" hangingPunct="1">
              <a:buFont typeface="Wingdings" charset="0"/>
              <a:buNone/>
            </a:pPr>
            <a:r>
              <a:rPr lang="en-US">
                <a:solidFill>
                  <a:srgbClr val="FF0000"/>
                </a:solidFill>
                <a:latin typeface="Perpetua" charset="0"/>
              </a:rPr>
              <a:t> Predecessors(P) </a:t>
            </a:r>
            <a:r>
              <a:rPr lang="en-US">
                <a:latin typeface="Perpetua" charset="0"/>
              </a:rPr>
              <a:t>are the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 </a:t>
            </a:r>
            <a:r>
              <a:rPr lang="en-US">
                <a:latin typeface="Perpetua" charset="0"/>
              </a:rPr>
              <a:t>packets of outstanding cache miss requests when P is issued</a:t>
            </a:r>
          </a:p>
          <a:p>
            <a:pPr lvl="1" eaLnBrk="1" hangingPunct="1">
              <a:buFont typeface="Wingdings" charset="0"/>
              <a:buNone/>
            </a:pPr>
            <a:endParaRPr lang="en-US" sz="900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Packet latencies not known when issued</a:t>
            </a: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Predicting latency of any packet Q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Higher latency if Q corresponds to an L2 miss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Higher latency if Q has to travel farther number of hops</a:t>
            </a: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561629"/>
      </p:ext>
    </p:extLst>
  </p:cSld>
  <p:clrMapOvr>
    <a:masterClrMapping/>
  </p:clrMapOvr>
  <p:transition advTm="736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Slack of P = Maximum Predecessor Latency – Latency of P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3">
                  <a:lumMod val="75000"/>
                </a:schemeClr>
              </a:solidFill>
              <a:ea typeface="+mn-ea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Slack(P) = 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89608"/>
                </a:solidFill>
                <a:ea typeface="+mn-ea"/>
              </a:rPr>
              <a:t>PredL2</a:t>
            </a:r>
            <a:r>
              <a:rPr lang="en-US" dirty="0">
                <a:ea typeface="+mn-ea"/>
              </a:rPr>
              <a:t>: Set if any predecessor packet is servicing L2 miss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b="1" dirty="0">
              <a:solidFill>
                <a:srgbClr val="FF99FF"/>
              </a:solidFill>
              <a:ea typeface="+mn-ea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FF99FF"/>
                </a:solidFill>
                <a:ea typeface="+mn-ea"/>
              </a:rPr>
              <a:t>MyL2</a:t>
            </a:r>
            <a:r>
              <a:rPr lang="en-US" dirty="0">
                <a:ea typeface="+mn-ea"/>
              </a:rPr>
              <a:t>:  Set if  P is NOT servicing an L2 miss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>
              <a:solidFill>
                <a:srgbClr val="2ACF0F"/>
              </a:solidFill>
              <a:ea typeface="+mn-ea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b="1" dirty="0" err="1">
                <a:solidFill>
                  <a:srgbClr val="2ACF0F"/>
                </a:solidFill>
                <a:ea typeface="+mn-ea"/>
              </a:rPr>
              <a:t>HopEstimate</a:t>
            </a:r>
            <a:r>
              <a:rPr lang="en-US" dirty="0">
                <a:ea typeface="+mn-ea"/>
              </a:rPr>
              <a:t>:</a:t>
            </a:r>
            <a:r>
              <a:rPr lang="en-US" sz="2000" b="1" dirty="0">
                <a:solidFill>
                  <a:srgbClr val="002060"/>
                </a:solidFill>
                <a:ea typeface="+mn-ea"/>
              </a:rPr>
              <a:t> Max (# of hops of Predecessors) – hops of P</a:t>
            </a:r>
          </a:p>
          <a:p>
            <a:pPr marL="822960" lvl="2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defRPr/>
            </a:pPr>
            <a:endParaRPr lang="en-US" b="1" dirty="0">
              <a:solidFill>
                <a:srgbClr val="002060"/>
              </a:solidFill>
              <a:ea typeface="+mn-ea"/>
            </a:endParaRPr>
          </a:p>
        </p:txBody>
      </p:sp>
      <p:sp>
        <p:nvSpPr>
          <p:cNvPr id="252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Estimating Slack Priority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00" y="1476375"/>
            <a:ext cx="373380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81800" y="1524000"/>
            <a:ext cx="1611313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2819400" y="2286000"/>
            <a:ext cx="4267200" cy="533400"/>
            <a:chOff x="2819400" y="2362200"/>
            <a:chExt cx="3962400" cy="457200"/>
          </a:xfrm>
        </p:grpSpPr>
        <p:sp>
          <p:nvSpPr>
            <p:cNvPr id="20" name="Rectangle 19"/>
            <p:cNvSpPr/>
            <p:nvPr/>
          </p:nvSpPr>
          <p:spPr>
            <a:xfrm>
              <a:off x="2819400" y="2362200"/>
              <a:ext cx="1600880" cy="457200"/>
            </a:xfrm>
            <a:prstGeom prst="rect">
              <a:avLst/>
            </a:prstGeom>
            <a:solidFill>
              <a:srgbClr val="C8960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PredL2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(2 bits)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420280" y="2362200"/>
              <a:ext cx="760639" cy="45720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MyL2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(1 bit)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180920" y="2362200"/>
              <a:ext cx="1600880" cy="457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HopEstimate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(2 bits)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2000260"/>
      </p:ext>
    </p:extLst>
  </p:cSld>
  <p:clrMapOvr>
    <a:masterClrMapping/>
  </p:clrMapOvr>
  <p:transition advTm="1002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5" grpId="0" animBg="1"/>
      <p:bldP spid="5" grpId="1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Estimating Slack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How to predict L2 hit or miss at core?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 i="1">
                <a:latin typeface="Perpetua" charset="0"/>
              </a:rPr>
              <a:t>Global Branch Predictor</a:t>
            </a:r>
            <a:r>
              <a:rPr lang="en-US">
                <a:latin typeface="Perpetua" charset="0"/>
              </a:rPr>
              <a:t> based L2 Miss Predictor </a:t>
            </a:r>
          </a:p>
          <a:p>
            <a:pPr lvl="2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Use Pattern History Table and 2-bit saturating counters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 i="1">
                <a:latin typeface="Perpetua" charset="0"/>
              </a:rPr>
              <a:t>Threshold</a:t>
            </a:r>
            <a:r>
              <a:rPr lang="en-US">
                <a:latin typeface="Perpetua" charset="0"/>
              </a:rPr>
              <a:t> based L2 Miss Predictor</a:t>
            </a:r>
          </a:p>
          <a:p>
            <a:pPr lvl="2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If  #L2 misses in “M” misses &gt;= “T” threshold then next load is a L2 miss. </a:t>
            </a: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Number of miss predecessors?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List of outstanding L2 Misses</a:t>
            </a: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Hops estimate?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Hops =&gt; ∆X + ∆ Y distance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Use predecessor list to calculate slack hop estimate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0307110"/>
      </p:ext>
    </p:extLst>
  </p:cSld>
  <p:clrMapOvr>
    <a:masterClrMapping/>
  </p:clrMapOvr>
  <p:transition advTm="295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Starvation Avoidance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029200"/>
          </a:xfrm>
        </p:spPr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Problem: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Starvation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Prioritizing packets can lead to starvation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 </a:t>
            </a:r>
            <a:r>
              <a:rPr lang="en-US">
                <a:latin typeface="Perpetua" charset="0"/>
              </a:rPr>
              <a:t>of lower priority packets</a:t>
            </a: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Solution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: Time-Based Packet Batching</a:t>
            </a:r>
            <a:endParaRPr lang="en-US">
              <a:latin typeface="Perpetua" charset="0"/>
            </a:endParaRP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New batches are formed at every T cycles </a:t>
            </a:r>
            <a:endParaRPr lang="en-US" b="1">
              <a:solidFill>
                <a:srgbClr val="002060"/>
              </a:solidFill>
              <a:latin typeface="Perpetua" charset="0"/>
            </a:endParaRPr>
          </a:p>
          <a:p>
            <a:pPr lvl="1" eaLnBrk="1" hangingPunct="1">
              <a:buFont typeface="Wingdings" charset="0"/>
              <a:buChar char="§"/>
            </a:pPr>
            <a:endParaRPr lang="en-US" b="1">
              <a:solidFill>
                <a:srgbClr val="002060"/>
              </a:solidFill>
              <a:latin typeface="Perpetua" charset="0"/>
            </a:endParaRP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Packets of older batches are prioritized over younger batches</a:t>
            </a:r>
          </a:p>
          <a:p>
            <a:pPr lvl="1" eaLnBrk="1" hangingPunct="1">
              <a:buFont typeface="Wingdings" charset="0"/>
              <a:buNone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1986222"/>
      </p:ext>
    </p:extLst>
  </p:cSld>
  <p:clrMapOvr>
    <a:masterClrMapping/>
  </p:clrMapOvr>
  <p:transition advTm="363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Putting it all together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Tag header of the packet with priority bits before injection</a:t>
            </a:r>
          </a:p>
          <a:p>
            <a:pPr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Priority(P)?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P’s batch  				           </a:t>
            </a:r>
            <a:r>
              <a:rPr lang="en-US" i="1">
                <a:latin typeface="Perpetua" charset="0"/>
              </a:rPr>
              <a:t>(highest priority)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P’s Slack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Local Round-Robin                                        </a:t>
            </a:r>
            <a:r>
              <a:rPr lang="en-US" sz="2200" i="1">
                <a:latin typeface="Perpetua" charset="0"/>
              </a:rPr>
              <a:t>(final tie breaker)</a:t>
            </a:r>
          </a:p>
          <a:p>
            <a:pPr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57700" y="1981200"/>
            <a:ext cx="822325" cy="533400"/>
          </a:xfrm>
          <a:prstGeom prst="rect">
            <a:avLst/>
          </a:prstGeom>
          <a:solidFill>
            <a:srgbClr val="C89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PredL2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(2 bits)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91138" y="1981200"/>
            <a:ext cx="820737" cy="533400"/>
          </a:xfrm>
          <a:prstGeom prst="rect">
            <a:avLst/>
          </a:prstGeom>
          <a:solidFill>
            <a:srgbClr val="FF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MyL2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(1 bit)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49975" y="1981200"/>
            <a:ext cx="1279525" cy="5334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HopEstimate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(2 bits)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1400" y="1981200"/>
            <a:ext cx="822325" cy="533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Batch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(3 bits)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69988" y="2017713"/>
            <a:ext cx="1954212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Priority (P) =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50376"/>
      </p:ext>
    </p:extLst>
  </p:cSld>
  <p:clrMapOvr>
    <a:masterClrMapping/>
  </p:clrMapOvr>
  <p:transition advTm="129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Introduction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Packet Scheduling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Memory Level Parallelism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Aérgia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Concept of Slack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Estimating Slack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Evaluation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47852699"/>
      </p:ext>
    </p:extLst>
  </p:cSld>
  <p:clrMapOvr>
    <a:masterClrMapping/>
  </p:clrMapOvr>
  <p:transition advTm="874"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Evaluation Methodology</a:t>
            </a:r>
          </a:p>
        </p:txBody>
      </p:sp>
      <p:sp>
        <p:nvSpPr>
          <p:cNvPr id="263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64-core system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x86 processor model based on Intel Pentium M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2 GHz processor, 128-entry instruction window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32KB private L1 and 1MB per core shared L2 caches, 32  miss buffers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4GB DRAM, 320 cycle access latency, 4 on-chip DRAM controllers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Detailed Network-on-Chip model 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2-stage routers (with speculation  and look ahead routing)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Wormhole switching (8 flit data packets)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Virtual channel flow control (6 VCs, 5 flit buffer depth)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8x8 Mesh (128 bit bi-directional channels)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Benchmarks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Multiprogrammed scientific, server, desktop workloads (35 applications)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96 workload combinations</a:t>
            </a:r>
          </a:p>
        </p:txBody>
      </p:sp>
    </p:spTree>
    <p:extLst>
      <p:ext uri="{BB962C8B-B14F-4D97-AF65-F5344CB8AC3E}">
        <p14:creationId xmlns:p14="http://schemas.microsoft.com/office/powerpoint/2010/main" val="1703591526"/>
      </p:ext>
    </p:extLst>
  </p:cSld>
  <p:clrMapOvr>
    <a:masterClrMapping/>
  </p:clrMapOvr>
  <p:transition advTm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Switching vs. Topology</a:t>
            </a:r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Circuit/packet switching choice independent of topology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It is a higher-level protocol on how a message gets sent to a destination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However, some topologies are more amenable to circuit vs. packet switching</a:t>
            </a:r>
          </a:p>
        </p:txBody>
      </p:sp>
      <p:sp>
        <p:nvSpPr>
          <p:cNvPr id="1085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894D06-C882-E740-8F82-588859AB239C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98653"/>
      </p:ext>
    </p:extLst>
  </p:cSld>
  <p:clrMapOvr>
    <a:masterClrMapping/>
  </p:clrMapOvr>
  <p:transition/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Qualitative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229600" cy="5181600"/>
          </a:xfrm>
        </p:spPr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 b="1">
                <a:latin typeface="Perpetua" charset="0"/>
              </a:rPr>
              <a:t>Round Robin &amp; Age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Local and application oblivious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Age is biased towards heavy applications</a:t>
            </a:r>
          </a:p>
          <a:p>
            <a:pPr eaLnBrk="1" hangingPunct="1">
              <a:buFont typeface="Wingdings" charset="0"/>
              <a:buChar char="§"/>
            </a:pPr>
            <a:r>
              <a:rPr lang="en-US" b="1">
                <a:latin typeface="Perpetua" charset="0"/>
              </a:rPr>
              <a:t>Globally Synchronized Frames (GSF) </a:t>
            </a:r>
            <a:br>
              <a:rPr lang="en-US" b="1">
                <a:latin typeface="Perpetua" charset="0"/>
              </a:rPr>
            </a:br>
            <a:r>
              <a:rPr lang="en-US" sz="1600">
                <a:latin typeface="Perpetua" charset="0"/>
              </a:rPr>
              <a:t>[Lee et al., ISCA 2008]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Provides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bandwidth fairness </a:t>
            </a:r>
            <a:r>
              <a:rPr lang="en-US">
                <a:latin typeface="Perpetua" charset="0"/>
              </a:rPr>
              <a:t>at the expense of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system performance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Penalizes heavy and bursty applications </a:t>
            </a:r>
          </a:p>
          <a:p>
            <a:pPr eaLnBrk="1" hangingPunct="1">
              <a:buFont typeface="Wingdings" charset="0"/>
              <a:buChar char="§"/>
            </a:pPr>
            <a:r>
              <a:rPr lang="en-US" b="1">
                <a:latin typeface="Perpetua" charset="0"/>
              </a:rPr>
              <a:t>Application-Aware Prioritization Policies (SJF) </a:t>
            </a:r>
            <a:br>
              <a:rPr lang="en-US" b="1">
                <a:latin typeface="Perpetua" charset="0"/>
              </a:rPr>
            </a:br>
            <a:r>
              <a:rPr lang="en-US" sz="1600">
                <a:latin typeface="Perpetua" charset="0"/>
              </a:rPr>
              <a:t>[Das et al., MICRO 2009]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solidFill>
                  <a:srgbClr val="FF0000"/>
                </a:solidFill>
                <a:latin typeface="Perpetua" charset="0"/>
              </a:rPr>
              <a:t>Shortest-Job-First Principle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Packet scheduling policies which prioritize network sensitive applications which inject lower load </a:t>
            </a:r>
          </a:p>
          <a:p>
            <a:pPr lvl="1" eaLnBrk="1" hangingPunct="1">
              <a:buFont typeface="Wingdings" charset="0"/>
              <a:buChar char="§"/>
            </a:pPr>
            <a:endParaRPr lang="en-US" sz="2000">
              <a:latin typeface="Perpetua" charset="0"/>
            </a:endParaRP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5773236"/>
      </p:ext>
    </p:extLst>
  </p:cSld>
  <p:clrMapOvr>
    <a:masterClrMapping/>
  </p:clrMapOvr>
  <p:transition advTm="804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System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endParaRPr lang="en-US" sz="2400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SJF</a:t>
            </a:r>
            <a:r>
              <a:rPr lang="en-US" sz="2400">
                <a:solidFill>
                  <a:srgbClr val="FF0000"/>
                </a:solidFill>
                <a:latin typeface="Perpetua" charset="0"/>
              </a:rPr>
              <a:t> </a:t>
            </a:r>
            <a:r>
              <a:rPr lang="en-US" sz="2400">
                <a:latin typeface="Perpetua" charset="0"/>
              </a:rPr>
              <a:t>provides 8.9% improvement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in weighted speedup</a:t>
            </a: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Aérgia improves system 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throughput by 10.3%</a:t>
            </a: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Aérgia+SJF improves system 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throughput by 16.1%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5486400" y="685800"/>
          <a:ext cx="365760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rot="16200000" flipV="1">
            <a:off x="7640638" y="2425700"/>
            <a:ext cx="320675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8001794" y="2405857"/>
            <a:ext cx="371475" cy="15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8277225" y="2298701"/>
            <a:ext cx="579437" cy="47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7"/>
          <p:cNvCxnSpPr/>
          <p:nvPr/>
        </p:nvCxnSpPr>
        <p:spPr>
          <a:xfrm>
            <a:off x="7239000" y="2590800"/>
            <a:ext cx="1524000" cy="79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12896043"/>
      </p:ext>
    </p:extLst>
  </p:cSld>
  <p:clrMapOvr>
    <a:masterClrMapping/>
  </p:clrMapOvr>
  <p:transition advTm="257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Network Unfairness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endParaRPr lang="en-US" sz="2400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SJF does not imbalance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 network fairness</a:t>
            </a: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Aergia improves network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unfairness by 1.5X</a:t>
            </a: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SJF+Aergia improves 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network unfairness by 1.3X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5158154" y="533399"/>
          <a:ext cx="3827585" cy="6054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6224588" y="2566988"/>
            <a:ext cx="252095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rot="16200000" flipH="1">
            <a:off x="7503319" y="3142456"/>
            <a:ext cx="1138238" cy="9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>
            <a:off x="8121651" y="2921000"/>
            <a:ext cx="715962" cy="79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541319148"/>
      </p:ext>
    </p:extLst>
  </p:cSld>
  <p:clrMapOvr>
    <a:masterClrMapping/>
  </p:clrMapOvr>
  <p:transition advTm="465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Conclusions &amp;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530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Packets have different criticality, yet </a:t>
            </a:r>
            <a:r>
              <a:rPr lang="en-US" dirty="0">
                <a:ea typeface="+mn-ea"/>
                <a:cs typeface="+mn-cs"/>
                <a:sym typeface="Wingdings" pitchFamily="2" charset="2"/>
              </a:rPr>
              <a:t>e</a:t>
            </a:r>
            <a:r>
              <a:rPr lang="en-US" dirty="0">
                <a:ea typeface="+mn-ea"/>
                <a:cs typeface="+mn-cs"/>
              </a:rPr>
              <a:t>xisting packet scheduling policies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a typeface="+mn-ea"/>
                <a:cs typeface="+mn-cs"/>
              </a:rPr>
              <a:t>treat all packets equally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a typeface="+mn-ea"/>
                <a:cs typeface="+mn-cs"/>
                <a:sym typeface="Wingdings" pitchFamily="2" charset="2"/>
              </a:rPr>
              <a:t> </a:t>
            </a:r>
            <a:endParaRPr lang="en-US" b="1" dirty="0">
              <a:solidFill>
                <a:schemeClr val="accent3">
                  <a:lumMod val="75000"/>
                </a:schemeClr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We propose a new approach to packet scheduling in </a:t>
            </a:r>
            <a:r>
              <a:rPr lang="en-US" dirty="0" err="1">
                <a:ea typeface="+mn-ea"/>
                <a:cs typeface="+mn-cs"/>
              </a:rPr>
              <a:t>NoCs</a:t>
            </a:r>
            <a:endParaRPr lang="en-US" dirty="0">
              <a:ea typeface="+mn-ea"/>
              <a:cs typeface="+mn-cs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We define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rPr>
              <a:t>Slack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rPr>
              <a:t> </a:t>
            </a:r>
            <a:r>
              <a:rPr lang="en-US" dirty="0">
                <a:ea typeface="+mn-ea"/>
              </a:rPr>
              <a:t>as a key measure that characterizes the relative importance of a packet.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We propose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rPr>
              <a:t>Aérgia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rPr>
              <a:t> </a:t>
            </a:r>
            <a:r>
              <a:rPr lang="en-US" dirty="0">
                <a:ea typeface="+mn-ea"/>
              </a:rPr>
              <a:t>a novel architecture to accelerate low slack critical packets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Result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Improves system performance: 16.1%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Improves network fairness: 30.8%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389441"/>
      </p:ext>
    </p:extLst>
  </p:cSld>
  <p:clrMapOvr>
    <a:masterClrMapping/>
  </p:clrMapOvr>
  <p:transition advTm="267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Slack-Based Packet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Reetuparna</a:t>
            </a:r>
            <a:r>
              <a:rPr lang="en-US" sz="2000" dirty="0"/>
              <a:t> Das, Onur Mutlu, Thomas </a:t>
            </a:r>
            <a:r>
              <a:rPr lang="en-US" sz="2000" dirty="0" err="1"/>
              <a:t>Moscibroda</a:t>
            </a:r>
            <a:r>
              <a:rPr lang="en-US" sz="2000" dirty="0"/>
              <a:t>, and Chita R. Das,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"Aergia: Exploiting Packet Latency Slack in On-Chip Networks"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37th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pages 106-116, Saint-Malo, France, June 2010.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br>
              <a:rPr lang="en-US" sz="2000" dirty="0"/>
            </a:b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3592"/>
            <a:ext cx="9144000" cy="20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42706"/>
      </p:ext>
    </p:extLst>
  </p:cSld>
  <p:clrMapOvr>
    <a:masterClrMapping/>
  </p:clrMapOvr>
  <p:transition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sz="4000">
                <a:latin typeface="Garamond" charset="0"/>
                <a:ea typeface="ＭＳ Ｐゴシック" charset="0"/>
                <a:cs typeface="ＭＳ Ｐゴシック" charset="0"/>
              </a:rPr>
              <a:t>Express-Cube Topologies</a:t>
            </a:r>
          </a:p>
        </p:txBody>
      </p:sp>
      <p:sp>
        <p:nvSpPr>
          <p:cNvPr id="273410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3411" name="Rectangle 3"/>
          <p:cNvSpPr>
            <a:spLocks noChangeArrowheads="1"/>
          </p:cNvSpPr>
          <p:nvPr/>
        </p:nvSpPr>
        <p:spPr bwMode="auto">
          <a:xfrm>
            <a:off x="228600" y="4876800"/>
            <a:ext cx="868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273412" name="Rectangle 1"/>
          <p:cNvSpPr>
            <a:spLocks noChangeArrowheads="1"/>
          </p:cNvSpPr>
          <p:nvPr/>
        </p:nvSpPr>
        <p:spPr bwMode="auto">
          <a:xfrm>
            <a:off x="76200" y="4887913"/>
            <a:ext cx="8763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Boris Grot, Joel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Hestness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 Stephen W.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Keckler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 and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Onur Mutlu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"Express Cube Topologies for On-Chip Interconnects"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Proceedings of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4"/>
              </a:rPr>
              <a:t>15th International Symposium on High-Performance Computer Architecture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(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HPCA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 pages 163-174, Raleigh, NC, February 2009.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5"/>
              </a:rPr>
              <a:t>Slides (ppt)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298511"/>
      </p:ext>
    </p:extLst>
  </p:cSld>
  <p:clrMapOvr>
    <a:masterClrMapping/>
  </p:clrMapOvr>
  <p:transition/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7545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50AE466-6CAF-BD48-AB0E-BB330779A6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754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2-D Mesh</a:t>
            </a:r>
          </a:p>
        </p:txBody>
      </p:sp>
      <p:graphicFrame>
        <p:nvGraphicFramePr>
          <p:cNvPr id="275461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6" name="Visio" r:id="rId4" imgW="3517900" imgH="3568700" progId="Visio.Drawing.11">
                  <p:embed/>
                </p:oleObj>
              </mc:Choice>
              <mc:Fallback>
                <p:oleObj name="Visio" r:id="rId4" imgW="3517900" imgH="3568700" progId="Visio.Drawing.11">
                  <p:embed/>
                  <p:pic>
                    <p:nvPicPr>
                      <p:cNvPr id="275461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27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5462" name="Straight Connector 11"/>
          <p:cNvCxnSpPr>
            <a:cxnSpLocks noChangeShapeType="1"/>
          </p:cNvCxnSpPr>
          <p:nvPr/>
        </p:nvCxnSpPr>
        <p:spPr bwMode="auto">
          <a:xfrm>
            <a:off x="3048000" y="4495800"/>
            <a:ext cx="1981200" cy="1905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5463" name="Straight Connector 12"/>
          <p:cNvCxnSpPr>
            <a:cxnSpLocks noChangeShapeType="1"/>
          </p:cNvCxnSpPr>
          <p:nvPr/>
        </p:nvCxnSpPr>
        <p:spPr bwMode="auto">
          <a:xfrm flipV="1">
            <a:off x="3276600" y="3276600"/>
            <a:ext cx="1752600" cy="990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75464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65488"/>
            <a:ext cx="2743200" cy="313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0895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495800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Low design &amp; layout complexity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Simple, fast routers</a:t>
            </a:r>
          </a:p>
          <a:p>
            <a:pPr eaLnBrk="1" hangingPunct="1"/>
            <a:r>
              <a:rPr lang="en-US">
                <a:latin typeface="Verdana" charset="0"/>
              </a:rPr>
              <a:t>Cons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Large diameter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Energy &amp; latency impact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77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D2F867B-DC21-9B45-BF21-25788B246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775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2-D Mesh</a:t>
            </a:r>
          </a:p>
        </p:txBody>
      </p:sp>
      <p:graphicFrame>
        <p:nvGraphicFramePr>
          <p:cNvPr id="277510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0" name="Visio" r:id="rId4" imgW="3517900" imgH="3568700" progId="Visio.Drawing.11">
                  <p:embed/>
                </p:oleObj>
              </mc:Choice>
              <mc:Fallback>
                <p:oleObj name="Visio" r:id="rId4" imgW="3517900" imgH="3568700" progId="Visio.Drawing.11">
                  <p:embed/>
                  <p:pic>
                    <p:nvPicPr>
                      <p:cNvPr id="277510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27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535209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695825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Multiple </a:t>
            </a:r>
            <a:r>
              <a:rPr lang="en-US" i="1">
                <a:latin typeface="Verdana" charset="0"/>
                <a:cs typeface="Lucida Sans Unicode" charset="0"/>
              </a:rPr>
              <a:t>terminals</a:t>
            </a:r>
            <a:r>
              <a:rPr lang="en-US">
                <a:latin typeface="Verdana" charset="0"/>
                <a:cs typeface="Lucida Sans Unicode" charset="0"/>
              </a:rPr>
              <a:t> attached to a router node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Fast nearest-neighbor communication via the crossbar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Hop count reduction proportional to </a:t>
            </a:r>
            <a:r>
              <a:rPr lang="en-US" i="1">
                <a:latin typeface="Verdana" charset="0"/>
                <a:cs typeface="Lucida Sans Unicode" charset="0"/>
              </a:rPr>
              <a:t>concentration</a:t>
            </a:r>
            <a:r>
              <a:rPr lang="en-US">
                <a:latin typeface="Verdana" charset="0"/>
                <a:cs typeface="Lucida Sans Unicode" charset="0"/>
              </a:rPr>
              <a:t> degree</a:t>
            </a:r>
          </a:p>
          <a:p>
            <a:pPr eaLnBrk="1" hangingPunct="1"/>
            <a:r>
              <a:rPr lang="en-US">
                <a:latin typeface="Verdana" charset="0"/>
              </a:rPr>
              <a:t>Cons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Benefits limited by crossbar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795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190B676-E51F-A347-A648-BA47A0F13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79557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Concentration </a:t>
            </a:r>
            <a:r>
              <a:rPr lang="en-US" sz="3800" i="1">
                <a:latin typeface="Garamond" charset="0"/>
              </a:rPr>
              <a:t>(Balfour </a:t>
            </a:r>
            <a:r>
              <a:rPr lang="en-US" sz="3600" i="1">
                <a:latin typeface="Angsana New" charset="0"/>
                <a:cs typeface="Angsana New" charset="0"/>
              </a:rPr>
              <a:t>&amp;</a:t>
            </a:r>
            <a:r>
              <a:rPr lang="en-US" sz="3800" i="1">
                <a:latin typeface="Garamond" charset="0"/>
              </a:rPr>
              <a:t> Dally, </a:t>
            </a:r>
            <a:r>
              <a:rPr lang="en-US" sz="3600" i="1">
                <a:latin typeface="Garamond" charset="0"/>
              </a:rPr>
              <a:t>ICS </a:t>
            </a:r>
            <a:r>
              <a:rPr lang="ja-JP" altLang="en-US" sz="3600" i="1">
                <a:latin typeface="Garamond" charset="0"/>
              </a:rPr>
              <a:t>‘</a:t>
            </a:r>
            <a:r>
              <a:rPr lang="en-US" altLang="ja-JP" sz="3600" i="1">
                <a:latin typeface="Garamond" charset="0"/>
              </a:rPr>
              <a:t>06</a:t>
            </a:r>
            <a:r>
              <a:rPr lang="en-US" altLang="ja-JP" sz="3800" i="1">
                <a:latin typeface="Garamond" charset="0"/>
              </a:rPr>
              <a:t>)</a:t>
            </a:r>
            <a:endParaRPr lang="en-US" sz="3800" i="1">
              <a:latin typeface="Garamond" charset="0"/>
            </a:endParaRPr>
          </a:p>
        </p:txBody>
      </p:sp>
      <p:graphicFrame>
        <p:nvGraphicFramePr>
          <p:cNvPr id="279558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4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79558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29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152031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8160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E5F79D7-DA55-084E-9794-95E14E0818A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81604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Concentration</a:t>
            </a:r>
            <a:endParaRPr lang="en-US" sz="3800" i="1">
              <a:latin typeface="Garamond" charset="0"/>
            </a:endParaRPr>
          </a:p>
        </p:txBody>
      </p:sp>
      <p:graphicFrame>
        <p:nvGraphicFramePr>
          <p:cNvPr id="281605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8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81605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29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06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495800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Side-effects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Fewer channels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Greater channel width</a:t>
            </a:r>
          </a:p>
        </p:txBody>
      </p:sp>
    </p:spTree>
    <p:extLst>
      <p:ext uri="{BB962C8B-B14F-4D97-AF65-F5344CB8AC3E}">
        <p14:creationId xmlns:p14="http://schemas.microsoft.com/office/powerpoint/2010/main" val="3894485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Another Example: Delta Network</a:t>
            </a:r>
          </a:p>
        </p:txBody>
      </p:sp>
      <p:sp>
        <p:nvSpPr>
          <p:cNvPr id="10957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480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Single path from source to destination</a:t>
            </a:r>
          </a:p>
          <a:p>
            <a:endParaRPr lang="en-US" sz="1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Each stage has different routers</a:t>
            </a:r>
          </a:p>
          <a:p>
            <a:pPr>
              <a:buFont typeface="Wingdings" charset="0"/>
              <a:buNone/>
            </a:pPr>
            <a:endParaRPr lang="en-US" sz="1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Proposed to replace costly crossbars as processor-memory interconnect</a:t>
            </a:r>
          </a:p>
          <a:p>
            <a:endParaRPr lang="en-US" sz="1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Janak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H. Patel,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Processor-Memory Interconnections for Multiprocessors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ISCA 1979.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A48F50-F9BE-3F4A-BAB2-B55396A6B2B4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95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19200"/>
            <a:ext cx="365760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3" name="TextBox 6"/>
          <p:cNvSpPr txBox="1">
            <a:spLocks noChangeArrowheads="1"/>
          </p:cNvSpPr>
          <p:nvPr/>
        </p:nvSpPr>
        <p:spPr bwMode="auto">
          <a:xfrm>
            <a:off x="5867400" y="5486400"/>
            <a:ext cx="2438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00"/>
                </a:solidFill>
                <a:cs typeface="Arial" charset="0"/>
              </a:rPr>
              <a:t>8x8 Delta network</a:t>
            </a:r>
          </a:p>
        </p:txBody>
      </p:sp>
    </p:spTree>
    <p:extLst>
      <p:ext uri="{BB962C8B-B14F-4D97-AF65-F5344CB8AC3E}">
        <p14:creationId xmlns:p14="http://schemas.microsoft.com/office/powerpoint/2010/main" val="377047816"/>
      </p:ext>
    </p:extLst>
  </p:cSld>
  <p:clrMapOvr>
    <a:masterClrMapping/>
  </p:clrMapOvr>
  <p:transition/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8365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4140B2B-54D8-2641-874F-8E339594C1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3651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HPCA </a:t>
            </a:r>
            <a:r>
              <a:rPr kumimoji="0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‘</a:t>
            </a:r>
            <a:r>
              <a:rPr kumimoji="0" lang="en-US" altLang="ja-JP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09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3652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Replication</a:t>
            </a:r>
            <a:endParaRPr lang="en-US" sz="3800" i="1">
              <a:latin typeface="Garamond" charset="0"/>
            </a:endParaRPr>
          </a:p>
        </p:txBody>
      </p:sp>
      <p:sp>
        <p:nvSpPr>
          <p:cNvPr id="283653" name="TextBox 7"/>
          <p:cNvSpPr txBox="1">
            <a:spLocks noChangeArrowheads="1"/>
          </p:cNvSpPr>
          <p:nvPr/>
        </p:nvSpPr>
        <p:spPr bwMode="auto">
          <a:xfrm>
            <a:off x="1447800" y="5116513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CMesh-X2</a:t>
            </a:r>
          </a:p>
        </p:txBody>
      </p:sp>
      <p:graphicFrame>
        <p:nvGraphicFramePr>
          <p:cNvPr id="283654" name="Content Placeholder 11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2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83654" name="Content Placeholder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29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655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495800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Benefits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Restores bisection channel count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Restores channel width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Reduced crossbar complexity</a:t>
            </a:r>
          </a:p>
        </p:txBody>
      </p:sp>
    </p:spTree>
    <p:extLst>
      <p:ext uri="{BB962C8B-B14F-4D97-AF65-F5344CB8AC3E}">
        <p14:creationId xmlns:p14="http://schemas.microsoft.com/office/powerpoint/2010/main" val="378913445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8569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AB6BA87-FBE1-F84A-8C49-A05012B5AEF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85700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85701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6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85701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702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495800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Objectives: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Improve connectivity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Exploit the wire budget</a:t>
            </a:r>
          </a:p>
        </p:txBody>
      </p:sp>
    </p:spTree>
    <p:extLst>
      <p:ext uri="{BB962C8B-B14F-4D97-AF65-F5344CB8AC3E}">
        <p14:creationId xmlns:p14="http://schemas.microsoft.com/office/powerpoint/2010/main" val="31977982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87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79EB29B-1022-9645-9B01-FC9BC1C33B8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87748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87749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0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87749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827712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89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BA1B23B-6424-7B4F-92B8-0DE0B04152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89796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89797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4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89797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023347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918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9F513F8-AA27-354C-AB24-AB4AEACF62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91844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91845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8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91845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846408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93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790FA2B-B455-5A4B-9FBB-119592803CB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93892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93893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2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93893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279092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7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543425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Excellent connectivity 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Low diameter: 2 hops</a:t>
            </a:r>
          </a:p>
          <a:p>
            <a:pPr eaLnBrk="1" hangingPunct="1"/>
            <a:r>
              <a:rPr lang="en-US">
                <a:latin typeface="Verdana" charset="0"/>
              </a:rPr>
              <a:t>Cons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High channel count: </a:t>
            </a:r>
            <a:br>
              <a:rPr lang="en-US">
                <a:latin typeface="Verdana" charset="0"/>
                <a:cs typeface="Lucida Sans Unicode" charset="0"/>
              </a:rPr>
            </a:br>
            <a:r>
              <a:rPr lang="en-US" i="1">
                <a:latin typeface="Verdana" charset="0"/>
                <a:cs typeface="Lucida Sans Unicode" charset="0"/>
              </a:rPr>
              <a:t>k</a:t>
            </a:r>
            <a:r>
              <a:rPr lang="en-US" baseline="30000">
                <a:latin typeface="Verdana" charset="0"/>
                <a:cs typeface="Lucida Sans Unicode" charset="0"/>
              </a:rPr>
              <a:t>2</a:t>
            </a:r>
            <a:r>
              <a:rPr lang="en-US">
                <a:latin typeface="Verdana" charset="0"/>
                <a:cs typeface="Lucida Sans Unicode" charset="0"/>
              </a:rPr>
              <a:t>/2 per row/column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Low channel utilization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Increased control (arbitration)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959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F167693-6FED-0D46-83E1-CCE6C70B82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95941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95942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6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95942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98600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97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952DCBA-E267-2A45-8F94-FC9DF8CD4E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97988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297989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0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97989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90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495800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Objectives: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Connectivity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More scalable channel count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Better channel utilization</a:t>
            </a:r>
          </a:p>
        </p:txBody>
      </p:sp>
    </p:spTree>
    <p:extLst>
      <p:ext uri="{BB962C8B-B14F-4D97-AF65-F5344CB8AC3E}">
        <p14:creationId xmlns:p14="http://schemas.microsoft.com/office/powerpoint/2010/main" val="275445451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0003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3117970-65E1-C44F-BE5F-3913C975456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00036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00037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7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00037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61950" y="2133600"/>
            <a:ext cx="3746500" cy="3276600"/>
            <a:chOff x="362712" y="2133600"/>
            <a:chExt cx="3745993" cy="3276600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067467" y="2133600"/>
              <a:ext cx="2133311" cy="304800"/>
            </a:xfrm>
            <a:prstGeom prst="ellipse">
              <a:avLst/>
            </a:prstGeom>
            <a:noFill/>
            <a:ln w="9525">
              <a:solidFill>
                <a:srgbClr val="CC6600"/>
              </a:solidFill>
              <a:prstDash val="dash"/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6" charset="0"/>
                <a:ea typeface="ＭＳ Ｐゴシック" charset="0"/>
                <a:cs typeface="Lucida Sans Unicode"/>
              </a:endParaRPr>
            </a:p>
          </p:txBody>
        </p:sp>
        <p:cxnSp>
          <p:nvCxnSpPr>
            <p:cNvPr id="300041" name="Straight Connector 9"/>
            <p:cNvCxnSpPr>
              <a:cxnSpLocks noChangeShapeType="1"/>
              <a:endCxn id="8" idx="2"/>
            </p:cNvCxnSpPr>
            <p:nvPr/>
          </p:nvCxnSpPr>
          <p:spPr bwMode="auto">
            <a:xfrm rot="5400000" flipH="1" flipV="1">
              <a:off x="-847344" y="3496056"/>
              <a:ext cx="3124200" cy="704088"/>
            </a:xfrm>
            <a:prstGeom prst="line">
              <a:avLst/>
            </a:prstGeom>
            <a:noFill/>
            <a:ln w="9525">
              <a:solidFill>
                <a:srgbClr val="CC66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0042" name="Straight Connector 10"/>
            <p:cNvCxnSpPr>
              <a:cxnSpLocks noChangeShapeType="1"/>
              <a:endCxn id="8" idx="6"/>
            </p:cNvCxnSpPr>
            <p:nvPr/>
          </p:nvCxnSpPr>
          <p:spPr bwMode="auto">
            <a:xfrm rot="16200000" flipV="1">
              <a:off x="2098549" y="3387852"/>
              <a:ext cx="3112007" cy="908304"/>
            </a:xfrm>
            <a:prstGeom prst="line">
              <a:avLst/>
            </a:prstGeom>
            <a:noFill/>
            <a:ln w="9525">
              <a:solidFill>
                <a:srgbClr val="CC66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304800" y="5351463"/>
          <a:ext cx="40544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8" name="Visio" r:id="rId6" imgW="2679700" imgH="596900" progId="Visio.Drawing.11">
                  <p:embed/>
                </p:oleObj>
              </mc:Choice>
              <mc:Fallback>
                <p:oleObj name="Visio" r:id="rId6" imgW="2679700" imgH="596900" progId="Visio.Drawing.11">
                  <p:embed/>
                  <p:pic>
                    <p:nvPicPr>
                      <p:cNvPr id="778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51463"/>
                        <a:ext cx="40544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17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0208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9E9EF69-C96F-5247-AB33-9B5BB3B95E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02084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02085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1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02085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86" name="Object 5"/>
          <p:cNvGraphicFramePr>
            <a:graphicFrameLocks noChangeAspect="1"/>
          </p:cNvGraphicFramePr>
          <p:nvPr/>
        </p:nvGraphicFramePr>
        <p:xfrm>
          <a:off x="304800" y="5351463"/>
          <a:ext cx="40544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2" name="Visio" r:id="rId6" imgW="2679700" imgH="596900" progId="Visio.Drawing.11">
                  <p:embed/>
                </p:oleObj>
              </mc:Choice>
              <mc:Fallback>
                <p:oleObj name="Visio" r:id="rId6" imgW="2679700" imgH="596900" progId="Visio.Drawing.11">
                  <p:embed/>
                  <p:pic>
                    <p:nvPicPr>
                      <p:cNvPr id="30208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51463"/>
                        <a:ext cx="40544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0350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Another Example: Omega Network</a:t>
            </a:r>
          </a:p>
        </p:txBody>
      </p:sp>
      <p:sp>
        <p:nvSpPr>
          <p:cNvPr id="110594" name="Content Placeholder 2"/>
          <p:cNvSpPr>
            <a:spLocks noGrp="1"/>
          </p:cNvSpPr>
          <p:nvPr>
            <p:ph idx="1"/>
          </p:nvPr>
        </p:nvSpPr>
        <p:spPr>
          <a:xfrm>
            <a:off x="76200" y="996950"/>
            <a:ext cx="41148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Single path from source to destination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All stages are the same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Used in NYU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Ultracomputer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Gottlieb et al.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The NYU </a:t>
            </a:r>
            <a:r>
              <a:rPr lang="en-US" altLang="ja-JP" dirty="0" err="1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Ultracomputer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- Designing an MIMD Shared Memory Parallel Computer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IEEE Trans. On Comp., 1983.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DD0772-C03F-4C42-9A9A-6209F9104394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29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1059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524000"/>
            <a:ext cx="47879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884862"/>
      </p:ext>
    </p:extLst>
  </p:cSld>
  <p:clrMapOvr>
    <a:masterClrMapping/>
  </p:clrMapOvr>
  <p:transition/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041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0420F7B-D679-804E-838F-7586A8C17D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04132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04133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5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04133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4" name="Object 3"/>
          <p:cNvGraphicFramePr>
            <a:graphicFrameLocks noChangeAspect="1"/>
          </p:cNvGraphicFramePr>
          <p:nvPr/>
        </p:nvGraphicFramePr>
        <p:xfrm>
          <a:off x="304800" y="5351463"/>
          <a:ext cx="40544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6" name="Visio" r:id="rId6" imgW="2679700" imgH="596900" progId="Visio.Drawing.11">
                  <p:embed/>
                </p:oleObj>
              </mc:Choice>
              <mc:Fallback>
                <p:oleObj name="Visio" r:id="rId6" imgW="2679700" imgH="596900" progId="Visio.Drawing.11">
                  <p:embed/>
                  <p:pic>
                    <p:nvPicPr>
                      <p:cNvPr id="30413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51463"/>
                        <a:ext cx="40544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304123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06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9850FE5-36C2-7044-A1D0-AF21969A4C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06180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06181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6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06181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>
            <a:spLocks noChangeArrowheads="1"/>
          </p:cNvSpPr>
          <p:nvPr/>
        </p:nvSpPr>
        <p:spPr bwMode="auto">
          <a:xfrm rot="-5400000">
            <a:off x="3124200" y="1905000"/>
            <a:ext cx="457200" cy="457200"/>
          </a:xfrm>
          <a:prstGeom prst="ellips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  <a:ea typeface="ＭＳ Ｐゴシック" charset="0"/>
              <a:cs typeface="Lucida Sans Unicode"/>
            </a:endParaRPr>
          </a:p>
        </p:txBody>
      </p:sp>
      <p:cxnSp>
        <p:nvCxnSpPr>
          <p:cNvPr id="306183" name="Straight Connector 17"/>
          <p:cNvCxnSpPr>
            <a:cxnSpLocks noChangeShapeType="1"/>
          </p:cNvCxnSpPr>
          <p:nvPr/>
        </p:nvCxnSpPr>
        <p:spPr bwMode="auto">
          <a:xfrm rot="10800000">
            <a:off x="3429000" y="1905000"/>
            <a:ext cx="1295400" cy="304800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30618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3895725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6185" name="Straight Connector 10"/>
          <p:cNvCxnSpPr>
            <a:cxnSpLocks noChangeShapeType="1"/>
            <a:endCxn id="8" idx="3"/>
          </p:cNvCxnSpPr>
          <p:nvPr/>
        </p:nvCxnSpPr>
        <p:spPr bwMode="auto">
          <a:xfrm rot="16200000" flipV="1">
            <a:off x="3095625" y="2714625"/>
            <a:ext cx="2124075" cy="1285875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9370733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08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653CD4B-E92D-C548-A659-C4FEF2EDEEE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08227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HPCA </a:t>
            </a:r>
            <a:r>
              <a:rPr kumimoji="0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‘</a:t>
            </a:r>
            <a:r>
              <a:rPr kumimoji="0" lang="en-US" altLang="ja-JP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09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08228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08229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3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08229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30" name="Object 3"/>
          <p:cNvGraphicFramePr>
            <a:graphicFrameLocks noChangeAspect="1"/>
          </p:cNvGraphicFramePr>
          <p:nvPr/>
        </p:nvGraphicFramePr>
        <p:xfrm>
          <a:off x="304800" y="5351463"/>
          <a:ext cx="40544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4" name="Visio" r:id="rId6" imgW="2679700" imgH="596900" progId="Visio.Drawing.11">
                  <p:embed/>
                </p:oleObj>
              </mc:Choice>
              <mc:Fallback>
                <p:oleObj name="Visio" r:id="rId6" imgW="2679700" imgH="596900" progId="Visio.Drawing.11">
                  <p:embed/>
                  <p:pic>
                    <p:nvPicPr>
                      <p:cNvPr id="30823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51463"/>
                        <a:ext cx="40544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09600" y="4697413"/>
            <a:ext cx="2743200" cy="304800"/>
          </a:xfrm>
          <a:prstGeom prst="ellips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  <a:ea typeface="ＭＳ Ｐゴシック" charset="0"/>
              <a:cs typeface="Lucida Sans Unicode"/>
            </a:endParaRPr>
          </a:p>
        </p:txBody>
      </p:sp>
      <p:cxnSp>
        <p:nvCxnSpPr>
          <p:cNvPr id="308232" name="Straight Connector 16"/>
          <p:cNvCxnSpPr>
            <a:cxnSpLocks noChangeShapeType="1"/>
          </p:cNvCxnSpPr>
          <p:nvPr/>
        </p:nvCxnSpPr>
        <p:spPr bwMode="auto">
          <a:xfrm rot="5400000" flipH="1" flipV="1">
            <a:off x="209550" y="5029200"/>
            <a:ext cx="533400" cy="228600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8233" name="Straight Connector 20"/>
          <p:cNvCxnSpPr>
            <a:cxnSpLocks noChangeShapeType="1"/>
          </p:cNvCxnSpPr>
          <p:nvPr/>
        </p:nvCxnSpPr>
        <p:spPr bwMode="auto">
          <a:xfrm rot="10800000">
            <a:off x="3346450" y="4864100"/>
            <a:ext cx="762000" cy="533400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053236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619625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One-to-many topology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Low diameter: 2 hops</a:t>
            </a:r>
          </a:p>
          <a:p>
            <a:pPr lvl="1" eaLnBrk="1" hangingPunct="1"/>
            <a:r>
              <a:rPr lang="en-US" i="1">
                <a:latin typeface="Verdana" charset="0"/>
                <a:cs typeface="Lucida Sans Unicode" charset="0"/>
              </a:rPr>
              <a:t>k</a:t>
            </a:r>
            <a:r>
              <a:rPr lang="en-US">
                <a:latin typeface="Verdana" charset="0"/>
                <a:cs typeface="Lucida Sans Unicode" charset="0"/>
              </a:rPr>
              <a:t> channels row/column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Asymmetric</a:t>
            </a:r>
          </a:p>
          <a:p>
            <a:pPr eaLnBrk="1" hangingPunct="1"/>
            <a:r>
              <a:rPr lang="en-US">
                <a:latin typeface="Verdana" charset="0"/>
              </a:rPr>
              <a:t>Cons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Asymmetric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Increased control (arbitration)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102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729E0DE-2DE4-D140-808C-EE4E217DE9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10276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HPCA </a:t>
            </a:r>
            <a:r>
              <a:rPr kumimoji="0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‘</a:t>
            </a:r>
            <a:r>
              <a:rPr kumimoji="0" lang="en-US" altLang="ja-JP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09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10277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10278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7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10278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9" name="Object 3"/>
          <p:cNvGraphicFramePr>
            <a:graphicFrameLocks noChangeAspect="1"/>
          </p:cNvGraphicFramePr>
          <p:nvPr/>
        </p:nvGraphicFramePr>
        <p:xfrm>
          <a:off x="304800" y="5351463"/>
          <a:ext cx="40544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8" name="Visio" r:id="rId6" imgW="2679700" imgH="596900" progId="Visio.Drawing.11">
                  <p:embed/>
                </p:oleObj>
              </mc:Choice>
              <mc:Fallback>
                <p:oleObj name="Visio" r:id="rId6" imgW="2679700" imgH="596900" progId="Visio.Drawing.11">
                  <p:embed/>
                  <p:pic>
                    <p:nvPicPr>
                      <p:cNvPr id="3102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51463"/>
                        <a:ext cx="40544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09600" y="4697413"/>
            <a:ext cx="2743200" cy="304800"/>
          </a:xfrm>
          <a:prstGeom prst="ellips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  <a:ea typeface="ＭＳ Ｐゴシック" charset="0"/>
              <a:cs typeface="Lucida Sans Unicode"/>
            </a:endParaRPr>
          </a:p>
        </p:txBody>
      </p:sp>
      <p:cxnSp>
        <p:nvCxnSpPr>
          <p:cNvPr id="310281" name="Straight Connector 16"/>
          <p:cNvCxnSpPr>
            <a:cxnSpLocks noChangeShapeType="1"/>
          </p:cNvCxnSpPr>
          <p:nvPr/>
        </p:nvCxnSpPr>
        <p:spPr bwMode="auto">
          <a:xfrm rot="5400000" flipH="1" flipV="1">
            <a:off x="209550" y="5029200"/>
            <a:ext cx="533400" cy="228600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10282" name="Straight Connector 20"/>
          <p:cNvCxnSpPr>
            <a:cxnSpLocks noChangeShapeType="1"/>
          </p:cNvCxnSpPr>
          <p:nvPr/>
        </p:nvCxnSpPr>
        <p:spPr bwMode="auto">
          <a:xfrm rot="10800000">
            <a:off x="3346450" y="4864100"/>
            <a:ext cx="762000" cy="533400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5633084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1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7923213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Partitioning: a GEC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Wingdings" pitchFamily="2" charset="2"/>
              <a:buChar char=""/>
              <a:defRPr/>
            </a:pPr>
            <a:endParaRPr lang="en-US" dirty="0">
              <a:ea typeface="+mn-ea"/>
            </a:endParaRPr>
          </a:p>
          <a:p>
            <a:pPr eaLnBrk="1" hangingPunct="1">
              <a:buFont typeface="Wingdings" pitchFamily="2" charset="2"/>
              <a:buChar char=""/>
              <a:defRPr/>
            </a:pPr>
            <a:endParaRPr lang="en-US" dirty="0">
              <a:ea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1232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767E752-CFCB-3F4C-A95C-33EA701D87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pic>
        <p:nvPicPr>
          <p:cNvPr id="3123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600200"/>
            <a:ext cx="427513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2895600"/>
            <a:ext cx="427513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5562600"/>
            <a:ext cx="427513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4267200"/>
            <a:ext cx="427513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30" name="TextBox 10"/>
          <p:cNvSpPr txBox="1">
            <a:spLocks noChangeArrowheads="1"/>
          </p:cNvSpPr>
          <p:nvPr/>
        </p:nvSpPr>
        <p:spPr bwMode="auto">
          <a:xfrm>
            <a:off x="1219200" y="1839913"/>
            <a:ext cx="1363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MECS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35063" y="3116263"/>
            <a:ext cx="1447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MECS-X2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35063" y="5638800"/>
            <a:ext cx="1447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Flattened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Butterfly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76325" y="4383088"/>
            <a:ext cx="16668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Partitioned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MECS</a:t>
            </a:r>
          </a:p>
        </p:txBody>
      </p:sp>
    </p:spTree>
    <p:extLst>
      <p:ext uri="{BB962C8B-B14F-4D97-AF65-F5344CB8AC3E}">
        <p14:creationId xmlns:p14="http://schemas.microsoft.com/office/powerpoint/2010/main" val="22112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Title 4"/>
          <p:cNvSpPr>
            <a:spLocks noGrp="1"/>
          </p:cNvSpPr>
          <p:nvPr>
            <p:ph type="title"/>
          </p:nvPr>
        </p:nvSpPr>
        <p:spPr>
          <a:xfrm>
            <a:off x="533400" y="382588"/>
            <a:ext cx="7923213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Analytical Comparison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1437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5BE6CAC-492F-3348-BAA8-2C5CE5628B2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1905000"/>
          <a:ext cx="8382000" cy="3307016"/>
        </p:xfrm>
        <a:graphic>
          <a:graphicData uri="http://schemas.openxmlformats.org/drawingml/2006/table">
            <a:tbl>
              <a:tblPr/>
              <a:tblGrid>
                <a:gridCol w="233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6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CMesh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FBfly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MECS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Network Size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256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256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256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Radix (conctr</a:t>
                      </a:r>
                      <a:r>
                        <a:rPr kumimoji="0" lang="ja-JP" alt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’</a:t>
                      </a: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d)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8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8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8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Diameter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Channel count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8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32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8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Channel width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576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1152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144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72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288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288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Router inputs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Router outputs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819400" y="2286000"/>
            <a:ext cx="1981200" cy="9144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819400" y="3124200"/>
            <a:ext cx="1981200" cy="4572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800600" y="3124200"/>
            <a:ext cx="40386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819400" y="3546475"/>
            <a:ext cx="1981200" cy="4572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814888" y="3546475"/>
            <a:ext cx="1981200" cy="4572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6837363" y="3532188"/>
            <a:ext cx="1981200" cy="4572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819400" y="3976688"/>
            <a:ext cx="19812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837363" y="3962400"/>
            <a:ext cx="19812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2819400" y="4343400"/>
            <a:ext cx="1981200" cy="9144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4821238" y="4343400"/>
            <a:ext cx="1981200" cy="9144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6837363" y="4357688"/>
            <a:ext cx="1981200" cy="4572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6837363" y="4786313"/>
            <a:ext cx="19812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4819650" y="3962400"/>
            <a:ext cx="19812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7702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14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1" grpId="2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7" name="Title 4"/>
          <p:cNvSpPr>
            <a:spLocks noGrp="1"/>
          </p:cNvSpPr>
          <p:nvPr>
            <p:ph type="title"/>
          </p:nvPr>
        </p:nvSpPr>
        <p:spPr>
          <a:xfrm>
            <a:off x="533400" y="382588"/>
            <a:ext cx="7923213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Experimental Methodology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457200" y="1946275"/>
          <a:ext cx="8229600" cy="32353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Topologies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Mesh, </a:t>
                      </a:r>
                      <a:r>
                        <a:rPr lang="en-US" sz="1800" b="0" dirty="0" err="1"/>
                        <a:t>CMesh</a:t>
                      </a:r>
                      <a:r>
                        <a:rPr lang="en-US" sz="1800" b="0" dirty="0"/>
                        <a:t>, CMesh-X2,</a:t>
                      </a:r>
                      <a:r>
                        <a:rPr lang="en-US" sz="1800" b="0" baseline="0" dirty="0"/>
                        <a:t> </a:t>
                      </a:r>
                      <a:r>
                        <a:rPr lang="en-US" sz="1800" b="0" baseline="0" dirty="0" err="1"/>
                        <a:t>FBFly</a:t>
                      </a:r>
                      <a:r>
                        <a:rPr lang="en-US" sz="1800" b="0" baseline="0" dirty="0"/>
                        <a:t>, MECS, MECS-X2</a:t>
                      </a:r>
                      <a:endParaRPr lang="en-US" sz="1800" b="0" dirty="0"/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Network sizes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64 &amp; 256 terminals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Routing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</a:rPr>
                        <a:t>DOR</a:t>
                      </a:r>
                      <a:r>
                        <a:rPr lang="en-US" sz="1800" b="0" dirty="0"/>
                        <a:t>, adaptive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Messages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64 &amp; 576 bits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Synthetic</a:t>
                      </a:r>
                      <a:r>
                        <a:rPr lang="en-US" sz="1800" b="1" baseline="0" dirty="0"/>
                        <a:t> traffic</a:t>
                      </a:r>
                      <a:endParaRPr lang="en-US" sz="1800" b="1" dirty="0"/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2"/>
                          </a:solidFill>
                        </a:rPr>
                        <a:t>Uniform random</a:t>
                      </a:r>
                      <a:r>
                        <a:rPr lang="en-US" sz="1800" dirty="0"/>
                        <a:t>, bit complement, 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transpose, self-similar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41">
                <a:tc>
                  <a:txBody>
                    <a:bodyPr/>
                    <a:lstStyle/>
                    <a:p>
                      <a:r>
                        <a:rPr lang="en-US" sz="1800" b="1" dirty="0"/>
                        <a:t>PARSEC</a:t>
                      </a:r>
                    </a:p>
                    <a:p>
                      <a:r>
                        <a:rPr lang="en-US" sz="1800" b="1" dirty="0"/>
                        <a:t>benchmarks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Blackscholes</a:t>
                      </a:r>
                      <a:r>
                        <a:rPr lang="en-US" sz="1800" dirty="0"/>
                        <a:t>,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Bodytrack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="0" kern="1200" dirty="0" err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Canneal</a:t>
                      </a:r>
                      <a:r>
                        <a:rPr lang="en-US" sz="1800" baseline="0" dirty="0"/>
                        <a:t>, Ferret, </a:t>
                      </a:r>
                      <a:endParaRPr lang="en-US" sz="1800" dirty="0"/>
                    </a:p>
                    <a:p>
                      <a:pPr algn="ctr"/>
                      <a:r>
                        <a:rPr lang="en-US" sz="1800" dirty="0" err="1"/>
                        <a:t>Fluidanimate</a:t>
                      </a:r>
                      <a:r>
                        <a:rPr lang="en-US" sz="1800" dirty="0"/>
                        <a:t>,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 err="1"/>
                        <a:t>Freqmine</a:t>
                      </a:r>
                      <a:r>
                        <a:rPr lang="en-US" sz="1800" dirty="0"/>
                        <a:t>,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="0" kern="1200" dirty="0" err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Vip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="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x264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Full-system </a:t>
                      </a:r>
                      <a:r>
                        <a:rPr lang="en-US" sz="1800" b="1" dirty="0" err="1"/>
                        <a:t>config</a:t>
                      </a:r>
                      <a:endParaRPr lang="en-US" sz="1800" b="1" dirty="0"/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M5</a:t>
                      </a:r>
                      <a:r>
                        <a:rPr lang="en-US" sz="1800" baseline="0" dirty="0"/>
                        <a:t> simulator, Alpha ISA, 64 OOO cores</a:t>
                      </a:r>
                      <a:endParaRPr lang="en-US" sz="1800" dirty="0"/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Energy evaluation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Orion + CACTI 6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16448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FF15A5D-B60A-9647-831E-8770B96D3EF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</p:spTree>
    <p:extLst>
      <p:ext uri="{BB962C8B-B14F-4D97-AF65-F5344CB8AC3E}">
        <p14:creationId xmlns:p14="http://schemas.microsoft.com/office/powerpoint/2010/main" val="3707233499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18466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35BBB18-7149-4149-9E28-4383BAA7CA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18468" name="TextBox 8"/>
          <p:cNvSpPr txBox="1">
            <a:spLocks noChangeArrowheads="1"/>
          </p:cNvSpPr>
          <p:nvPr/>
        </p:nvSpPr>
        <p:spPr bwMode="auto">
          <a:xfrm>
            <a:off x="457200" y="152400"/>
            <a:ext cx="815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64 nodes: Uniform Random</a:t>
            </a:r>
          </a:p>
        </p:txBody>
      </p:sp>
      <p:pic>
        <p:nvPicPr>
          <p:cNvPr id="3184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066800"/>
            <a:ext cx="8842375" cy="530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631810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20514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A9CEDF0-F806-B14C-9D1A-5F249881CA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20516" name="TextBox 8"/>
          <p:cNvSpPr txBox="1">
            <a:spLocks noChangeArrowheads="1"/>
          </p:cNvSpPr>
          <p:nvPr/>
        </p:nvSpPr>
        <p:spPr bwMode="auto">
          <a:xfrm>
            <a:off x="457200" y="152400"/>
            <a:ext cx="815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256 nodes: Uniform Random</a:t>
            </a:r>
          </a:p>
        </p:txBody>
      </p:sp>
      <p:pic>
        <p:nvPicPr>
          <p:cNvPr id="3205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069975"/>
            <a:ext cx="8997950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3675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22562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1C29E0D-5679-9D43-95A5-4B015DD2B5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22564" name="TextBox 8"/>
          <p:cNvSpPr txBox="1">
            <a:spLocks noChangeArrowheads="1"/>
          </p:cNvSpPr>
          <p:nvPr/>
        </p:nvSpPr>
        <p:spPr bwMode="auto">
          <a:xfrm>
            <a:off x="457200" y="152400"/>
            <a:ext cx="815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Energy (100K pkts, Uniform Random)</a:t>
            </a:r>
          </a:p>
        </p:txBody>
      </p:sp>
      <p:pic>
        <p:nvPicPr>
          <p:cNvPr id="3225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4707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29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</a:t>
            </a:r>
          </a:p>
          <a:p>
            <a:pPr lvl="1">
              <a:defRPr/>
            </a:pPr>
            <a:r>
              <a:rPr lang="en-US" sz="2000" dirty="0" err="1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Moscibroda</a:t>
            </a:r>
            <a:r>
              <a:rPr lang="en-US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and Mutlu, </a:t>
            </a:r>
            <a:r>
              <a:rPr lang="ja-JP" altLang="en-US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0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 Case for </a:t>
            </a:r>
            <a:r>
              <a:rPr lang="en-US" altLang="ja-JP" sz="2000" dirty="0" err="1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Bufferless</a:t>
            </a:r>
            <a:r>
              <a:rPr lang="en-US" altLang="ja-JP" sz="20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Routing in On-Chip Networks</a:t>
            </a:r>
            <a:r>
              <a:rPr lang="en-US" altLang="ja-JP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ISCA 2009.</a:t>
            </a:r>
          </a:p>
          <a:p>
            <a:pPr lvl="1">
              <a:defRPr/>
            </a:pPr>
            <a:endParaRPr lang="en-US" sz="2000" dirty="0">
              <a:solidFill>
                <a:srgbClr val="000000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Recommended</a:t>
            </a:r>
          </a:p>
          <a:p>
            <a:pPr lvl="1">
              <a:defRPr/>
            </a:pPr>
            <a:r>
              <a:rPr lang="en-US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Das et al., “</a:t>
            </a:r>
            <a:r>
              <a:rPr lang="en-US" sz="20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Application-Aware Prioritization Mechanisms for On-Chip Networks</a:t>
            </a:r>
            <a:r>
              <a:rPr lang="en-US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,” MICRO 2009.</a:t>
            </a:r>
            <a:endParaRPr lang="en-US" sz="2000" dirty="0">
              <a:solidFill>
                <a:srgbClr val="002776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ECFFD2-A8A7-C841-9F5A-F7550AE329C5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5627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Combining Operations in the Network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Combine multiple operations on a shared memory location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Example: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Omega network switches combine fetch-and-add operations in NYU </a:t>
            </a:r>
            <a:r>
              <a:rPr lang="en-US" dirty="0" err="1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Ultracomputer</a:t>
            </a:r>
            <a:endParaRPr lang="en-US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Fetch-and-add(M, I): return M, replace M with M+I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Common when parallel processors modify a shared variable, e.g. obtain a chunk of the array 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Combining reduces synchronization latency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63F4ECB-3C01-9742-A458-DE972BC517C0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30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307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4724400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419600"/>
            <a:ext cx="18161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867400"/>
            <a:ext cx="1841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966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24610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F08BB7D-3543-9241-9578-4E8DAE6E0A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24612" name="TextBox 8"/>
          <p:cNvSpPr txBox="1">
            <a:spLocks noChangeArrowheads="1"/>
          </p:cNvSpPr>
          <p:nvPr/>
        </p:nvSpPr>
        <p:spPr bwMode="auto">
          <a:xfrm>
            <a:off x="457200" y="152400"/>
            <a:ext cx="815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64 Nodes: PARSEC</a:t>
            </a:r>
          </a:p>
        </p:txBody>
      </p:sp>
      <p:pic>
        <p:nvPicPr>
          <p:cNvPr id="3246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219200"/>
            <a:ext cx="87661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81132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7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7923213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0813" cy="4648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"/>
              <a:defRPr/>
            </a:pPr>
            <a:r>
              <a:rPr lang="en-US" dirty="0">
                <a:ea typeface="+mn-ea"/>
              </a:rPr>
              <a:t>MECS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/>
              <a:t>A new one-to-many topology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/>
              <a:t>Good fit for planar substrates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/>
              <a:t>Excellent connectivity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/>
              <a:t>Effective wire utilization</a:t>
            </a:r>
          </a:p>
          <a:p>
            <a:pPr eaLnBrk="1" hangingPunct="1">
              <a:spcBef>
                <a:spcPts val="1200"/>
              </a:spcBef>
              <a:buFont typeface="Wingdings" pitchFamily="2" charset="2"/>
              <a:buChar char="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Generalized Express Cubes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Framework &amp; taxonomy for NOC topologies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Extension of the k-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n-cube model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Useful for understanding and exploring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on-chip interconnect options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Future: expand &amp; formalize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2666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542E3DC-A42F-BB47-B886-B534197252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</p:spTree>
    <p:extLst>
      <p:ext uri="{BB962C8B-B14F-4D97-AF65-F5344CB8AC3E}">
        <p14:creationId xmlns:p14="http://schemas.microsoft.com/office/powerpoint/2010/main" val="1563166353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5296-FB8F-0E48-A18E-D708D821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Scalability: Express Cube Topologies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4853-74EA-1F4B-BD3D-47DF76E9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Boris Grot, Joel </a:t>
            </a:r>
            <a:r>
              <a:rPr lang="en-US" sz="2200" dirty="0" err="1"/>
              <a:t>Hestness</a:t>
            </a:r>
            <a:r>
              <a:rPr lang="en-US" sz="2200" dirty="0"/>
              <a:t>, Stephen W. Keckler,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"Express Cube Topologies for On-Chip Interconnects"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15th International Symposium on High-Performance Computer Architecture</a:t>
            </a:r>
            <a:r>
              <a:rPr lang="en-US" sz="2200" i="1" dirty="0"/>
              <a:t> (</a:t>
            </a:r>
            <a:r>
              <a:rPr lang="en-US" sz="2200" b="1" i="1" dirty="0"/>
              <a:t>HPCA</a:t>
            </a:r>
            <a:r>
              <a:rPr lang="en-US" sz="2200" i="1" dirty="0"/>
              <a:t>)</a:t>
            </a:r>
            <a:r>
              <a:rPr lang="en-US" sz="2200" dirty="0"/>
              <a:t>, pages 163-174, Raleigh, NC, February 2009. </a:t>
            </a:r>
            <a:r>
              <a:rPr lang="en-US" sz="2200" dirty="0">
                <a:hlinkClick r:id="rId4"/>
              </a:rPr>
              <a:t>Slides (ppt)</a:t>
            </a:r>
            <a:r>
              <a:rPr lang="en-US" sz="2200" dirty="0"/>
              <a:t> 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br>
              <a:rPr lang="en-US" sz="2200" dirty="0"/>
            </a:b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10214-F9BD-1947-8289-84306763D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9E03D-E771-0B49-9DDF-CC2129CE0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41711"/>
            <a:ext cx="9144000" cy="20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84731"/>
      </p:ext>
    </p:extLst>
  </p:cSld>
  <p:clrMapOvr>
    <a:masterClrMapping/>
  </p:clrMapOvr>
  <p:transition/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sz="4000">
                <a:latin typeface="Garamond" charset="0"/>
                <a:ea typeface="ＭＳ Ｐゴシック" charset="0"/>
                <a:cs typeface="ＭＳ Ｐゴシック" charset="0"/>
              </a:rPr>
              <a:t>Kilo-NoC: Topology-Aware QoS</a:t>
            </a:r>
          </a:p>
        </p:txBody>
      </p:sp>
      <p:sp>
        <p:nvSpPr>
          <p:cNvPr id="328706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200400"/>
            <a:ext cx="84582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sz="2000" i="1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000" dirty="0"/>
              <a:t>Boris Grot, Joel </a:t>
            </a:r>
            <a:r>
              <a:rPr lang="en-US" sz="2000" dirty="0" err="1"/>
              <a:t>Hestness</a:t>
            </a:r>
            <a:r>
              <a:rPr lang="en-US" sz="2000" dirty="0"/>
              <a:t>, Stephen W. </a:t>
            </a:r>
            <a:r>
              <a:rPr lang="en-US" sz="2000" dirty="0" err="1"/>
              <a:t>Keckler</a:t>
            </a:r>
            <a:r>
              <a:rPr lang="en-US" sz="2000" dirty="0"/>
              <a:t>, and </a:t>
            </a:r>
            <a:r>
              <a:rPr lang="en-US" sz="2000" u="sng" dirty="0"/>
              <a:t>Onur Mutlu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3"/>
              </a:rPr>
              <a:t>"Kilo-NOC: A Heterogeneous Network-on-Chip Architecture for Scalability and Service Guarantees"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4"/>
              </a:rPr>
              <a:t>38th International Symposium on Computer Architecture</a:t>
            </a:r>
            <a:r>
              <a:rPr lang="en-US" sz="2000" i="1" dirty="0"/>
              <a:t> 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San Jose, CA, June 2011. </a:t>
            </a:r>
            <a:r>
              <a:rPr lang="en-US" sz="2000" dirty="0">
                <a:hlinkClick r:id="rId5"/>
              </a:rPr>
              <a:t>Slides (pptx)</a:t>
            </a:r>
            <a:r>
              <a:rPr lang="en-US" sz="2000" dirty="0"/>
              <a:t> </a:t>
            </a: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8707" name="Rectangle 3"/>
          <p:cNvSpPr>
            <a:spLocks noChangeArrowheads="1"/>
          </p:cNvSpPr>
          <p:nvPr/>
        </p:nvSpPr>
        <p:spPr bwMode="auto">
          <a:xfrm>
            <a:off x="228600" y="4876800"/>
            <a:ext cx="868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658211"/>
      </p:ext>
    </p:extLst>
  </p:cSld>
  <p:clrMapOvr>
    <a:masterClrMapping/>
  </p:clrMapOvr>
  <p:transition/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Motivation</a:t>
            </a:r>
          </a:p>
        </p:txBody>
      </p:sp>
      <p:sp>
        <p:nvSpPr>
          <p:cNvPr id="47513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Extreme-scale chip-level integration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Cores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Cache banks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Accelerators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I/O logic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Network-on-chip (NOC)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10-100 cores today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1000+ assets in the near future</a:t>
            </a:r>
          </a:p>
        </p:txBody>
      </p:sp>
      <p:sp>
        <p:nvSpPr>
          <p:cNvPr id="47513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3DCA4-45F7-C940-8763-B1BCFA7DD67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4430" r="49310"/>
          <a:stretch>
            <a:fillRect/>
          </a:stretch>
        </p:blipFill>
        <p:spPr bwMode="auto">
          <a:xfrm>
            <a:off x="7342188" y="1752600"/>
            <a:ext cx="15875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00400"/>
            <a:ext cx="25908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4" t="27196" r="21677" b="21616"/>
          <a:stretch>
            <a:fillRect/>
          </a:stretch>
        </p:blipFill>
        <p:spPr bwMode="auto">
          <a:xfrm>
            <a:off x="6137275" y="4073525"/>
            <a:ext cx="3006725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930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Kilo-NOC requirements</a:t>
            </a:r>
          </a:p>
        </p:txBody>
      </p:sp>
      <p:sp>
        <p:nvSpPr>
          <p:cNvPr id="47616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High efficiency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Area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Energy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Good performance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Strong service guarantees (QoS)</a:t>
            </a:r>
          </a:p>
        </p:txBody>
      </p:sp>
      <p:sp>
        <p:nvSpPr>
          <p:cNvPr id="47616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E2D04-6B0C-354B-B177-672DD4265A5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279508"/>
      </p:ext>
    </p:extLst>
  </p:cSld>
  <p:clrMapOvr>
    <a:masterClrMapping/>
  </p:clrMapOvr>
  <p:transition/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Topology-Aware QoS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Problem: QoS support in each router is expensive (in terms of buffering, arbitration, bookkeeping)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E.g., Grot et al., “</a:t>
            </a:r>
            <a:r>
              <a:rPr lang="en-US" altLang="ja-JP">
                <a:solidFill>
                  <a:srgbClr val="0000FF"/>
                </a:solidFill>
                <a:latin typeface="Tahoma" charset="0"/>
                <a:ea typeface="ＭＳ Ｐゴシック" charset="0"/>
              </a:rPr>
              <a:t>Preemptive Virtual Clock: A Flexible, Efficient, and Cost-effective QOS Scheme for Networks-on-Chip</a:t>
            </a:r>
            <a:r>
              <a:rPr lang="en-US" altLang="ja-JP">
                <a:latin typeface="Tahoma" charset="0"/>
                <a:ea typeface="ＭＳ Ｐゴシック" charset="0"/>
              </a:rPr>
              <a:t>,</a:t>
            </a:r>
            <a:r>
              <a:rPr lang="en-US">
                <a:latin typeface="Tahoma" charset="0"/>
                <a:ea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</a:rPr>
              <a:t> MICRO 2009.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Goal: Provide QoS guarantees at low area and power cost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Isolate shared resources in a region of the network, support QoS within that area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Design the topology so that applications can access the region without interference</a:t>
            </a:r>
          </a:p>
        </p:txBody>
      </p:sp>
      <p:sp>
        <p:nvSpPr>
          <p:cNvPr id="4771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39B36-AF63-7D4A-8089-DCD3D4B5F68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124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Baseline QOS-enabled CMP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29200" y="1752600"/>
            <a:ext cx="3810000" cy="4403725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dirty="0"/>
              <a:t>Multiple VMs 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/>
              <a:t>sharing a die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33075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E07AD-FEC0-3E4D-88C8-25AA324B80F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208338"/>
            <a:ext cx="381000" cy="381000"/>
          </a:xfrm>
          <a:prstGeom prst="rect">
            <a:avLst/>
          </a:prstGeom>
          <a:gradFill flip="none" rotWithShape="1">
            <a:gsLst>
              <a:gs pos="0">
                <a:srgbClr val="5DFDDB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285398"/>
              </a:gs>
            </a:gsLst>
            <a:lin ang="54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0757" name="TextBox 5"/>
          <p:cNvSpPr txBox="1">
            <a:spLocks noChangeArrowheads="1"/>
          </p:cNvSpPr>
          <p:nvPr/>
        </p:nvSpPr>
        <p:spPr bwMode="auto">
          <a:xfrm>
            <a:off x="5643563" y="3048000"/>
            <a:ext cx="34242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Shared resources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(e.g., memory controllers)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198938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0759" name="TextBox 9"/>
          <p:cNvSpPr txBox="1">
            <a:spLocks noChangeArrowheads="1"/>
          </p:cNvSpPr>
          <p:nvPr/>
        </p:nvSpPr>
        <p:spPr bwMode="auto">
          <a:xfrm>
            <a:off x="5643563" y="4038600"/>
            <a:ext cx="32766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VM-private resources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(cores, caches)</a:t>
            </a:r>
          </a:p>
        </p:txBody>
      </p:sp>
      <p:graphicFrame>
        <p:nvGraphicFramePr>
          <p:cNvPr id="330760" name="Object 11"/>
          <p:cNvGraphicFramePr>
            <a:graphicFrameLocks noChangeAspect="1"/>
          </p:cNvGraphicFramePr>
          <p:nvPr/>
        </p:nvGraphicFramePr>
        <p:xfrm>
          <a:off x="533400" y="1527175"/>
          <a:ext cx="4206875" cy="43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8" name="Visio" r:id="rId4" imgW="2120900" imgH="2184400" progId="Visio.Drawing.11">
                  <p:embed/>
                </p:oleObj>
              </mc:Choice>
              <mc:Fallback>
                <p:oleObj name="Visio" r:id="rId4" imgW="2120900" imgH="2184400" progId="Visio.Drawing.11">
                  <p:embed/>
                  <p:pic>
                    <p:nvPicPr>
                      <p:cNvPr id="33076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27175"/>
                        <a:ext cx="4206875" cy="433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1" name="TextBox 10"/>
          <p:cNvSpPr txBox="1">
            <a:spLocks noChangeArrowheads="1"/>
          </p:cNvSpPr>
          <p:nvPr/>
        </p:nvSpPr>
        <p:spPr bwMode="auto">
          <a:xfrm>
            <a:off x="5651500" y="4979988"/>
            <a:ext cx="27432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QOS-enabled router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30762" name="TextBox 12"/>
          <p:cNvSpPr txBox="1">
            <a:spLocks noChangeArrowheads="1"/>
          </p:cNvSpPr>
          <p:nvPr/>
        </p:nvSpPr>
        <p:spPr bwMode="auto">
          <a:xfrm>
            <a:off x="5181600" y="4953000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Q</a:t>
            </a: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600200" y="1676400"/>
            <a:ext cx="3048000" cy="3038475"/>
            <a:chOff x="1600200" y="1676400"/>
            <a:chExt cx="3048000" cy="3038475"/>
          </a:xfrm>
        </p:grpSpPr>
        <p:sp>
          <p:nvSpPr>
            <p:cNvPr id="17" name="Rounded Rectangle 16"/>
            <p:cNvSpPr/>
            <p:nvPr/>
          </p:nvSpPr>
          <p:spPr>
            <a:xfrm>
              <a:off x="1600200" y="1676400"/>
              <a:ext cx="990600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600200" y="2743200"/>
              <a:ext cx="990600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705225" y="2733675"/>
              <a:ext cx="942975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705225" y="3790950"/>
              <a:ext cx="942975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619375" y="3800475"/>
              <a:ext cx="990600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647950" y="1676400"/>
              <a:ext cx="962025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533400" y="3790950"/>
            <a:ext cx="2038350" cy="1971675"/>
            <a:chOff x="533400" y="3790950"/>
            <a:chExt cx="2038350" cy="1971675"/>
          </a:xfrm>
        </p:grpSpPr>
        <p:sp>
          <p:nvSpPr>
            <p:cNvPr id="24" name="Rounded Rectangle 23"/>
            <p:cNvSpPr/>
            <p:nvPr/>
          </p:nvSpPr>
          <p:spPr>
            <a:xfrm>
              <a:off x="533400" y="3790950"/>
              <a:ext cx="990600" cy="914400"/>
            </a:xfrm>
            <a:prstGeom prst="roundRect">
              <a:avLst/>
            </a:prstGeom>
            <a:noFill/>
            <a:ln>
              <a:solidFill>
                <a:srgbClr val="780B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581150" y="4848225"/>
              <a:ext cx="990600" cy="914400"/>
            </a:xfrm>
            <a:prstGeom prst="roundRect">
              <a:avLst/>
            </a:prstGeom>
            <a:noFill/>
            <a:ln>
              <a:solidFill>
                <a:srgbClr val="780B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33400" y="1676400"/>
            <a:ext cx="4114800" cy="4095750"/>
            <a:chOff x="533400" y="1676400"/>
            <a:chExt cx="4114800" cy="4095750"/>
          </a:xfrm>
        </p:grpSpPr>
        <p:sp>
          <p:nvSpPr>
            <p:cNvPr id="5" name="Rounded Rectangle 4"/>
            <p:cNvSpPr/>
            <p:nvPr/>
          </p:nvSpPr>
          <p:spPr>
            <a:xfrm>
              <a:off x="533400" y="1676400"/>
              <a:ext cx="990600" cy="914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3400" y="2743200"/>
              <a:ext cx="990600" cy="914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705225" y="4848225"/>
              <a:ext cx="942975" cy="914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619375" y="4857750"/>
              <a:ext cx="990600" cy="914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430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Conventional NOC QOS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29200" y="1676400"/>
            <a:ext cx="3813175" cy="440690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r>
              <a:rPr lang="en-US" dirty="0"/>
              <a:t>Contention scenarios:</a:t>
            </a:r>
          </a:p>
          <a:p>
            <a:pPr>
              <a:spcBef>
                <a:spcPts val="1200"/>
              </a:spcBef>
              <a:defRPr/>
            </a:pPr>
            <a:r>
              <a:rPr lang="en-US" sz="2500" dirty="0"/>
              <a:t>Shared resources </a:t>
            </a:r>
          </a:p>
          <a:p>
            <a:pPr lvl="1">
              <a:defRPr/>
            </a:pPr>
            <a:r>
              <a:rPr lang="en-US" dirty="0"/>
              <a:t>memory access</a:t>
            </a:r>
          </a:p>
          <a:p>
            <a:pPr>
              <a:spcBef>
                <a:spcPts val="600"/>
              </a:spcBef>
              <a:defRPr/>
            </a:pPr>
            <a:r>
              <a:rPr lang="en-US" sz="2500" dirty="0"/>
              <a:t>Intra-VM traffic</a:t>
            </a:r>
          </a:p>
          <a:p>
            <a:pPr lvl="1">
              <a:defRPr/>
            </a:pPr>
            <a:r>
              <a:rPr lang="en-US" dirty="0"/>
              <a:t>shared cache access</a:t>
            </a:r>
          </a:p>
          <a:p>
            <a:pPr>
              <a:spcBef>
                <a:spcPts val="600"/>
              </a:spcBef>
              <a:defRPr/>
            </a:pPr>
            <a:r>
              <a:rPr lang="en-US" sz="2500" dirty="0"/>
              <a:t>Inter-VM traffic</a:t>
            </a:r>
          </a:p>
          <a:p>
            <a:pPr lvl="1">
              <a:defRPr/>
            </a:pPr>
            <a:r>
              <a:rPr lang="en-US" dirty="0"/>
              <a:t>VM page sharing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331779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306B5-3EE2-CB45-A2C5-976986B9FEA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1780" name="Object 4"/>
          <p:cNvGraphicFramePr>
            <a:graphicFrameLocks noChangeAspect="1"/>
          </p:cNvGraphicFramePr>
          <p:nvPr/>
        </p:nvGraphicFramePr>
        <p:xfrm>
          <a:off x="533400" y="1527175"/>
          <a:ext cx="4206875" cy="43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2" name="Visio" r:id="rId4" imgW="2120900" imgH="2184400" progId="Visio.Drawing.11">
                  <p:embed/>
                </p:oleObj>
              </mc:Choice>
              <mc:Fallback>
                <p:oleObj name="Visio" r:id="rId4" imgW="2120900" imgH="2184400" progId="Visio.Drawing.11">
                  <p:embed/>
                  <p:pic>
                    <p:nvPicPr>
                      <p:cNvPr id="331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27175"/>
                        <a:ext cx="4206875" cy="433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ent-Up Arrow 5"/>
          <p:cNvSpPr/>
          <p:nvPr/>
        </p:nvSpPr>
        <p:spPr>
          <a:xfrm flipV="1">
            <a:off x="990600" y="2133600"/>
            <a:ext cx="1216025" cy="1752600"/>
          </a:xfrm>
          <a:prstGeom prst="bentUpArrow">
            <a:avLst>
              <a:gd name="adj1" fmla="val 8333"/>
              <a:gd name="adj2" fmla="val 9935"/>
              <a:gd name="adj3" fmla="val 23961"/>
            </a:avLst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Up Arrow 6"/>
          <p:cNvSpPr/>
          <p:nvPr/>
        </p:nvSpPr>
        <p:spPr>
          <a:xfrm rot="10800000">
            <a:off x="2032000" y="2133600"/>
            <a:ext cx="273050" cy="1752600"/>
          </a:xfrm>
          <a:prstGeom prst="upArrow">
            <a:avLst>
              <a:gd name="adj1" fmla="val 40844"/>
              <a:gd name="adj2" fmla="val 105826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1524000" y="2057400"/>
            <a:ext cx="1204913" cy="1295400"/>
          </a:xfrm>
          <a:prstGeom prst="mathMultiply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739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Conventional NOC QOS</a:t>
            </a:r>
          </a:p>
        </p:txBody>
      </p:sp>
      <p:sp>
        <p:nvSpPr>
          <p:cNvPr id="33280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D3E7A-A158-704B-86D8-B3BEE34C3C0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2803" name="Object 4"/>
          <p:cNvGraphicFramePr>
            <a:graphicFrameLocks noChangeAspect="1"/>
          </p:cNvGraphicFramePr>
          <p:nvPr/>
        </p:nvGraphicFramePr>
        <p:xfrm>
          <a:off x="533400" y="1527175"/>
          <a:ext cx="4206875" cy="43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16" name="Visio" r:id="rId4" imgW="2120900" imgH="2184400" progId="Visio.Drawing.11">
                  <p:embed/>
                </p:oleObj>
              </mc:Choice>
              <mc:Fallback>
                <p:oleObj name="Visio" r:id="rId4" imgW="2120900" imgH="2184400" progId="Visio.Drawing.11">
                  <p:embed/>
                  <p:pic>
                    <p:nvPicPr>
                      <p:cNvPr id="3328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27175"/>
                        <a:ext cx="4206875" cy="433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/>
          <p:cNvSpPr>
            <a:spLocks noGrp="1"/>
          </p:cNvSpPr>
          <p:nvPr>
            <p:ph idx="1"/>
          </p:nvPr>
        </p:nvSpPr>
        <p:spPr>
          <a:xfrm>
            <a:off x="5029200" y="1676400"/>
            <a:ext cx="3813175" cy="440690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r>
              <a:rPr lang="en-US" dirty="0"/>
              <a:t>Contention scenarios:</a:t>
            </a:r>
          </a:p>
          <a:p>
            <a:pPr>
              <a:spcBef>
                <a:spcPts val="1200"/>
              </a:spcBef>
              <a:defRPr/>
            </a:pPr>
            <a:r>
              <a:rPr lang="en-US" sz="2500" dirty="0"/>
              <a:t>Shared resources</a:t>
            </a:r>
          </a:p>
          <a:p>
            <a:pPr lvl="1">
              <a:defRPr/>
            </a:pPr>
            <a:r>
              <a:rPr lang="en-US" dirty="0"/>
              <a:t>memory access</a:t>
            </a:r>
          </a:p>
          <a:p>
            <a:pPr>
              <a:spcBef>
                <a:spcPts val="600"/>
              </a:spcBef>
              <a:defRPr/>
            </a:pPr>
            <a:r>
              <a:rPr lang="en-US" sz="2500" dirty="0"/>
              <a:t>Intra-VM traffic</a:t>
            </a:r>
          </a:p>
          <a:p>
            <a:pPr lvl="1">
              <a:defRPr/>
            </a:pPr>
            <a:r>
              <a:rPr lang="en-US" dirty="0"/>
              <a:t>shared cache access</a:t>
            </a:r>
          </a:p>
          <a:p>
            <a:pPr>
              <a:spcBef>
                <a:spcPts val="600"/>
              </a:spcBef>
              <a:defRPr/>
            </a:pPr>
            <a:r>
              <a:rPr lang="en-US" sz="2500" dirty="0"/>
              <a:t>Inter-VM traffic</a:t>
            </a:r>
          </a:p>
          <a:p>
            <a:pPr lvl="1">
              <a:defRPr/>
            </a:pPr>
            <a:r>
              <a:rPr lang="en-US" dirty="0"/>
              <a:t>VM page sharing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1143000" y="4740275"/>
            <a:ext cx="6858000" cy="1508125"/>
            <a:chOff x="1066799" y="4343400"/>
            <a:chExt cx="6858001" cy="1508760"/>
          </a:xfrm>
        </p:grpSpPr>
        <p:sp>
          <p:nvSpPr>
            <p:cNvPr id="13" name="Rounded Rectangle 12"/>
            <p:cNvSpPr/>
            <p:nvPr/>
          </p:nvSpPr>
          <p:spPr>
            <a:xfrm>
              <a:off x="1066799" y="4343400"/>
              <a:ext cx="6858001" cy="1508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32807" name="TextBox 13"/>
            <p:cNvSpPr txBox="1">
              <a:spLocks noChangeArrowheads="1"/>
            </p:cNvSpPr>
            <p:nvPr/>
          </p:nvSpPr>
          <p:spPr bwMode="auto">
            <a:xfrm>
              <a:off x="1066800" y="4607858"/>
              <a:ext cx="685800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Network-wide guarantees </a:t>
              </a:r>
              <a:r>
                <a:rPr kumimoji="0" lang="en-US" sz="32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without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network-wide QOS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661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Butterfly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Equivalent to Omega Network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Indirect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Used in BBN Butterfly 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Conflicts can cause “</a:t>
            </a:r>
            <a:r>
              <a:rPr lang="en-US" i="1" dirty="0">
                <a:latin typeface="Tahoma" charset="0"/>
                <a:ea typeface="ＭＳ Ｐゴシック" charset="0"/>
                <a:cs typeface="ＭＳ Ｐゴシック" charset="0"/>
              </a:rPr>
              <a:t>tree saturation”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Randomization of route selection helps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C44F350-0107-7D4B-A3FE-969A5BF5FBE6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31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pSp>
        <p:nvGrpSpPr>
          <p:cNvPr id="31749" name="Group 4"/>
          <p:cNvGrpSpPr>
            <a:grpSpLocks/>
          </p:cNvGrpSpPr>
          <p:nvPr/>
        </p:nvGrpSpPr>
        <p:grpSpPr bwMode="auto">
          <a:xfrm>
            <a:off x="4495800" y="3352800"/>
            <a:ext cx="3886200" cy="2971800"/>
            <a:chOff x="2448" y="1920"/>
            <a:chExt cx="2448" cy="1872"/>
          </a:xfrm>
        </p:grpSpPr>
        <p:sp>
          <p:nvSpPr>
            <p:cNvPr id="31750" name="Line 5"/>
            <p:cNvSpPr>
              <a:spLocks noChangeShapeType="1"/>
            </p:cNvSpPr>
            <p:nvPr/>
          </p:nvSpPr>
          <p:spPr bwMode="auto">
            <a:xfrm>
              <a:off x="2928" y="201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1" name="Line 6"/>
            <p:cNvSpPr>
              <a:spLocks noChangeShapeType="1"/>
            </p:cNvSpPr>
            <p:nvPr/>
          </p:nvSpPr>
          <p:spPr bwMode="auto">
            <a:xfrm>
              <a:off x="2928" y="225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2" name="Line 7"/>
            <p:cNvSpPr>
              <a:spLocks noChangeShapeType="1"/>
            </p:cNvSpPr>
            <p:nvPr/>
          </p:nvSpPr>
          <p:spPr bwMode="auto">
            <a:xfrm>
              <a:off x="2928" y="249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3" name="Line 8"/>
            <p:cNvSpPr>
              <a:spLocks noChangeShapeType="1"/>
            </p:cNvSpPr>
            <p:nvPr/>
          </p:nvSpPr>
          <p:spPr bwMode="auto">
            <a:xfrm>
              <a:off x="2928" y="273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4" name="Line 9"/>
            <p:cNvSpPr>
              <a:spLocks noChangeShapeType="1"/>
            </p:cNvSpPr>
            <p:nvPr/>
          </p:nvSpPr>
          <p:spPr bwMode="auto">
            <a:xfrm flipV="1">
              <a:off x="2928" y="201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5" name="Line 10"/>
            <p:cNvSpPr>
              <a:spLocks noChangeShapeType="1"/>
            </p:cNvSpPr>
            <p:nvPr/>
          </p:nvSpPr>
          <p:spPr bwMode="auto">
            <a:xfrm flipV="1">
              <a:off x="2928" y="225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6" name="Line 11"/>
            <p:cNvSpPr>
              <a:spLocks noChangeShapeType="1"/>
            </p:cNvSpPr>
            <p:nvPr/>
          </p:nvSpPr>
          <p:spPr bwMode="auto">
            <a:xfrm flipV="1">
              <a:off x="2928" y="249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7" name="Line 12"/>
            <p:cNvSpPr>
              <a:spLocks noChangeShapeType="1"/>
            </p:cNvSpPr>
            <p:nvPr/>
          </p:nvSpPr>
          <p:spPr bwMode="auto">
            <a:xfrm flipV="1">
              <a:off x="2928" y="273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8" name="Line 13"/>
            <p:cNvSpPr>
              <a:spLocks noChangeShapeType="1"/>
            </p:cNvSpPr>
            <p:nvPr/>
          </p:nvSpPr>
          <p:spPr bwMode="auto">
            <a:xfrm>
              <a:off x="2928" y="2016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9" name="Line 14"/>
            <p:cNvSpPr>
              <a:spLocks noChangeShapeType="1"/>
            </p:cNvSpPr>
            <p:nvPr/>
          </p:nvSpPr>
          <p:spPr bwMode="auto">
            <a:xfrm>
              <a:off x="2736" y="2256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0" name="Line 15"/>
            <p:cNvSpPr>
              <a:spLocks noChangeShapeType="1"/>
            </p:cNvSpPr>
            <p:nvPr/>
          </p:nvSpPr>
          <p:spPr bwMode="auto">
            <a:xfrm>
              <a:off x="2736" y="2496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31761" name="Group 16"/>
            <p:cNvGrpSpPr>
              <a:grpSpLocks/>
            </p:cNvGrpSpPr>
            <p:nvPr/>
          </p:nvGrpSpPr>
          <p:grpSpPr bwMode="auto">
            <a:xfrm>
              <a:off x="2928" y="2736"/>
              <a:ext cx="1680" cy="960"/>
              <a:chOff x="1968" y="2592"/>
              <a:chExt cx="1680" cy="960"/>
            </a:xfrm>
          </p:grpSpPr>
          <p:sp>
            <p:nvSpPr>
              <p:cNvPr id="31874" name="Line 17"/>
              <p:cNvSpPr>
                <a:spLocks noChangeShapeType="1"/>
              </p:cNvSpPr>
              <p:nvPr/>
            </p:nvSpPr>
            <p:spPr bwMode="auto">
              <a:xfrm>
                <a:off x="1968" y="259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875" name="Line 18"/>
              <p:cNvSpPr>
                <a:spLocks noChangeShapeType="1"/>
              </p:cNvSpPr>
              <p:nvPr/>
            </p:nvSpPr>
            <p:spPr bwMode="auto">
              <a:xfrm>
                <a:off x="1968" y="283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876" name="Line 19"/>
              <p:cNvSpPr>
                <a:spLocks noChangeShapeType="1"/>
              </p:cNvSpPr>
              <p:nvPr/>
            </p:nvSpPr>
            <p:spPr bwMode="auto">
              <a:xfrm>
                <a:off x="1968" y="307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877" name="Line 20"/>
              <p:cNvSpPr>
                <a:spLocks noChangeShapeType="1"/>
              </p:cNvSpPr>
              <p:nvPr/>
            </p:nvSpPr>
            <p:spPr bwMode="auto">
              <a:xfrm>
                <a:off x="1968" y="331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878" name="Line 21"/>
              <p:cNvSpPr>
                <a:spLocks noChangeShapeType="1"/>
              </p:cNvSpPr>
              <p:nvPr/>
            </p:nvSpPr>
            <p:spPr bwMode="auto">
              <a:xfrm>
                <a:off x="1968" y="355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1762" name="Rectangle 22"/>
            <p:cNvSpPr>
              <a:spLocks noChangeArrowheads="1"/>
            </p:cNvSpPr>
            <p:nvPr/>
          </p:nvSpPr>
          <p:spPr bwMode="auto">
            <a:xfrm>
              <a:off x="3268" y="192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3" name="Rectangle 23"/>
            <p:cNvSpPr>
              <a:spLocks noChangeArrowheads="1"/>
            </p:cNvSpPr>
            <p:nvPr/>
          </p:nvSpPr>
          <p:spPr bwMode="auto">
            <a:xfrm>
              <a:off x="3268" y="216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4" name="Rectangle 24"/>
            <p:cNvSpPr>
              <a:spLocks noChangeArrowheads="1"/>
            </p:cNvSpPr>
            <p:nvPr/>
          </p:nvSpPr>
          <p:spPr bwMode="auto">
            <a:xfrm>
              <a:off x="3268" y="24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5" name="Rectangle 25"/>
            <p:cNvSpPr>
              <a:spLocks noChangeArrowheads="1"/>
            </p:cNvSpPr>
            <p:nvPr/>
          </p:nvSpPr>
          <p:spPr bwMode="auto">
            <a:xfrm>
              <a:off x="3268" y="264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6" name="Rectangle 26"/>
            <p:cNvSpPr>
              <a:spLocks noChangeArrowheads="1"/>
            </p:cNvSpPr>
            <p:nvPr/>
          </p:nvSpPr>
          <p:spPr bwMode="auto">
            <a:xfrm>
              <a:off x="3268" y="288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7" name="Rectangle 27"/>
            <p:cNvSpPr>
              <a:spLocks noChangeArrowheads="1"/>
            </p:cNvSpPr>
            <p:nvPr/>
          </p:nvSpPr>
          <p:spPr bwMode="auto">
            <a:xfrm>
              <a:off x="3268" y="312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8" name="Rectangle 28"/>
            <p:cNvSpPr>
              <a:spLocks noChangeArrowheads="1"/>
            </p:cNvSpPr>
            <p:nvPr/>
          </p:nvSpPr>
          <p:spPr bwMode="auto">
            <a:xfrm>
              <a:off x="3268" y="336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9" name="Rectangle 29"/>
            <p:cNvSpPr>
              <a:spLocks noChangeArrowheads="1"/>
            </p:cNvSpPr>
            <p:nvPr/>
          </p:nvSpPr>
          <p:spPr bwMode="auto">
            <a:xfrm>
              <a:off x="3268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0" name="Rectangle 30"/>
            <p:cNvSpPr>
              <a:spLocks noChangeArrowheads="1"/>
            </p:cNvSpPr>
            <p:nvPr/>
          </p:nvSpPr>
          <p:spPr bwMode="auto">
            <a:xfrm>
              <a:off x="3844" y="192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1" name="Rectangle 31"/>
            <p:cNvSpPr>
              <a:spLocks noChangeArrowheads="1"/>
            </p:cNvSpPr>
            <p:nvPr/>
          </p:nvSpPr>
          <p:spPr bwMode="auto">
            <a:xfrm>
              <a:off x="3844" y="216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2" name="Rectangle 32"/>
            <p:cNvSpPr>
              <a:spLocks noChangeArrowheads="1"/>
            </p:cNvSpPr>
            <p:nvPr/>
          </p:nvSpPr>
          <p:spPr bwMode="auto">
            <a:xfrm>
              <a:off x="3844" y="24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3" name="Rectangle 33"/>
            <p:cNvSpPr>
              <a:spLocks noChangeArrowheads="1"/>
            </p:cNvSpPr>
            <p:nvPr/>
          </p:nvSpPr>
          <p:spPr bwMode="auto">
            <a:xfrm>
              <a:off x="3844" y="264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4" name="Rectangle 34"/>
            <p:cNvSpPr>
              <a:spLocks noChangeArrowheads="1"/>
            </p:cNvSpPr>
            <p:nvPr/>
          </p:nvSpPr>
          <p:spPr bwMode="auto">
            <a:xfrm>
              <a:off x="3844" y="288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5" name="Rectangle 35"/>
            <p:cNvSpPr>
              <a:spLocks noChangeArrowheads="1"/>
            </p:cNvSpPr>
            <p:nvPr/>
          </p:nvSpPr>
          <p:spPr bwMode="auto">
            <a:xfrm>
              <a:off x="3844" y="312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6" name="Rectangle 36"/>
            <p:cNvSpPr>
              <a:spLocks noChangeArrowheads="1"/>
            </p:cNvSpPr>
            <p:nvPr/>
          </p:nvSpPr>
          <p:spPr bwMode="auto">
            <a:xfrm>
              <a:off x="3844" y="336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7" name="Rectangle 37"/>
            <p:cNvSpPr>
              <a:spLocks noChangeArrowheads="1"/>
            </p:cNvSpPr>
            <p:nvPr/>
          </p:nvSpPr>
          <p:spPr bwMode="auto">
            <a:xfrm>
              <a:off x="384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8" name="Line 38"/>
            <p:cNvSpPr>
              <a:spLocks noChangeShapeType="1"/>
            </p:cNvSpPr>
            <p:nvPr/>
          </p:nvSpPr>
          <p:spPr bwMode="auto">
            <a:xfrm>
              <a:off x="3456" y="201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9" name="Line 39"/>
            <p:cNvSpPr>
              <a:spLocks noChangeShapeType="1"/>
            </p:cNvSpPr>
            <p:nvPr/>
          </p:nvSpPr>
          <p:spPr bwMode="auto">
            <a:xfrm>
              <a:off x="3456" y="225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0" name="Line 40"/>
            <p:cNvSpPr>
              <a:spLocks noChangeShapeType="1"/>
            </p:cNvSpPr>
            <p:nvPr/>
          </p:nvSpPr>
          <p:spPr bwMode="auto">
            <a:xfrm>
              <a:off x="3456" y="297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1" name="Line 41"/>
            <p:cNvSpPr>
              <a:spLocks noChangeShapeType="1"/>
            </p:cNvSpPr>
            <p:nvPr/>
          </p:nvSpPr>
          <p:spPr bwMode="auto">
            <a:xfrm>
              <a:off x="3456" y="321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2" name="Line 42"/>
            <p:cNvSpPr>
              <a:spLocks noChangeShapeType="1"/>
            </p:cNvSpPr>
            <p:nvPr/>
          </p:nvSpPr>
          <p:spPr bwMode="auto">
            <a:xfrm flipV="1">
              <a:off x="3456" y="201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3" name="Line 43"/>
            <p:cNvSpPr>
              <a:spLocks noChangeShapeType="1"/>
            </p:cNvSpPr>
            <p:nvPr/>
          </p:nvSpPr>
          <p:spPr bwMode="auto">
            <a:xfrm flipV="1">
              <a:off x="3456" y="225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4" name="Line 44"/>
            <p:cNvSpPr>
              <a:spLocks noChangeShapeType="1"/>
            </p:cNvSpPr>
            <p:nvPr/>
          </p:nvSpPr>
          <p:spPr bwMode="auto">
            <a:xfrm flipV="1">
              <a:off x="3456" y="297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5" name="Line 45"/>
            <p:cNvSpPr>
              <a:spLocks noChangeShapeType="1"/>
            </p:cNvSpPr>
            <p:nvPr/>
          </p:nvSpPr>
          <p:spPr bwMode="auto">
            <a:xfrm flipV="1">
              <a:off x="3456" y="321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6" name="Line 46"/>
            <p:cNvSpPr>
              <a:spLocks noChangeShapeType="1"/>
            </p:cNvSpPr>
            <p:nvPr/>
          </p:nvSpPr>
          <p:spPr bwMode="auto">
            <a:xfrm>
              <a:off x="4032" y="201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7" name="Line 47"/>
            <p:cNvSpPr>
              <a:spLocks noChangeShapeType="1"/>
            </p:cNvSpPr>
            <p:nvPr/>
          </p:nvSpPr>
          <p:spPr bwMode="auto">
            <a:xfrm>
              <a:off x="4032" y="249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8" name="Line 48"/>
            <p:cNvSpPr>
              <a:spLocks noChangeShapeType="1"/>
            </p:cNvSpPr>
            <p:nvPr/>
          </p:nvSpPr>
          <p:spPr bwMode="auto">
            <a:xfrm>
              <a:off x="4032" y="297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9" name="Line 49"/>
            <p:cNvSpPr>
              <a:spLocks noChangeShapeType="1"/>
            </p:cNvSpPr>
            <p:nvPr/>
          </p:nvSpPr>
          <p:spPr bwMode="auto">
            <a:xfrm>
              <a:off x="4032" y="345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0" name="Line 50"/>
            <p:cNvSpPr>
              <a:spLocks noChangeShapeType="1"/>
            </p:cNvSpPr>
            <p:nvPr/>
          </p:nvSpPr>
          <p:spPr bwMode="auto">
            <a:xfrm flipH="1">
              <a:off x="4032" y="201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1" name="Line 51"/>
            <p:cNvSpPr>
              <a:spLocks noChangeShapeType="1"/>
            </p:cNvSpPr>
            <p:nvPr/>
          </p:nvSpPr>
          <p:spPr bwMode="auto">
            <a:xfrm flipH="1">
              <a:off x="4032" y="249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2" name="Line 52"/>
            <p:cNvSpPr>
              <a:spLocks noChangeShapeType="1"/>
            </p:cNvSpPr>
            <p:nvPr/>
          </p:nvSpPr>
          <p:spPr bwMode="auto">
            <a:xfrm flipH="1">
              <a:off x="4032" y="297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3" name="Line 53"/>
            <p:cNvSpPr>
              <a:spLocks noChangeShapeType="1"/>
            </p:cNvSpPr>
            <p:nvPr/>
          </p:nvSpPr>
          <p:spPr bwMode="auto">
            <a:xfrm flipH="1">
              <a:off x="4032" y="345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4" name="Oval 54"/>
            <p:cNvSpPr>
              <a:spLocks noChangeArrowheads="1"/>
            </p:cNvSpPr>
            <p:nvPr/>
          </p:nvSpPr>
          <p:spPr bwMode="auto">
            <a:xfrm>
              <a:off x="4800" y="360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1795" name="Rectangle 55"/>
            <p:cNvSpPr>
              <a:spLocks noChangeArrowheads="1"/>
            </p:cNvSpPr>
            <p:nvPr/>
          </p:nvSpPr>
          <p:spPr bwMode="auto">
            <a:xfrm>
              <a:off x="2736" y="192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6" name="Rectangle 56"/>
            <p:cNvSpPr>
              <a:spLocks noChangeArrowheads="1"/>
            </p:cNvSpPr>
            <p:nvPr/>
          </p:nvSpPr>
          <p:spPr bwMode="auto">
            <a:xfrm>
              <a:off x="2736" y="216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7" name="Rectangle 57"/>
            <p:cNvSpPr>
              <a:spLocks noChangeArrowheads="1"/>
            </p:cNvSpPr>
            <p:nvPr/>
          </p:nvSpPr>
          <p:spPr bwMode="auto">
            <a:xfrm>
              <a:off x="2736" y="240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8" name="Rectangle 58"/>
            <p:cNvSpPr>
              <a:spLocks noChangeArrowheads="1"/>
            </p:cNvSpPr>
            <p:nvPr/>
          </p:nvSpPr>
          <p:spPr bwMode="auto">
            <a:xfrm>
              <a:off x="2736" y="264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9" name="Rectangle 59"/>
            <p:cNvSpPr>
              <a:spLocks noChangeArrowheads="1"/>
            </p:cNvSpPr>
            <p:nvPr/>
          </p:nvSpPr>
          <p:spPr bwMode="auto">
            <a:xfrm>
              <a:off x="2736" y="288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0" name="Rectangle 60"/>
            <p:cNvSpPr>
              <a:spLocks noChangeArrowheads="1"/>
            </p:cNvSpPr>
            <p:nvPr/>
          </p:nvSpPr>
          <p:spPr bwMode="auto">
            <a:xfrm>
              <a:off x="2736" y="312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1" name="Rectangle 61"/>
            <p:cNvSpPr>
              <a:spLocks noChangeArrowheads="1"/>
            </p:cNvSpPr>
            <p:nvPr/>
          </p:nvSpPr>
          <p:spPr bwMode="auto">
            <a:xfrm>
              <a:off x="2736" y="336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2" name="Rectangle 62"/>
            <p:cNvSpPr>
              <a:spLocks noChangeArrowheads="1"/>
            </p:cNvSpPr>
            <p:nvPr/>
          </p:nvSpPr>
          <p:spPr bwMode="auto">
            <a:xfrm>
              <a:off x="2736" y="360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3" name="Rectangle 63"/>
            <p:cNvSpPr>
              <a:spLocks noChangeArrowheads="1"/>
            </p:cNvSpPr>
            <p:nvPr/>
          </p:nvSpPr>
          <p:spPr bwMode="auto">
            <a:xfrm>
              <a:off x="4416" y="192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4" name="Rectangle 64"/>
            <p:cNvSpPr>
              <a:spLocks noChangeArrowheads="1"/>
            </p:cNvSpPr>
            <p:nvPr/>
          </p:nvSpPr>
          <p:spPr bwMode="auto">
            <a:xfrm>
              <a:off x="4416" y="216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5" name="Rectangle 65"/>
            <p:cNvSpPr>
              <a:spLocks noChangeArrowheads="1"/>
            </p:cNvSpPr>
            <p:nvPr/>
          </p:nvSpPr>
          <p:spPr bwMode="auto">
            <a:xfrm>
              <a:off x="4416" y="240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6" name="Rectangle 66"/>
            <p:cNvSpPr>
              <a:spLocks noChangeArrowheads="1"/>
            </p:cNvSpPr>
            <p:nvPr/>
          </p:nvSpPr>
          <p:spPr bwMode="auto">
            <a:xfrm>
              <a:off x="4416" y="264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7" name="Rectangle 67"/>
            <p:cNvSpPr>
              <a:spLocks noChangeArrowheads="1"/>
            </p:cNvSpPr>
            <p:nvPr/>
          </p:nvSpPr>
          <p:spPr bwMode="auto">
            <a:xfrm>
              <a:off x="4416" y="288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8" name="Rectangle 68"/>
            <p:cNvSpPr>
              <a:spLocks noChangeArrowheads="1"/>
            </p:cNvSpPr>
            <p:nvPr/>
          </p:nvSpPr>
          <p:spPr bwMode="auto">
            <a:xfrm>
              <a:off x="4416" y="312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9" name="Rectangle 69"/>
            <p:cNvSpPr>
              <a:spLocks noChangeArrowheads="1"/>
            </p:cNvSpPr>
            <p:nvPr/>
          </p:nvSpPr>
          <p:spPr bwMode="auto">
            <a:xfrm>
              <a:off x="4416" y="336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10" name="Rectangle 70"/>
            <p:cNvSpPr>
              <a:spLocks noChangeArrowheads="1"/>
            </p:cNvSpPr>
            <p:nvPr/>
          </p:nvSpPr>
          <p:spPr bwMode="auto">
            <a:xfrm>
              <a:off x="4416" y="360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11" name="Oval 71"/>
            <p:cNvSpPr>
              <a:spLocks noChangeArrowheads="1"/>
            </p:cNvSpPr>
            <p:nvPr/>
          </p:nvSpPr>
          <p:spPr bwMode="auto">
            <a:xfrm>
              <a:off x="4800" y="369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1812" name="Oval 72"/>
            <p:cNvSpPr>
              <a:spLocks noChangeArrowheads="1"/>
            </p:cNvSpPr>
            <p:nvPr/>
          </p:nvSpPr>
          <p:spPr bwMode="auto">
            <a:xfrm>
              <a:off x="4800" y="336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1813" name="Oval 73"/>
            <p:cNvSpPr>
              <a:spLocks noChangeArrowheads="1"/>
            </p:cNvSpPr>
            <p:nvPr/>
          </p:nvSpPr>
          <p:spPr bwMode="auto">
            <a:xfrm>
              <a:off x="4800" y="345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1814" name="Oval 74"/>
            <p:cNvSpPr>
              <a:spLocks noChangeArrowheads="1"/>
            </p:cNvSpPr>
            <p:nvPr/>
          </p:nvSpPr>
          <p:spPr bwMode="auto">
            <a:xfrm>
              <a:off x="4800" y="312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31815" name="Oval 75"/>
            <p:cNvSpPr>
              <a:spLocks noChangeArrowheads="1"/>
            </p:cNvSpPr>
            <p:nvPr/>
          </p:nvSpPr>
          <p:spPr bwMode="auto">
            <a:xfrm>
              <a:off x="4800" y="321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31816" name="Oval 76"/>
            <p:cNvSpPr>
              <a:spLocks noChangeArrowheads="1"/>
            </p:cNvSpPr>
            <p:nvPr/>
          </p:nvSpPr>
          <p:spPr bwMode="auto">
            <a:xfrm>
              <a:off x="4800" y="288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31817" name="Oval 77"/>
            <p:cNvSpPr>
              <a:spLocks noChangeArrowheads="1"/>
            </p:cNvSpPr>
            <p:nvPr/>
          </p:nvSpPr>
          <p:spPr bwMode="auto">
            <a:xfrm>
              <a:off x="4800" y="297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31818" name="Oval 78"/>
            <p:cNvSpPr>
              <a:spLocks noChangeArrowheads="1"/>
            </p:cNvSpPr>
            <p:nvPr/>
          </p:nvSpPr>
          <p:spPr bwMode="auto">
            <a:xfrm>
              <a:off x="4800" y="264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31819" name="Oval 79"/>
            <p:cNvSpPr>
              <a:spLocks noChangeArrowheads="1"/>
            </p:cNvSpPr>
            <p:nvPr/>
          </p:nvSpPr>
          <p:spPr bwMode="auto">
            <a:xfrm>
              <a:off x="4800" y="273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31820" name="Oval 80"/>
            <p:cNvSpPr>
              <a:spLocks noChangeArrowheads="1"/>
            </p:cNvSpPr>
            <p:nvPr/>
          </p:nvSpPr>
          <p:spPr bwMode="auto">
            <a:xfrm>
              <a:off x="4800" y="240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31821" name="Oval 81"/>
            <p:cNvSpPr>
              <a:spLocks noChangeArrowheads="1"/>
            </p:cNvSpPr>
            <p:nvPr/>
          </p:nvSpPr>
          <p:spPr bwMode="auto">
            <a:xfrm>
              <a:off x="4800" y="249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1822" name="Oval 82"/>
            <p:cNvSpPr>
              <a:spLocks noChangeArrowheads="1"/>
            </p:cNvSpPr>
            <p:nvPr/>
          </p:nvSpPr>
          <p:spPr bwMode="auto">
            <a:xfrm>
              <a:off x="4800" y="216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31823" name="Oval 83"/>
            <p:cNvSpPr>
              <a:spLocks noChangeArrowheads="1"/>
            </p:cNvSpPr>
            <p:nvPr/>
          </p:nvSpPr>
          <p:spPr bwMode="auto">
            <a:xfrm>
              <a:off x="4800" y="225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31824" name="Oval 84"/>
            <p:cNvSpPr>
              <a:spLocks noChangeArrowheads="1"/>
            </p:cNvSpPr>
            <p:nvPr/>
          </p:nvSpPr>
          <p:spPr bwMode="auto">
            <a:xfrm>
              <a:off x="4800" y="192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31825" name="Oval 85"/>
            <p:cNvSpPr>
              <a:spLocks noChangeArrowheads="1"/>
            </p:cNvSpPr>
            <p:nvPr/>
          </p:nvSpPr>
          <p:spPr bwMode="auto">
            <a:xfrm>
              <a:off x="4800" y="201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31826" name="Line 86"/>
            <p:cNvSpPr>
              <a:spLocks noChangeShapeType="1"/>
            </p:cNvSpPr>
            <p:nvPr/>
          </p:nvSpPr>
          <p:spPr bwMode="auto">
            <a:xfrm flipV="1">
              <a:off x="4608" y="19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27" name="Line 87"/>
            <p:cNvSpPr>
              <a:spLocks noChangeShapeType="1"/>
            </p:cNvSpPr>
            <p:nvPr/>
          </p:nvSpPr>
          <p:spPr bwMode="auto">
            <a:xfrm>
              <a:off x="4608" y="201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28" name="Line 88"/>
            <p:cNvSpPr>
              <a:spLocks noChangeShapeType="1"/>
            </p:cNvSpPr>
            <p:nvPr/>
          </p:nvSpPr>
          <p:spPr bwMode="auto">
            <a:xfrm flipV="1">
              <a:off x="4608" y="220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29" name="Line 89"/>
            <p:cNvSpPr>
              <a:spLocks noChangeShapeType="1"/>
            </p:cNvSpPr>
            <p:nvPr/>
          </p:nvSpPr>
          <p:spPr bwMode="auto">
            <a:xfrm>
              <a:off x="4608" y="22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0" name="Line 90"/>
            <p:cNvSpPr>
              <a:spLocks noChangeShapeType="1"/>
            </p:cNvSpPr>
            <p:nvPr/>
          </p:nvSpPr>
          <p:spPr bwMode="auto">
            <a:xfrm flipV="1">
              <a:off x="4608" y="244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1" name="Line 91"/>
            <p:cNvSpPr>
              <a:spLocks noChangeShapeType="1"/>
            </p:cNvSpPr>
            <p:nvPr/>
          </p:nvSpPr>
          <p:spPr bwMode="auto">
            <a:xfrm>
              <a:off x="4608" y="24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2" name="Line 92"/>
            <p:cNvSpPr>
              <a:spLocks noChangeShapeType="1"/>
            </p:cNvSpPr>
            <p:nvPr/>
          </p:nvSpPr>
          <p:spPr bwMode="auto">
            <a:xfrm flipV="1">
              <a:off x="4608" y="268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3" name="Line 93"/>
            <p:cNvSpPr>
              <a:spLocks noChangeShapeType="1"/>
            </p:cNvSpPr>
            <p:nvPr/>
          </p:nvSpPr>
          <p:spPr bwMode="auto">
            <a:xfrm>
              <a:off x="4608" y="273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4" name="Line 94"/>
            <p:cNvSpPr>
              <a:spLocks noChangeShapeType="1"/>
            </p:cNvSpPr>
            <p:nvPr/>
          </p:nvSpPr>
          <p:spPr bwMode="auto">
            <a:xfrm flipV="1">
              <a:off x="4608" y="292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5" name="Line 95"/>
            <p:cNvSpPr>
              <a:spLocks noChangeShapeType="1"/>
            </p:cNvSpPr>
            <p:nvPr/>
          </p:nvSpPr>
          <p:spPr bwMode="auto">
            <a:xfrm>
              <a:off x="4608" y="297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6" name="Line 96"/>
            <p:cNvSpPr>
              <a:spLocks noChangeShapeType="1"/>
            </p:cNvSpPr>
            <p:nvPr/>
          </p:nvSpPr>
          <p:spPr bwMode="auto">
            <a:xfrm flipV="1">
              <a:off x="4608" y="31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7" name="Line 97"/>
            <p:cNvSpPr>
              <a:spLocks noChangeShapeType="1"/>
            </p:cNvSpPr>
            <p:nvPr/>
          </p:nvSpPr>
          <p:spPr bwMode="auto">
            <a:xfrm>
              <a:off x="4608" y="321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8" name="Line 98"/>
            <p:cNvSpPr>
              <a:spLocks noChangeShapeType="1"/>
            </p:cNvSpPr>
            <p:nvPr/>
          </p:nvSpPr>
          <p:spPr bwMode="auto">
            <a:xfrm flipV="1">
              <a:off x="4608" y="340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9" name="Line 99"/>
            <p:cNvSpPr>
              <a:spLocks noChangeShapeType="1"/>
            </p:cNvSpPr>
            <p:nvPr/>
          </p:nvSpPr>
          <p:spPr bwMode="auto">
            <a:xfrm>
              <a:off x="4608" y="34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40" name="Line 100"/>
            <p:cNvSpPr>
              <a:spLocks noChangeShapeType="1"/>
            </p:cNvSpPr>
            <p:nvPr/>
          </p:nvSpPr>
          <p:spPr bwMode="auto">
            <a:xfrm flipV="1">
              <a:off x="4608" y="364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41" name="Line 101"/>
            <p:cNvSpPr>
              <a:spLocks noChangeShapeType="1"/>
            </p:cNvSpPr>
            <p:nvPr/>
          </p:nvSpPr>
          <p:spPr bwMode="auto">
            <a:xfrm>
              <a:off x="4608" y="36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42" name="Oval 102"/>
            <p:cNvSpPr>
              <a:spLocks noChangeArrowheads="1"/>
            </p:cNvSpPr>
            <p:nvPr/>
          </p:nvSpPr>
          <p:spPr bwMode="auto">
            <a:xfrm>
              <a:off x="2448" y="360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1843" name="Oval 103"/>
            <p:cNvSpPr>
              <a:spLocks noChangeArrowheads="1"/>
            </p:cNvSpPr>
            <p:nvPr/>
          </p:nvSpPr>
          <p:spPr bwMode="auto">
            <a:xfrm>
              <a:off x="2448" y="369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1844" name="Oval 104"/>
            <p:cNvSpPr>
              <a:spLocks noChangeArrowheads="1"/>
            </p:cNvSpPr>
            <p:nvPr/>
          </p:nvSpPr>
          <p:spPr bwMode="auto">
            <a:xfrm>
              <a:off x="2448" y="336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1845" name="Oval 105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1846" name="Oval 106"/>
            <p:cNvSpPr>
              <a:spLocks noChangeArrowheads="1"/>
            </p:cNvSpPr>
            <p:nvPr/>
          </p:nvSpPr>
          <p:spPr bwMode="auto">
            <a:xfrm>
              <a:off x="2448" y="312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31847" name="Oval 107"/>
            <p:cNvSpPr>
              <a:spLocks noChangeArrowheads="1"/>
            </p:cNvSpPr>
            <p:nvPr/>
          </p:nvSpPr>
          <p:spPr bwMode="auto">
            <a:xfrm>
              <a:off x="2448" y="321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31848" name="Oval 108"/>
            <p:cNvSpPr>
              <a:spLocks noChangeArrowheads="1"/>
            </p:cNvSpPr>
            <p:nvPr/>
          </p:nvSpPr>
          <p:spPr bwMode="auto">
            <a:xfrm>
              <a:off x="2448" y="288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31849" name="Oval 109"/>
            <p:cNvSpPr>
              <a:spLocks noChangeArrowheads="1"/>
            </p:cNvSpPr>
            <p:nvPr/>
          </p:nvSpPr>
          <p:spPr bwMode="auto">
            <a:xfrm>
              <a:off x="2448" y="297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31850" name="Oval 110"/>
            <p:cNvSpPr>
              <a:spLocks noChangeArrowheads="1"/>
            </p:cNvSpPr>
            <p:nvPr/>
          </p:nvSpPr>
          <p:spPr bwMode="auto">
            <a:xfrm>
              <a:off x="2448" y="264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31851" name="Oval 111"/>
            <p:cNvSpPr>
              <a:spLocks noChangeArrowheads="1"/>
            </p:cNvSpPr>
            <p:nvPr/>
          </p:nvSpPr>
          <p:spPr bwMode="auto">
            <a:xfrm>
              <a:off x="2448" y="273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31852" name="Oval 112"/>
            <p:cNvSpPr>
              <a:spLocks noChangeArrowheads="1"/>
            </p:cNvSpPr>
            <p:nvPr/>
          </p:nvSpPr>
          <p:spPr bwMode="auto">
            <a:xfrm>
              <a:off x="2448" y="240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31853" name="Oval 113"/>
            <p:cNvSpPr>
              <a:spLocks noChangeArrowheads="1"/>
            </p:cNvSpPr>
            <p:nvPr/>
          </p:nvSpPr>
          <p:spPr bwMode="auto">
            <a:xfrm>
              <a:off x="2448" y="249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1854" name="Oval 114"/>
            <p:cNvSpPr>
              <a:spLocks noChangeArrowheads="1"/>
            </p:cNvSpPr>
            <p:nvPr/>
          </p:nvSpPr>
          <p:spPr bwMode="auto">
            <a:xfrm>
              <a:off x="2448" y="216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31855" name="Oval 115"/>
            <p:cNvSpPr>
              <a:spLocks noChangeArrowheads="1"/>
            </p:cNvSpPr>
            <p:nvPr/>
          </p:nvSpPr>
          <p:spPr bwMode="auto">
            <a:xfrm>
              <a:off x="2448" y="225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31856" name="Oval 116"/>
            <p:cNvSpPr>
              <a:spLocks noChangeArrowheads="1"/>
            </p:cNvSpPr>
            <p:nvPr/>
          </p:nvSpPr>
          <p:spPr bwMode="auto">
            <a:xfrm>
              <a:off x="2448" y="192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31857" name="Oval 117"/>
            <p:cNvSpPr>
              <a:spLocks noChangeArrowheads="1"/>
            </p:cNvSpPr>
            <p:nvPr/>
          </p:nvSpPr>
          <p:spPr bwMode="auto">
            <a:xfrm>
              <a:off x="2448" y="201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31858" name="Line 118"/>
            <p:cNvSpPr>
              <a:spLocks noChangeShapeType="1"/>
            </p:cNvSpPr>
            <p:nvPr/>
          </p:nvSpPr>
          <p:spPr bwMode="auto">
            <a:xfrm>
              <a:off x="2544" y="19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59" name="Line 119"/>
            <p:cNvSpPr>
              <a:spLocks noChangeShapeType="1"/>
            </p:cNvSpPr>
            <p:nvPr/>
          </p:nvSpPr>
          <p:spPr bwMode="auto">
            <a:xfrm flipV="1">
              <a:off x="2544" y="201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0" name="Line 120"/>
            <p:cNvSpPr>
              <a:spLocks noChangeShapeType="1"/>
            </p:cNvSpPr>
            <p:nvPr/>
          </p:nvSpPr>
          <p:spPr bwMode="auto">
            <a:xfrm>
              <a:off x="2544" y="220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1" name="Line 121"/>
            <p:cNvSpPr>
              <a:spLocks noChangeShapeType="1"/>
            </p:cNvSpPr>
            <p:nvPr/>
          </p:nvSpPr>
          <p:spPr bwMode="auto">
            <a:xfrm flipV="1">
              <a:off x="2544" y="22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2" name="Line 122"/>
            <p:cNvSpPr>
              <a:spLocks noChangeShapeType="1"/>
            </p:cNvSpPr>
            <p:nvPr/>
          </p:nvSpPr>
          <p:spPr bwMode="auto">
            <a:xfrm>
              <a:off x="2544" y="244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3" name="Line 123"/>
            <p:cNvSpPr>
              <a:spLocks noChangeShapeType="1"/>
            </p:cNvSpPr>
            <p:nvPr/>
          </p:nvSpPr>
          <p:spPr bwMode="auto">
            <a:xfrm flipV="1">
              <a:off x="2544" y="24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4" name="Line 124"/>
            <p:cNvSpPr>
              <a:spLocks noChangeShapeType="1"/>
            </p:cNvSpPr>
            <p:nvPr/>
          </p:nvSpPr>
          <p:spPr bwMode="auto">
            <a:xfrm>
              <a:off x="2544" y="268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5" name="Line 125"/>
            <p:cNvSpPr>
              <a:spLocks noChangeShapeType="1"/>
            </p:cNvSpPr>
            <p:nvPr/>
          </p:nvSpPr>
          <p:spPr bwMode="auto">
            <a:xfrm flipV="1">
              <a:off x="2544" y="273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6" name="Line 126"/>
            <p:cNvSpPr>
              <a:spLocks noChangeShapeType="1"/>
            </p:cNvSpPr>
            <p:nvPr/>
          </p:nvSpPr>
          <p:spPr bwMode="auto">
            <a:xfrm>
              <a:off x="2544" y="292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7" name="Line 127"/>
            <p:cNvSpPr>
              <a:spLocks noChangeShapeType="1"/>
            </p:cNvSpPr>
            <p:nvPr/>
          </p:nvSpPr>
          <p:spPr bwMode="auto">
            <a:xfrm flipV="1">
              <a:off x="2544" y="297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8" name="Line 128"/>
            <p:cNvSpPr>
              <a:spLocks noChangeShapeType="1"/>
            </p:cNvSpPr>
            <p:nvPr/>
          </p:nvSpPr>
          <p:spPr bwMode="auto">
            <a:xfrm>
              <a:off x="2544" y="31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9" name="Line 129"/>
            <p:cNvSpPr>
              <a:spLocks noChangeShapeType="1"/>
            </p:cNvSpPr>
            <p:nvPr/>
          </p:nvSpPr>
          <p:spPr bwMode="auto">
            <a:xfrm flipV="1">
              <a:off x="2544" y="321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70" name="Line 130"/>
            <p:cNvSpPr>
              <a:spLocks noChangeShapeType="1"/>
            </p:cNvSpPr>
            <p:nvPr/>
          </p:nvSpPr>
          <p:spPr bwMode="auto">
            <a:xfrm>
              <a:off x="2544" y="340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71" name="Line 131"/>
            <p:cNvSpPr>
              <a:spLocks noChangeShapeType="1"/>
            </p:cNvSpPr>
            <p:nvPr/>
          </p:nvSpPr>
          <p:spPr bwMode="auto">
            <a:xfrm flipV="1">
              <a:off x="2544" y="34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72" name="Line 132"/>
            <p:cNvSpPr>
              <a:spLocks noChangeShapeType="1"/>
            </p:cNvSpPr>
            <p:nvPr/>
          </p:nvSpPr>
          <p:spPr bwMode="auto">
            <a:xfrm>
              <a:off x="2544" y="364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73" name="Line 133"/>
            <p:cNvSpPr>
              <a:spLocks noChangeShapeType="1"/>
            </p:cNvSpPr>
            <p:nvPr/>
          </p:nvSpPr>
          <p:spPr bwMode="auto">
            <a:xfrm flipV="1">
              <a:off x="2544" y="36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732176"/>
      </p:ext>
    </p:extLst>
  </p:cSld>
  <p:clrMapOvr>
    <a:masterClrMapping/>
  </p:clrMapOvr>
  <p:transition/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Kilo-NOC  QOS</a:t>
            </a:r>
          </a:p>
        </p:txBody>
      </p:sp>
      <p:sp>
        <p:nvSpPr>
          <p:cNvPr id="333826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Insight: leverage rich network connectivity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Naturally reduce interference among flows</a:t>
            </a:r>
          </a:p>
          <a:p>
            <a:pPr lvl="1">
              <a:buSzPct val="70000"/>
              <a:buFont typeface="Wingdings" charset="0"/>
              <a:buChar char="Ø"/>
            </a:pPr>
            <a:r>
              <a:rPr lang="en-US">
                <a:latin typeface="Tahoma" charset="0"/>
                <a:ea typeface="ＭＳ Ｐゴシック" charset="0"/>
              </a:rPr>
              <a:t>Limit the extent of hardware QOS support</a:t>
            </a:r>
          </a:p>
          <a:p>
            <a:pPr>
              <a:spcBef>
                <a:spcPts val="1200"/>
              </a:spcBef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Requires a low-diameter topology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This work: Multidrop Express Channels (MECS)</a:t>
            </a:r>
            <a:endParaRPr lang="en-US" sz="2100">
              <a:latin typeface="Tahoma" charset="0"/>
              <a:ea typeface="ＭＳ Ｐゴシック" charset="0"/>
            </a:endParaRPr>
          </a:p>
        </p:txBody>
      </p:sp>
      <p:sp>
        <p:nvSpPr>
          <p:cNvPr id="33382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80142-FADA-C842-95A3-7C7C6FA5969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371600" y="5257800"/>
          <a:ext cx="59309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0" name="Visio" r:id="rId4" imgW="2565400" imgH="508000" progId="Visio.Drawing.11">
                  <p:embed/>
                </p:oleObj>
              </mc:Choice>
              <mc:Fallback>
                <p:oleObj name="Visio" r:id="rId4" imgW="2565400" imgH="508000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257800"/>
                        <a:ext cx="59309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29" name="TextBox 5"/>
          <p:cNvSpPr txBox="1">
            <a:spLocks noChangeArrowheads="1"/>
          </p:cNvSpPr>
          <p:nvPr/>
        </p:nvSpPr>
        <p:spPr bwMode="auto">
          <a:xfrm>
            <a:off x="5105400" y="4495800"/>
            <a:ext cx="3048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Grot et al., HPCA </a:t>
            </a:r>
            <a:r>
              <a:rPr kumimoji="0" lang="en-US" sz="2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3415322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6800" y="1371600"/>
            <a:ext cx="3886200" cy="478155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Dedicated, QOS-enabled regions</a:t>
            </a:r>
          </a:p>
          <a:p>
            <a:pPr lvl="1">
              <a:defRPr/>
            </a:pPr>
            <a:r>
              <a:rPr lang="en-US" dirty="0"/>
              <a:t>Rest of die: QOS-free</a:t>
            </a:r>
          </a:p>
          <a:p>
            <a:pPr>
              <a:spcBef>
                <a:spcPts val="600"/>
              </a:spcBef>
              <a:defRPr/>
            </a:pPr>
            <a:r>
              <a:rPr lang="en-US" dirty="0">
                <a:solidFill>
                  <a:srgbClr val="8A8A8A"/>
                </a:solidFill>
              </a:rPr>
              <a:t>Richly-connected topology</a:t>
            </a:r>
          </a:p>
          <a:p>
            <a:pPr lvl="1">
              <a:defRPr/>
            </a:pPr>
            <a:r>
              <a:rPr lang="en-US" dirty="0">
                <a:solidFill>
                  <a:srgbClr val="8A8A8A"/>
                </a:solidFill>
              </a:rPr>
              <a:t>Traffic isolation</a:t>
            </a:r>
          </a:p>
          <a:p>
            <a:pPr>
              <a:spcBef>
                <a:spcPts val="600"/>
              </a:spcBef>
              <a:defRPr/>
            </a:pPr>
            <a:r>
              <a:rPr lang="en-US" dirty="0">
                <a:solidFill>
                  <a:srgbClr val="8A8A8A"/>
                </a:solidFill>
              </a:rPr>
              <a:t>Special routing rules</a:t>
            </a:r>
          </a:p>
          <a:p>
            <a:pPr lvl="1">
              <a:defRPr/>
            </a:pPr>
            <a:r>
              <a:rPr lang="en-US" dirty="0">
                <a:solidFill>
                  <a:srgbClr val="8A8A8A"/>
                </a:solidFill>
              </a:rPr>
              <a:t>Manage interference</a:t>
            </a:r>
          </a:p>
        </p:txBody>
      </p:sp>
      <p:sp>
        <p:nvSpPr>
          <p:cNvPr id="33485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61524-E3D7-1840-8C2D-D850A4763D3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4851" name="Object 6"/>
          <p:cNvGraphicFramePr>
            <a:graphicFrameLocks noChangeAspect="1"/>
          </p:cNvGraphicFramePr>
          <p:nvPr/>
        </p:nvGraphicFramePr>
        <p:xfrm>
          <a:off x="530225" y="1527175"/>
          <a:ext cx="4206875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4" name="Visio" r:id="rId4" imgW="2070100" imgH="2171700" progId="Visio.Drawing.11">
                  <p:embed/>
                </p:oleObj>
              </mc:Choice>
              <mc:Fallback>
                <p:oleObj name="Visio" r:id="rId4" imgW="2070100" imgH="2171700" progId="Visio.Drawing.11">
                  <p:embed/>
                  <p:pic>
                    <p:nvPicPr>
                      <p:cNvPr id="3348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27175"/>
                        <a:ext cx="4206875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20688" y="1524000"/>
            <a:ext cx="3313112" cy="457200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 rot="-1367680">
            <a:off x="762000" y="3314700"/>
            <a:ext cx="2743200" cy="914400"/>
            <a:chOff x="762000" y="3810000"/>
            <a:chExt cx="2743200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762000" y="3810000"/>
              <a:ext cx="27432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34857" name="TextBox 10"/>
            <p:cNvSpPr txBox="1">
              <a:spLocks noChangeArrowheads="1"/>
            </p:cNvSpPr>
            <p:nvPr/>
          </p:nvSpPr>
          <p:spPr bwMode="auto">
            <a:xfrm>
              <a:off x="1104900" y="4005590"/>
              <a:ext cx="2057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QOS-free</a:t>
              </a: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3773488" y="1524000"/>
            <a:ext cx="950912" cy="4572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485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Topology-Aware  QOS</a:t>
            </a:r>
          </a:p>
        </p:txBody>
      </p:sp>
    </p:spTree>
    <p:extLst>
      <p:ext uri="{BB962C8B-B14F-4D97-AF65-F5344CB8AC3E}">
        <p14:creationId xmlns:p14="http://schemas.microsoft.com/office/powerpoint/2010/main" val="883207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6800" y="1371600"/>
            <a:ext cx="3886200" cy="478155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Dedicated, QOS-enabled regions</a:t>
            </a:r>
          </a:p>
          <a:p>
            <a:pPr lvl="1">
              <a:defRPr/>
            </a:pPr>
            <a:r>
              <a:rPr lang="en-US" dirty="0"/>
              <a:t>Rest of die: QOS-free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Richly-connected topology</a:t>
            </a:r>
          </a:p>
          <a:p>
            <a:pPr lvl="1">
              <a:defRPr/>
            </a:pPr>
            <a:r>
              <a:rPr lang="en-US" dirty="0"/>
              <a:t>Traffic isolation</a:t>
            </a:r>
          </a:p>
          <a:p>
            <a:pPr>
              <a:spcBef>
                <a:spcPts val="600"/>
              </a:spcBef>
              <a:defRPr/>
            </a:pPr>
            <a:r>
              <a:rPr lang="en-US" dirty="0">
                <a:solidFill>
                  <a:srgbClr val="8A8A8A"/>
                </a:solidFill>
              </a:rPr>
              <a:t>Special routing rules</a:t>
            </a:r>
          </a:p>
          <a:p>
            <a:pPr lvl="1">
              <a:defRPr/>
            </a:pPr>
            <a:r>
              <a:rPr lang="en-US" dirty="0">
                <a:solidFill>
                  <a:srgbClr val="8A8A8A"/>
                </a:solidFill>
              </a:rPr>
              <a:t>Manage interference</a:t>
            </a:r>
          </a:p>
        </p:txBody>
      </p:sp>
      <p:sp>
        <p:nvSpPr>
          <p:cNvPr id="33587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52C404-F60E-E946-9342-18DD6370BFE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5875" name="Object 5"/>
          <p:cNvGraphicFramePr>
            <a:graphicFrameLocks noChangeAspect="1"/>
          </p:cNvGraphicFramePr>
          <p:nvPr/>
        </p:nvGraphicFramePr>
        <p:xfrm>
          <a:off x="530225" y="1527175"/>
          <a:ext cx="4206875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88" name="Visio" r:id="rId4" imgW="2070100" imgH="2171700" progId="Visio.Drawing.11">
                  <p:embed/>
                </p:oleObj>
              </mc:Choice>
              <mc:Fallback>
                <p:oleObj name="Visio" r:id="rId4" imgW="2070100" imgH="2171700" progId="Visio.Drawing.11">
                  <p:embed/>
                  <p:pic>
                    <p:nvPicPr>
                      <p:cNvPr id="33587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27175"/>
                        <a:ext cx="4206875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Up Arrow 6"/>
          <p:cNvSpPr/>
          <p:nvPr/>
        </p:nvSpPr>
        <p:spPr>
          <a:xfrm rot="5400000">
            <a:off x="2339975" y="892175"/>
            <a:ext cx="273050" cy="2971800"/>
          </a:xfrm>
          <a:prstGeom prst="upArrow">
            <a:avLst>
              <a:gd name="adj1" fmla="val 40844"/>
              <a:gd name="adj2" fmla="val 105826"/>
            </a:avLst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444875" y="1692275"/>
            <a:ext cx="273050" cy="762000"/>
          </a:xfrm>
          <a:prstGeom prst="upArrow">
            <a:avLst>
              <a:gd name="adj1" fmla="val 40844"/>
              <a:gd name="adj2" fmla="val 105826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587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Topology-Aware  QOS</a:t>
            </a:r>
          </a:p>
        </p:txBody>
      </p:sp>
    </p:spTree>
    <p:extLst>
      <p:ext uri="{BB962C8B-B14F-4D97-AF65-F5344CB8AC3E}">
        <p14:creationId xmlns:p14="http://schemas.microsoft.com/office/powerpoint/2010/main" val="29547207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6800" y="1371600"/>
            <a:ext cx="3886200" cy="478155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Dedicated, QOS-enabled regions</a:t>
            </a:r>
          </a:p>
          <a:p>
            <a:pPr lvl="1">
              <a:defRPr/>
            </a:pPr>
            <a:r>
              <a:rPr lang="en-US" dirty="0"/>
              <a:t>Rest of die: QOS-free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Richly-connected topology</a:t>
            </a:r>
          </a:p>
          <a:p>
            <a:pPr lvl="1">
              <a:defRPr/>
            </a:pPr>
            <a:r>
              <a:rPr lang="en-US" dirty="0"/>
              <a:t>Traffic isolation</a:t>
            </a:r>
          </a:p>
          <a:p>
            <a:pPr>
              <a:spcBef>
                <a:spcPts val="600"/>
              </a:spcBef>
              <a:defRPr/>
            </a:pPr>
            <a:r>
              <a:rPr lang="en-US" dirty="0">
                <a:solidFill>
                  <a:srgbClr val="8A8A8A"/>
                </a:solidFill>
              </a:rPr>
              <a:t>Special routing rules</a:t>
            </a:r>
          </a:p>
          <a:p>
            <a:pPr lvl="1">
              <a:defRPr/>
            </a:pPr>
            <a:r>
              <a:rPr lang="en-US" dirty="0">
                <a:solidFill>
                  <a:srgbClr val="8A8A8A"/>
                </a:solidFill>
              </a:rPr>
              <a:t>Manage interference</a:t>
            </a:r>
          </a:p>
        </p:txBody>
      </p:sp>
      <p:sp>
        <p:nvSpPr>
          <p:cNvPr id="336898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E0C8B-0A4A-BC4A-AD5E-959B5984923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6899" name="Object 5"/>
          <p:cNvGraphicFramePr>
            <a:graphicFrameLocks noChangeAspect="1"/>
          </p:cNvGraphicFramePr>
          <p:nvPr/>
        </p:nvGraphicFramePr>
        <p:xfrm>
          <a:off x="530225" y="1527175"/>
          <a:ext cx="4206875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2" name="Visio" r:id="rId4" imgW="2070100" imgH="2171700" progId="Visio.Drawing.11">
                  <p:embed/>
                </p:oleObj>
              </mc:Choice>
              <mc:Fallback>
                <p:oleObj name="Visio" r:id="rId4" imgW="2070100" imgH="2171700" progId="Visio.Drawing.11">
                  <p:embed/>
                  <p:pic>
                    <p:nvPicPr>
                      <p:cNvPr id="3368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27175"/>
                        <a:ext cx="4206875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ent-Up Arrow 8"/>
          <p:cNvSpPr/>
          <p:nvPr/>
        </p:nvSpPr>
        <p:spPr>
          <a:xfrm flipV="1">
            <a:off x="2057400" y="2133600"/>
            <a:ext cx="1249363" cy="1795463"/>
          </a:xfrm>
          <a:prstGeom prst="bentUpArrow">
            <a:avLst>
              <a:gd name="adj1" fmla="val 8087"/>
              <a:gd name="adj2" fmla="val 9380"/>
              <a:gd name="adj3" fmla="val 2054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Bent-Up Arrow 7"/>
          <p:cNvSpPr/>
          <p:nvPr/>
        </p:nvSpPr>
        <p:spPr>
          <a:xfrm flipV="1">
            <a:off x="1066800" y="2286000"/>
            <a:ext cx="2286000" cy="2743200"/>
          </a:xfrm>
          <a:prstGeom prst="bentUpArrow">
            <a:avLst>
              <a:gd name="adj1" fmla="val 3761"/>
              <a:gd name="adj2" fmla="val 5101"/>
              <a:gd name="adj3" fmla="val 10557"/>
            </a:avLst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Multiply 4"/>
          <p:cNvSpPr/>
          <p:nvPr/>
        </p:nvSpPr>
        <p:spPr>
          <a:xfrm>
            <a:off x="2605088" y="2057400"/>
            <a:ext cx="1204912" cy="1295400"/>
          </a:xfrm>
          <a:prstGeom prst="mathMultiply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690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Topology-Aware  QOS</a:t>
            </a:r>
          </a:p>
        </p:txBody>
      </p:sp>
    </p:spTree>
    <p:extLst>
      <p:ext uri="{BB962C8B-B14F-4D97-AF65-F5344CB8AC3E}">
        <p14:creationId xmlns:p14="http://schemas.microsoft.com/office/powerpoint/2010/main" val="4089230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6800" y="1371600"/>
            <a:ext cx="3886200" cy="478155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Dedicated, QOS-enabled regions</a:t>
            </a:r>
          </a:p>
          <a:p>
            <a:pPr lvl="1">
              <a:defRPr/>
            </a:pPr>
            <a:r>
              <a:rPr lang="en-US" dirty="0"/>
              <a:t>Rest of die: QOS-free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Richly-connected topology</a:t>
            </a:r>
          </a:p>
          <a:p>
            <a:pPr lvl="1">
              <a:defRPr/>
            </a:pPr>
            <a:r>
              <a:rPr lang="en-US" dirty="0"/>
              <a:t>Traffic isolation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Special routing rules</a:t>
            </a:r>
          </a:p>
          <a:p>
            <a:pPr lvl="1">
              <a:defRPr/>
            </a:pPr>
            <a:r>
              <a:rPr lang="en-US" dirty="0"/>
              <a:t>Manage interference</a:t>
            </a:r>
          </a:p>
        </p:txBody>
      </p:sp>
      <p:sp>
        <p:nvSpPr>
          <p:cNvPr id="33792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266C00-B87C-6148-BA11-9077A32A340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7923" name="Object 5"/>
          <p:cNvGraphicFramePr>
            <a:graphicFrameLocks noChangeAspect="1"/>
          </p:cNvGraphicFramePr>
          <p:nvPr/>
        </p:nvGraphicFramePr>
        <p:xfrm>
          <a:off x="530225" y="1527175"/>
          <a:ext cx="4206875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6" name="Visio" r:id="rId4" imgW="2070100" imgH="2171700" progId="Visio.Drawing.11">
                  <p:embed/>
                </p:oleObj>
              </mc:Choice>
              <mc:Fallback>
                <p:oleObj name="Visio" r:id="rId4" imgW="2070100" imgH="2171700" progId="Visio.Drawing.11">
                  <p:embed/>
                  <p:pic>
                    <p:nvPicPr>
                      <p:cNvPr id="3379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27175"/>
                        <a:ext cx="4206875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Up Arrow 6"/>
          <p:cNvSpPr/>
          <p:nvPr/>
        </p:nvSpPr>
        <p:spPr>
          <a:xfrm rot="5400000">
            <a:off x="2416175" y="815975"/>
            <a:ext cx="273050" cy="3124200"/>
          </a:xfrm>
          <a:prstGeom prst="upArrow">
            <a:avLst>
              <a:gd name="adj1" fmla="val 40844"/>
              <a:gd name="adj2" fmla="val 90249"/>
            </a:avLst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Bent-Up Arrow 8"/>
          <p:cNvSpPr/>
          <p:nvPr/>
        </p:nvSpPr>
        <p:spPr>
          <a:xfrm flipV="1">
            <a:off x="2057400" y="2133600"/>
            <a:ext cx="1249363" cy="1795463"/>
          </a:xfrm>
          <a:prstGeom prst="bentUpArrow">
            <a:avLst>
              <a:gd name="adj1" fmla="val 8087"/>
              <a:gd name="adj2" fmla="val 9380"/>
              <a:gd name="adj3" fmla="val 2054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Bent-Up Arrow 7"/>
          <p:cNvSpPr/>
          <p:nvPr/>
        </p:nvSpPr>
        <p:spPr>
          <a:xfrm rot="5400000" flipV="1">
            <a:off x="2072482" y="3444081"/>
            <a:ext cx="3124200" cy="960437"/>
          </a:xfrm>
          <a:prstGeom prst="bentUpArrow">
            <a:avLst>
              <a:gd name="adj1" fmla="val 11510"/>
              <a:gd name="adj2" fmla="val 15618"/>
              <a:gd name="adj3" fmla="val 26055"/>
            </a:avLst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792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Topology-Aware  QOS</a:t>
            </a:r>
          </a:p>
        </p:txBody>
      </p:sp>
    </p:spTree>
    <p:extLst>
      <p:ext uri="{BB962C8B-B14F-4D97-AF65-F5344CB8AC3E}">
        <p14:creationId xmlns:p14="http://schemas.microsoft.com/office/powerpoint/2010/main" val="1187349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Content Placeholder 3"/>
          <p:cNvSpPr>
            <a:spLocks noGrp="1"/>
          </p:cNvSpPr>
          <p:nvPr>
            <p:ph idx="1"/>
          </p:nvPr>
        </p:nvSpPr>
        <p:spPr>
          <a:xfrm>
            <a:off x="4876800" y="1752600"/>
            <a:ext cx="3962400" cy="46482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Topology-aware QOS support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Limit QOS complexity to a fraction of the die</a:t>
            </a:r>
          </a:p>
          <a:p>
            <a:pPr>
              <a:spcBef>
                <a:spcPts val="1800"/>
              </a:spcBef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Optimized flow control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Reduce buffer requirements in QOS-free regions</a:t>
            </a:r>
          </a:p>
        </p:txBody>
      </p:sp>
      <p:sp>
        <p:nvSpPr>
          <p:cNvPr id="33894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8389FE-EF9C-024D-A72E-236982D59D61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8947" name="Object 6"/>
          <p:cNvGraphicFramePr>
            <a:graphicFrameLocks noChangeAspect="1"/>
          </p:cNvGraphicFramePr>
          <p:nvPr/>
        </p:nvGraphicFramePr>
        <p:xfrm>
          <a:off x="530225" y="1527175"/>
          <a:ext cx="4206875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0" name="Visio" r:id="rId4" imgW="2070100" imgH="2171700" progId="Visio.Drawing.11">
                  <p:embed/>
                </p:oleObj>
              </mc:Choice>
              <mc:Fallback>
                <p:oleObj name="Visio" r:id="rId4" imgW="2070100" imgH="2171700" progId="Visio.Drawing.11">
                  <p:embed/>
                  <p:pic>
                    <p:nvPicPr>
                      <p:cNvPr id="3389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27175"/>
                        <a:ext cx="4206875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20688" y="1524000"/>
            <a:ext cx="3313112" cy="457200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338949" name="Group 12"/>
          <p:cNvGrpSpPr>
            <a:grpSpLocks/>
          </p:cNvGrpSpPr>
          <p:nvPr/>
        </p:nvGrpSpPr>
        <p:grpSpPr bwMode="auto">
          <a:xfrm rot="-1367680">
            <a:off x="762000" y="3314700"/>
            <a:ext cx="2743200" cy="914400"/>
            <a:chOff x="762000" y="3810000"/>
            <a:chExt cx="2743200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762000" y="3810000"/>
              <a:ext cx="27432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38953" name="TextBox 10"/>
            <p:cNvSpPr txBox="1">
              <a:spLocks noChangeArrowheads="1"/>
            </p:cNvSpPr>
            <p:nvPr/>
          </p:nvSpPr>
          <p:spPr bwMode="auto">
            <a:xfrm>
              <a:off x="1104900" y="4005590"/>
              <a:ext cx="2057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QOS-free</a:t>
              </a: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3773488" y="1524000"/>
            <a:ext cx="950912" cy="4572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8951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Kilo-NOC  view</a:t>
            </a:r>
          </a:p>
        </p:txBody>
      </p:sp>
    </p:spTree>
    <p:extLst>
      <p:ext uri="{BB962C8B-B14F-4D97-AF65-F5344CB8AC3E}">
        <p14:creationId xmlns:p14="http://schemas.microsoft.com/office/powerpoint/2010/main" val="956333110"/>
      </p:ext>
    </p:extLst>
  </p:cSld>
  <p:clrMapOvr>
    <a:masterClrMapping/>
  </p:clrMapOvr>
  <p:transition/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Evaluation Methodology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4511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80">
                <a:tc>
                  <a:txBody>
                    <a:bodyPr/>
                    <a:lstStyle/>
                    <a:p>
                      <a:r>
                        <a:rPr lang="en-US" sz="2200" dirty="0"/>
                        <a:t>Parameter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Value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dirty="0"/>
                        <a:t>Technology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15 nm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dirty="0" err="1"/>
                        <a:t>Vdd</a:t>
                      </a:r>
                      <a:endParaRPr lang="en-US" sz="22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0.7 V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107">
                <a:tc>
                  <a:txBody>
                    <a:bodyPr/>
                    <a:lstStyle/>
                    <a:p>
                      <a:r>
                        <a:rPr lang="en-US" sz="2200" dirty="0"/>
                        <a:t>System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1024 tiles:</a:t>
                      </a:r>
                    </a:p>
                    <a:p>
                      <a:r>
                        <a:rPr lang="en-US" sz="2200" dirty="0">
                          <a:sym typeface="Wingdings" pitchFamily="2" charset="2"/>
                        </a:rPr>
                        <a:t>256 concentrated nodes (64 shared</a:t>
                      </a:r>
                      <a:r>
                        <a:rPr lang="en-US" sz="2200" baseline="0" dirty="0">
                          <a:sym typeface="Wingdings" pitchFamily="2" charset="2"/>
                        </a:rPr>
                        <a:t> resources)</a:t>
                      </a:r>
                      <a:endParaRPr lang="en-US" sz="220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b="1" dirty="0"/>
                        <a:t>Networks: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dirty="0"/>
                        <a:t>MECS+PVC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VC flow</a:t>
                      </a:r>
                      <a:r>
                        <a:rPr lang="en-US" sz="2200" baseline="0" dirty="0"/>
                        <a:t> control</a:t>
                      </a:r>
                      <a:r>
                        <a:rPr lang="en-US" sz="2200" dirty="0"/>
                        <a:t>, QOS support (PVC) at each node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dirty="0"/>
                        <a:t>MECS+TAQ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VC flow control,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dirty="0"/>
                        <a:t>QOS support only in shared regions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107">
                <a:tc>
                  <a:txBody>
                    <a:bodyPr/>
                    <a:lstStyle/>
                    <a:p>
                      <a:r>
                        <a:rPr lang="en-US" sz="2200" dirty="0"/>
                        <a:t>MECS+TAQ+EB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200" dirty="0"/>
                        <a:t>EB flow control outside of SRs, </a:t>
                      </a:r>
                    </a:p>
                    <a:p>
                      <a:pPr lvl="0"/>
                      <a:r>
                        <a:rPr lang="en-US" sz="2200" dirty="0"/>
                        <a:t>Separate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i="1" baseline="0" dirty="0"/>
                        <a:t>Request</a:t>
                      </a:r>
                      <a:r>
                        <a:rPr lang="en-US" sz="2200" baseline="0" dirty="0"/>
                        <a:t> and </a:t>
                      </a:r>
                      <a:r>
                        <a:rPr kumimoji="0" lang="en-US" sz="22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Reply</a:t>
                      </a:r>
                      <a:r>
                        <a:rPr lang="en-US" sz="2200" baseline="0" dirty="0"/>
                        <a:t> networks</a:t>
                      </a:r>
                      <a:endParaRPr lang="en-US" sz="220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dirty="0"/>
                        <a:t>K-MECS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Proposed organization:  TAQ + hybrid flow</a:t>
                      </a:r>
                      <a:r>
                        <a:rPr lang="en-US" sz="2200" baseline="0" dirty="0"/>
                        <a:t> control</a:t>
                      </a:r>
                      <a:endParaRPr lang="en-US" sz="220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7824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A9A8EC-C041-AE4A-9CC0-469A0C90E4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orbe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70631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Area comparison</a:t>
            </a:r>
          </a:p>
        </p:txBody>
      </p:sp>
      <p:sp>
        <p:nvSpPr>
          <p:cNvPr id="4792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98F1CF-B6BC-BF44-8571-B13E298B9BA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orbel" charset="0"/>
              <a:ea typeface="ＭＳ Ｐゴシック" charset="0"/>
            </a:endParaRPr>
          </a:p>
        </p:txBody>
      </p:sp>
      <p:graphicFrame>
        <p:nvGraphicFramePr>
          <p:cNvPr id="479235" name="Chart 6"/>
          <p:cNvGraphicFramePr>
            <a:graphicFrameLocks/>
          </p:cNvGraphicFramePr>
          <p:nvPr/>
        </p:nvGraphicFramePr>
        <p:xfrm>
          <a:off x="406400" y="1701800"/>
          <a:ext cx="81788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4" name="Chart" r:id="rId4" imgW="8174060" imgH="4748391" progId="Excel.Chart.8">
                  <p:embed/>
                </p:oleObj>
              </mc:Choice>
              <mc:Fallback>
                <p:oleObj name="Chart" r:id="rId4" imgW="8174060" imgH="4748391" progId="Excel.Chart.8">
                  <p:embed/>
                  <p:pic>
                    <p:nvPicPr>
                      <p:cNvPr id="479235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1701800"/>
                        <a:ext cx="8178800" cy="474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11607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Energy comparison</a:t>
            </a:r>
          </a:p>
        </p:txBody>
      </p:sp>
      <p:sp>
        <p:nvSpPr>
          <p:cNvPr id="4802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7D58EB-C365-264D-8546-3EA4F668A9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orbel" charset="0"/>
              <a:ea typeface="ＭＳ Ｐゴシック" charset="0"/>
            </a:endParaRPr>
          </a:p>
        </p:txBody>
      </p:sp>
      <p:graphicFrame>
        <p:nvGraphicFramePr>
          <p:cNvPr id="480259" name="Chart 4"/>
          <p:cNvGraphicFramePr>
            <a:graphicFrameLocks/>
          </p:cNvGraphicFramePr>
          <p:nvPr/>
        </p:nvGraphicFramePr>
        <p:xfrm>
          <a:off x="406400" y="1704975"/>
          <a:ext cx="8175625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8" name="Chart" r:id="rId4" imgW="8174060" imgH="4742296" progId="Excel.Chart.8">
                  <p:embed/>
                </p:oleObj>
              </mc:Choice>
              <mc:Fallback>
                <p:oleObj name="Chart" r:id="rId4" imgW="8174060" imgH="4742296" progId="Excel.Chart.8">
                  <p:embed/>
                  <p:pic>
                    <p:nvPicPr>
                      <p:cNvPr id="480259" name="Char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1704975"/>
                        <a:ext cx="8175625" cy="474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1765300"/>
            <a:ext cx="4379912" cy="31226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108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118872" indent="0" fontAlgn="auto">
              <a:spcBef>
                <a:spcPts val="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dirty="0">
                <a:ea typeface="+mn-ea"/>
                <a:cs typeface="+mn-cs"/>
              </a:rPr>
              <a:t>Kilo-NOC: a heterogeneous NOC architecture for kilo-node substrates</a:t>
            </a:r>
          </a:p>
          <a:p>
            <a:pPr marL="438912" indent="-320040" fontAlgn="auto">
              <a:spcBef>
                <a:spcPts val="120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>
                <a:ea typeface="+mn-ea"/>
                <a:cs typeface="+mn-cs"/>
              </a:rPr>
              <a:t>Topology-aware QOS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>
                <a:ea typeface="+mn-ea"/>
              </a:rPr>
              <a:t>Limits QOS support to a fraction of the die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>
                <a:ea typeface="+mn-ea"/>
              </a:rPr>
              <a:t>Leverages low-diameter topologies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>
                <a:ea typeface="+mn-ea"/>
              </a:rPr>
              <a:t>Improves NOC area- and energy-efficiency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>
                <a:ea typeface="+mn-ea"/>
              </a:rPr>
              <a:t>Provides strong guarantees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endParaRPr lang="en-US" dirty="0">
              <a:ea typeface="+mn-ea"/>
            </a:endParaRPr>
          </a:p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48128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CE896A-7914-164F-B830-29F05190BF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orbel" charset="0"/>
              <a:ea typeface="ＭＳ Ｐゴシック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14453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Box 409"/>
          <p:cNvSpPr txBox="1">
            <a:spLocks noChangeArrowheads="1"/>
          </p:cNvSpPr>
          <p:nvPr/>
        </p:nvSpPr>
        <p:spPr bwMode="auto">
          <a:xfrm>
            <a:off x="7010400" y="3962400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Direct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Review: Topologies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1CFA00A-433C-0C4B-8BD4-7B6CCF707A71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32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pSp>
        <p:nvGrpSpPr>
          <p:cNvPr id="32773" name="Group 421"/>
          <p:cNvGrpSpPr>
            <a:grpSpLocks/>
          </p:cNvGrpSpPr>
          <p:nvPr/>
        </p:nvGrpSpPr>
        <p:grpSpPr bwMode="auto">
          <a:xfrm>
            <a:off x="2505075" y="1377950"/>
            <a:ext cx="1443038" cy="1093788"/>
            <a:chOff x="2520627" y="2740175"/>
            <a:chExt cx="2914996" cy="1093124"/>
          </a:xfrm>
        </p:grpSpPr>
        <p:sp>
          <p:nvSpPr>
            <p:cNvPr id="32932" name="Line 9"/>
            <p:cNvSpPr>
              <a:spLocks noChangeShapeType="1"/>
            </p:cNvSpPr>
            <p:nvPr/>
          </p:nvSpPr>
          <p:spPr bwMode="auto">
            <a:xfrm>
              <a:off x="2520627" y="2740175"/>
              <a:ext cx="29149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33" name="Line 10"/>
            <p:cNvSpPr>
              <a:spLocks noChangeShapeType="1"/>
            </p:cNvSpPr>
            <p:nvPr/>
          </p:nvSpPr>
          <p:spPr bwMode="auto">
            <a:xfrm>
              <a:off x="2520627" y="3104550"/>
              <a:ext cx="29149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34" name="Line 11"/>
            <p:cNvSpPr>
              <a:spLocks noChangeShapeType="1"/>
            </p:cNvSpPr>
            <p:nvPr/>
          </p:nvSpPr>
          <p:spPr bwMode="auto">
            <a:xfrm>
              <a:off x="2520627" y="3468924"/>
              <a:ext cx="29149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35" name="Line 12"/>
            <p:cNvSpPr>
              <a:spLocks noChangeShapeType="1"/>
            </p:cNvSpPr>
            <p:nvPr/>
          </p:nvSpPr>
          <p:spPr bwMode="auto">
            <a:xfrm>
              <a:off x="2520627" y="3833299"/>
              <a:ext cx="29149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32774" name="Line 17"/>
          <p:cNvSpPr>
            <a:spLocks noChangeShapeType="1"/>
          </p:cNvSpPr>
          <p:nvPr/>
        </p:nvSpPr>
        <p:spPr bwMode="auto">
          <a:xfrm>
            <a:off x="3962400" y="1381125"/>
            <a:ext cx="0" cy="14541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75" name="Line 18"/>
          <p:cNvSpPr>
            <a:spLocks noChangeShapeType="1"/>
          </p:cNvSpPr>
          <p:nvPr/>
        </p:nvSpPr>
        <p:spPr bwMode="auto">
          <a:xfrm>
            <a:off x="3598863" y="1381125"/>
            <a:ext cx="0" cy="14541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76" name="Line 19"/>
          <p:cNvSpPr>
            <a:spLocks noChangeShapeType="1"/>
          </p:cNvSpPr>
          <p:nvPr/>
        </p:nvSpPr>
        <p:spPr bwMode="auto">
          <a:xfrm>
            <a:off x="3233738" y="1381125"/>
            <a:ext cx="0" cy="14541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77" name="Line 20"/>
          <p:cNvSpPr>
            <a:spLocks noChangeShapeType="1"/>
          </p:cNvSpPr>
          <p:nvPr/>
        </p:nvSpPr>
        <p:spPr bwMode="auto">
          <a:xfrm>
            <a:off x="2870200" y="1381125"/>
            <a:ext cx="0" cy="14541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78" name="AutoShape 53"/>
          <p:cNvSpPr>
            <a:spLocks noChangeArrowheads="1"/>
          </p:cNvSpPr>
          <p:nvPr/>
        </p:nvSpPr>
        <p:spPr bwMode="auto">
          <a:xfrm rot="10800000" flipH="1" flipV="1">
            <a:off x="2730500" y="2622550"/>
            <a:ext cx="279400" cy="13493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61 w 21600"/>
              <a:gd name="T13" fmla="*/ 4418 h 21600"/>
              <a:gd name="T14" fmla="*/ 17139 w 21600"/>
              <a:gd name="T15" fmla="*/ 171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79" name="AutoShape 54"/>
          <p:cNvSpPr>
            <a:spLocks noChangeArrowheads="1"/>
          </p:cNvSpPr>
          <p:nvPr/>
        </p:nvSpPr>
        <p:spPr bwMode="auto">
          <a:xfrm rot="10800000" flipH="1" flipV="1">
            <a:off x="3094038" y="2622550"/>
            <a:ext cx="279400" cy="13493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61 w 21600"/>
              <a:gd name="T13" fmla="*/ 4418 h 21600"/>
              <a:gd name="T14" fmla="*/ 17139 w 21600"/>
              <a:gd name="T15" fmla="*/ 171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0" name="AutoShape 55"/>
          <p:cNvSpPr>
            <a:spLocks noChangeArrowheads="1"/>
          </p:cNvSpPr>
          <p:nvPr/>
        </p:nvSpPr>
        <p:spPr bwMode="auto">
          <a:xfrm rot="10800000" flipH="1" flipV="1">
            <a:off x="3459163" y="2622550"/>
            <a:ext cx="279400" cy="13493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61 w 21600"/>
              <a:gd name="T13" fmla="*/ 4418 h 21600"/>
              <a:gd name="T14" fmla="*/ 17139 w 21600"/>
              <a:gd name="T15" fmla="*/ 171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1" name="AutoShape 56"/>
          <p:cNvSpPr>
            <a:spLocks noChangeArrowheads="1"/>
          </p:cNvSpPr>
          <p:nvPr/>
        </p:nvSpPr>
        <p:spPr bwMode="auto">
          <a:xfrm rot="10800000" flipH="1" flipV="1">
            <a:off x="3822700" y="2622550"/>
            <a:ext cx="279400" cy="13493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61 w 21600"/>
              <a:gd name="T13" fmla="*/ 4418 h 21600"/>
              <a:gd name="T14" fmla="*/ 17139 w 21600"/>
              <a:gd name="T15" fmla="*/ 171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2" name="Oval 93"/>
          <p:cNvSpPr>
            <a:spLocks noChangeArrowheads="1"/>
          </p:cNvSpPr>
          <p:nvPr/>
        </p:nvSpPr>
        <p:spPr bwMode="auto">
          <a:xfrm>
            <a:off x="2803525" y="1311275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3" name="Oval 94"/>
          <p:cNvSpPr>
            <a:spLocks noChangeArrowheads="1"/>
          </p:cNvSpPr>
          <p:nvPr/>
        </p:nvSpPr>
        <p:spPr bwMode="auto">
          <a:xfrm>
            <a:off x="3167063" y="1311275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4" name="Oval 95"/>
          <p:cNvSpPr>
            <a:spLocks noChangeArrowheads="1"/>
          </p:cNvSpPr>
          <p:nvPr/>
        </p:nvSpPr>
        <p:spPr bwMode="auto">
          <a:xfrm>
            <a:off x="3532188" y="1311275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5" name="Oval 96"/>
          <p:cNvSpPr>
            <a:spLocks noChangeArrowheads="1"/>
          </p:cNvSpPr>
          <p:nvPr/>
        </p:nvSpPr>
        <p:spPr bwMode="auto">
          <a:xfrm>
            <a:off x="3895725" y="1311275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6" name="Oval 101"/>
          <p:cNvSpPr>
            <a:spLocks noChangeArrowheads="1"/>
          </p:cNvSpPr>
          <p:nvPr/>
        </p:nvSpPr>
        <p:spPr bwMode="auto">
          <a:xfrm>
            <a:off x="2803525" y="1676400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7" name="Oval 102"/>
          <p:cNvSpPr>
            <a:spLocks noChangeArrowheads="1"/>
          </p:cNvSpPr>
          <p:nvPr/>
        </p:nvSpPr>
        <p:spPr bwMode="auto">
          <a:xfrm>
            <a:off x="3167063" y="1676400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8" name="Oval 103"/>
          <p:cNvSpPr>
            <a:spLocks noChangeArrowheads="1"/>
          </p:cNvSpPr>
          <p:nvPr/>
        </p:nvSpPr>
        <p:spPr bwMode="auto">
          <a:xfrm>
            <a:off x="3532188" y="1676400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9" name="Oval 104"/>
          <p:cNvSpPr>
            <a:spLocks noChangeArrowheads="1"/>
          </p:cNvSpPr>
          <p:nvPr/>
        </p:nvSpPr>
        <p:spPr bwMode="auto">
          <a:xfrm>
            <a:off x="3895725" y="1676400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0" name="Oval 109"/>
          <p:cNvSpPr>
            <a:spLocks noChangeArrowheads="1"/>
          </p:cNvSpPr>
          <p:nvPr/>
        </p:nvSpPr>
        <p:spPr bwMode="auto">
          <a:xfrm>
            <a:off x="2803525" y="2039938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1" name="Oval 110"/>
          <p:cNvSpPr>
            <a:spLocks noChangeArrowheads="1"/>
          </p:cNvSpPr>
          <p:nvPr/>
        </p:nvSpPr>
        <p:spPr bwMode="auto">
          <a:xfrm>
            <a:off x="3167063" y="2039938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2" name="Oval 111"/>
          <p:cNvSpPr>
            <a:spLocks noChangeArrowheads="1"/>
          </p:cNvSpPr>
          <p:nvPr/>
        </p:nvSpPr>
        <p:spPr bwMode="auto">
          <a:xfrm>
            <a:off x="3532188" y="2039938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3" name="Oval 112"/>
          <p:cNvSpPr>
            <a:spLocks noChangeArrowheads="1"/>
          </p:cNvSpPr>
          <p:nvPr/>
        </p:nvSpPr>
        <p:spPr bwMode="auto">
          <a:xfrm>
            <a:off x="3895725" y="2039938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4" name="Oval 117"/>
          <p:cNvSpPr>
            <a:spLocks noChangeArrowheads="1"/>
          </p:cNvSpPr>
          <p:nvPr/>
        </p:nvSpPr>
        <p:spPr bwMode="auto">
          <a:xfrm>
            <a:off x="2803525" y="2405063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5" name="Oval 118"/>
          <p:cNvSpPr>
            <a:spLocks noChangeArrowheads="1"/>
          </p:cNvSpPr>
          <p:nvPr/>
        </p:nvSpPr>
        <p:spPr bwMode="auto">
          <a:xfrm>
            <a:off x="3167063" y="2405063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6" name="Oval 119"/>
          <p:cNvSpPr>
            <a:spLocks noChangeArrowheads="1"/>
          </p:cNvSpPr>
          <p:nvPr/>
        </p:nvSpPr>
        <p:spPr bwMode="auto">
          <a:xfrm>
            <a:off x="3532188" y="2405063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7" name="Oval 120"/>
          <p:cNvSpPr>
            <a:spLocks noChangeArrowheads="1"/>
          </p:cNvSpPr>
          <p:nvPr/>
        </p:nvSpPr>
        <p:spPr bwMode="auto">
          <a:xfrm>
            <a:off x="3895725" y="2405063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8" name="Line 56"/>
          <p:cNvSpPr>
            <a:spLocks noChangeShapeType="1"/>
          </p:cNvSpPr>
          <p:nvPr/>
        </p:nvSpPr>
        <p:spPr bwMode="auto">
          <a:xfrm>
            <a:off x="7385050" y="1682750"/>
            <a:ext cx="1149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9" name="Line 57"/>
          <p:cNvSpPr>
            <a:spLocks noChangeShapeType="1"/>
          </p:cNvSpPr>
          <p:nvPr/>
        </p:nvSpPr>
        <p:spPr bwMode="auto">
          <a:xfrm>
            <a:off x="7385050" y="2063750"/>
            <a:ext cx="1149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0" name="Line 58"/>
          <p:cNvSpPr>
            <a:spLocks noChangeShapeType="1"/>
          </p:cNvSpPr>
          <p:nvPr/>
        </p:nvSpPr>
        <p:spPr bwMode="auto">
          <a:xfrm>
            <a:off x="7385050" y="2444750"/>
            <a:ext cx="1149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1" name="Line 59"/>
          <p:cNvSpPr>
            <a:spLocks noChangeShapeType="1"/>
          </p:cNvSpPr>
          <p:nvPr/>
        </p:nvSpPr>
        <p:spPr bwMode="auto">
          <a:xfrm>
            <a:off x="7385050" y="2825750"/>
            <a:ext cx="1149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2" name="Line 69"/>
          <p:cNvSpPr>
            <a:spLocks noChangeShapeType="1"/>
          </p:cNvSpPr>
          <p:nvPr/>
        </p:nvSpPr>
        <p:spPr bwMode="auto">
          <a:xfrm>
            <a:off x="8528050" y="1682750"/>
            <a:ext cx="635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3" name="Line 70"/>
          <p:cNvSpPr>
            <a:spLocks noChangeShapeType="1"/>
          </p:cNvSpPr>
          <p:nvPr/>
        </p:nvSpPr>
        <p:spPr bwMode="auto">
          <a:xfrm>
            <a:off x="8147050" y="1682750"/>
            <a:ext cx="635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4" name="Line 71"/>
          <p:cNvSpPr>
            <a:spLocks noChangeShapeType="1"/>
          </p:cNvSpPr>
          <p:nvPr/>
        </p:nvSpPr>
        <p:spPr bwMode="auto">
          <a:xfrm>
            <a:off x="7766050" y="1682750"/>
            <a:ext cx="635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5" name="Line 72"/>
          <p:cNvSpPr>
            <a:spLocks noChangeShapeType="1"/>
          </p:cNvSpPr>
          <p:nvPr/>
        </p:nvSpPr>
        <p:spPr bwMode="auto">
          <a:xfrm>
            <a:off x="7385050" y="1682750"/>
            <a:ext cx="635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6" name="Rectangle 73"/>
          <p:cNvSpPr>
            <a:spLocks noChangeArrowheads="1"/>
          </p:cNvSpPr>
          <p:nvPr/>
        </p:nvSpPr>
        <p:spPr bwMode="auto">
          <a:xfrm>
            <a:off x="7315200" y="1993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7" name="Rectangle 74"/>
          <p:cNvSpPr>
            <a:spLocks noChangeArrowheads="1"/>
          </p:cNvSpPr>
          <p:nvPr/>
        </p:nvSpPr>
        <p:spPr bwMode="auto">
          <a:xfrm>
            <a:off x="7696200" y="1993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8" name="Rectangle 75"/>
          <p:cNvSpPr>
            <a:spLocks noChangeArrowheads="1"/>
          </p:cNvSpPr>
          <p:nvPr/>
        </p:nvSpPr>
        <p:spPr bwMode="auto">
          <a:xfrm>
            <a:off x="8077200" y="1993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9" name="Rectangle 76"/>
          <p:cNvSpPr>
            <a:spLocks noChangeArrowheads="1"/>
          </p:cNvSpPr>
          <p:nvPr/>
        </p:nvSpPr>
        <p:spPr bwMode="auto">
          <a:xfrm>
            <a:off x="8458200" y="1993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0" name="Rectangle 81"/>
          <p:cNvSpPr>
            <a:spLocks noChangeArrowheads="1"/>
          </p:cNvSpPr>
          <p:nvPr/>
        </p:nvSpPr>
        <p:spPr bwMode="auto">
          <a:xfrm>
            <a:off x="7315200" y="2374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1" name="Rectangle 82"/>
          <p:cNvSpPr>
            <a:spLocks noChangeArrowheads="1"/>
          </p:cNvSpPr>
          <p:nvPr/>
        </p:nvSpPr>
        <p:spPr bwMode="auto">
          <a:xfrm>
            <a:off x="7696200" y="2374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2" name="Rectangle 83"/>
          <p:cNvSpPr>
            <a:spLocks noChangeArrowheads="1"/>
          </p:cNvSpPr>
          <p:nvPr/>
        </p:nvSpPr>
        <p:spPr bwMode="auto">
          <a:xfrm>
            <a:off x="8077200" y="2374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3" name="Rectangle 84"/>
          <p:cNvSpPr>
            <a:spLocks noChangeArrowheads="1"/>
          </p:cNvSpPr>
          <p:nvPr/>
        </p:nvSpPr>
        <p:spPr bwMode="auto">
          <a:xfrm>
            <a:off x="8458200" y="2374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4" name="Rectangle 89"/>
          <p:cNvSpPr>
            <a:spLocks noChangeArrowheads="1"/>
          </p:cNvSpPr>
          <p:nvPr/>
        </p:nvSpPr>
        <p:spPr bwMode="auto">
          <a:xfrm>
            <a:off x="7315200" y="2755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5" name="Rectangle 90"/>
          <p:cNvSpPr>
            <a:spLocks noChangeArrowheads="1"/>
          </p:cNvSpPr>
          <p:nvPr/>
        </p:nvSpPr>
        <p:spPr bwMode="auto">
          <a:xfrm>
            <a:off x="7696200" y="2755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6" name="Rectangle 91"/>
          <p:cNvSpPr>
            <a:spLocks noChangeArrowheads="1"/>
          </p:cNvSpPr>
          <p:nvPr/>
        </p:nvSpPr>
        <p:spPr bwMode="auto">
          <a:xfrm>
            <a:off x="8077200" y="2755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7" name="Rectangle 92"/>
          <p:cNvSpPr>
            <a:spLocks noChangeArrowheads="1"/>
          </p:cNvSpPr>
          <p:nvPr/>
        </p:nvSpPr>
        <p:spPr bwMode="auto">
          <a:xfrm>
            <a:off x="8458200" y="2755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8" name="Rectangle 129"/>
          <p:cNvSpPr>
            <a:spLocks noChangeArrowheads="1"/>
          </p:cNvSpPr>
          <p:nvPr/>
        </p:nvSpPr>
        <p:spPr bwMode="auto">
          <a:xfrm>
            <a:off x="7315200" y="1612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9" name="Rectangle 130"/>
          <p:cNvSpPr>
            <a:spLocks noChangeArrowheads="1"/>
          </p:cNvSpPr>
          <p:nvPr/>
        </p:nvSpPr>
        <p:spPr bwMode="auto">
          <a:xfrm>
            <a:off x="7696200" y="1612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0" name="Rectangle 131"/>
          <p:cNvSpPr>
            <a:spLocks noChangeArrowheads="1"/>
          </p:cNvSpPr>
          <p:nvPr/>
        </p:nvSpPr>
        <p:spPr bwMode="auto">
          <a:xfrm>
            <a:off x="8077200" y="1612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1" name="Rectangle 132"/>
          <p:cNvSpPr>
            <a:spLocks noChangeArrowheads="1"/>
          </p:cNvSpPr>
          <p:nvPr/>
        </p:nvSpPr>
        <p:spPr bwMode="auto">
          <a:xfrm>
            <a:off x="8458200" y="1612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2" name="Oval 137"/>
          <p:cNvSpPr>
            <a:spLocks noChangeArrowheads="1"/>
          </p:cNvSpPr>
          <p:nvPr/>
        </p:nvSpPr>
        <p:spPr bwMode="auto">
          <a:xfrm>
            <a:off x="7391400" y="1460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3" name="Oval 138"/>
          <p:cNvSpPr>
            <a:spLocks noChangeArrowheads="1"/>
          </p:cNvSpPr>
          <p:nvPr/>
        </p:nvSpPr>
        <p:spPr bwMode="auto">
          <a:xfrm>
            <a:off x="7772400" y="1460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4" name="Oval 139"/>
          <p:cNvSpPr>
            <a:spLocks noChangeArrowheads="1"/>
          </p:cNvSpPr>
          <p:nvPr/>
        </p:nvSpPr>
        <p:spPr bwMode="auto">
          <a:xfrm>
            <a:off x="8153400" y="1460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5" name="Oval 140"/>
          <p:cNvSpPr>
            <a:spLocks noChangeArrowheads="1"/>
          </p:cNvSpPr>
          <p:nvPr/>
        </p:nvSpPr>
        <p:spPr bwMode="auto">
          <a:xfrm>
            <a:off x="8534400" y="1460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6" name="Oval 145"/>
          <p:cNvSpPr>
            <a:spLocks noChangeArrowheads="1"/>
          </p:cNvSpPr>
          <p:nvPr/>
        </p:nvSpPr>
        <p:spPr bwMode="auto">
          <a:xfrm>
            <a:off x="7391400" y="1841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7" name="Oval 146"/>
          <p:cNvSpPr>
            <a:spLocks noChangeArrowheads="1"/>
          </p:cNvSpPr>
          <p:nvPr/>
        </p:nvSpPr>
        <p:spPr bwMode="auto">
          <a:xfrm>
            <a:off x="7772400" y="1841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8" name="Oval 147"/>
          <p:cNvSpPr>
            <a:spLocks noChangeArrowheads="1"/>
          </p:cNvSpPr>
          <p:nvPr/>
        </p:nvSpPr>
        <p:spPr bwMode="auto">
          <a:xfrm>
            <a:off x="8153400" y="1841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9" name="Oval 148"/>
          <p:cNvSpPr>
            <a:spLocks noChangeArrowheads="1"/>
          </p:cNvSpPr>
          <p:nvPr/>
        </p:nvSpPr>
        <p:spPr bwMode="auto">
          <a:xfrm>
            <a:off x="8534400" y="1841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0" name="Oval 153"/>
          <p:cNvSpPr>
            <a:spLocks noChangeArrowheads="1"/>
          </p:cNvSpPr>
          <p:nvPr/>
        </p:nvSpPr>
        <p:spPr bwMode="auto">
          <a:xfrm>
            <a:off x="7391400" y="2222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1" name="Oval 154"/>
          <p:cNvSpPr>
            <a:spLocks noChangeArrowheads="1"/>
          </p:cNvSpPr>
          <p:nvPr/>
        </p:nvSpPr>
        <p:spPr bwMode="auto">
          <a:xfrm>
            <a:off x="7772400" y="2222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2" name="Oval 155"/>
          <p:cNvSpPr>
            <a:spLocks noChangeArrowheads="1"/>
          </p:cNvSpPr>
          <p:nvPr/>
        </p:nvSpPr>
        <p:spPr bwMode="auto">
          <a:xfrm>
            <a:off x="8153400" y="2222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3" name="Oval 156"/>
          <p:cNvSpPr>
            <a:spLocks noChangeArrowheads="1"/>
          </p:cNvSpPr>
          <p:nvPr/>
        </p:nvSpPr>
        <p:spPr bwMode="auto">
          <a:xfrm>
            <a:off x="8534400" y="2222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4" name="Oval 161"/>
          <p:cNvSpPr>
            <a:spLocks noChangeArrowheads="1"/>
          </p:cNvSpPr>
          <p:nvPr/>
        </p:nvSpPr>
        <p:spPr bwMode="auto">
          <a:xfrm>
            <a:off x="7391400" y="2603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5" name="Oval 162"/>
          <p:cNvSpPr>
            <a:spLocks noChangeArrowheads="1"/>
          </p:cNvSpPr>
          <p:nvPr/>
        </p:nvSpPr>
        <p:spPr bwMode="auto">
          <a:xfrm>
            <a:off x="7772400" y="2603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6" name="Oval 163"/>
          <p:cNvSpPr>
            <a:spLocks noChangeArrowheads="1"/>
          </p:cNvSpPr>
          <p:nvPr/>
        </p:nvSpPr>
        <p:spPr bwMode="auto">
          <a:xfrm>
            <a:off x="8153400" y="2603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7" name="Oval 164"/>
          <p:cNvSpPr>
            <a:spLocks noChangeArrowheads="1"/>
          </p:cNvSpPr>
          <p:nvPr/>
        </p:nvSpPr>
        <p:spPr bwMode="auto">
          <a:xfrm>
            <a:off x="8534400" y="2603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8" name="TextBox 395"/>
          <p:cNvSpPr txBox="1">
            <a:spLocks noChangeArrowheads="1"/>
          </p:cNvSpPr>
          <p:nvPr/>
        </p:nvSpPr>
        <p:spPr bwMode="auto">
          <a:xfrm>
            <a:off x="152400" y="3409950"/>
            <a:ext cx="1212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Topology</a:t>
            </a:r>
          </a:p>
        </p:txBody>
      </p:sp>
      <p:cxnSp>
        <p:nvCxnSpPr>
          <p:cNvPr id="32839" name="Straight Connector 398"/>
          <p:cNvCxnSpPr>
            <a:cxnSpLocks noChangeShapeType="1"/>
          </p:cNvCxnSpPr>
          <p:nvPr/>
        </p:nvCxnSpPr>
        <p:spPr bwMode="auto">
          <a:xfrm>
            <a:off x="152400" y="337185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840" name="Straight Connector 403"/>
          <p:cNvCxnSpPr>
            <a:cxnSpLocks noChangeShapeType="1"/>
          </p:cNvCxnSpPr>
          <p:nvPr/>
        </p:nvCxnSpPr>
        <p:spPr bwMode="auto">
          <a:xfrm>
            <a:off x="152400" y="3886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841" name="Straight Connector 404"/>
          <p:cNvCxnSpPr>
            <a:cxnSpLocks noChangeShapeType="1"/>
          </p:cNvCxnSpPr>
          <p:nvPr/>
        </p:nvCxnSpPr>
        <p:spPr bwMode="auto">
          <a:xfrm>
            <a:off x="152400" y="44196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842" name="Straight Connector 405"/>
          <p:cNvCxnSpPr>
            <a:cxnSpLocks noChangeShapeType="1"/>
          </p:cNvCxnSpPr>
          <p:nvPr/>
        </p:nvCxnSpPr>
        <p:spPr bwMode="auto">
          <a:xfrm>
            <a:off x="152400" y="5257800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7" name="TextBox 406"/>
          <p:cNvSpPr txBox="1">
            <a:spLocks noChangeArrowheads="1"/>
          </p:cNvSpPr>
          <p:nvPr/>
        </p:nvSpPr>
        <p:spPr bwMode="auto">
          <a:xfrm>
            <a:off x="1981200" y="3440113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Crossbar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08" name="TextBox 407"/>
          <p:cNvSpPr txBox="1">
            <a:spLocks noChangeArrowheads="1"/>
          </p:cNvSpPr>
          <p:nvPr/>
        </p:nvSpPr>
        <p:spPr bwMode="auto">
          <a:xfrm>
            <a:off x="7010400" y="3440113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Mesh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09" name="TextBox 408"/>
          <p:cNvSpPr txBox="1">
            <a:spLocks noChangeArrowheads="1"/>
          </p:cNvSpPr>
          <p:nvPr/>
        </p:nvSpPr>
        <p:spPr bwMode="auto">
          <a:xfrm>
            <a:off x="2057400" y="3962400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Indirect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2846" name="TextBox 413"/>
          <p:cNvSpPr txBox="1">
            <a:spLocks noChangeArrowheads="1"/>
          </p:cNvSpPr>
          <p:nvPr/>
        </p:nvSpPr>
        <p:spPr bwMode="auto">
          <a:xfrm>
            <a:off x="152400" y="3962400"/>
            <a:ext cx="1765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Direct/Indirect</a:t>
            </a:r>
          </a:p>
        </p:txBody>
      </p:sp>
      <p:sp>
        <p:nvSpPr>
          <p:cNvPr id="32847" name="TextBox 414"/>
          <p:cNvSpPr txBox="1">
            <a:spLocks noChangeArrowheads="1"/>
          </p:cNvSpPr>
          <p:nvPr/>
        </p:nvSpPr>
        <p:spPr bwMode="auto">
          <a:xfrm>
            <a:off x="152400" y="4473575"/>
            <a:ext cx="1905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Blocking/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Non-blocking</a:t>
            </a:r>
          </a:p>
        </p:txBody>
      </p:sp>
      <p:sp>
        <p:nvSpPr>
          <p:cNvPr id="32848" name="Oval 137"/>
          <p:cNvSpPr>
            <a:spLocks noChangeArrowheads="1"/>
          </p:cNvSpPr>
          <p:nvPr/>
        </p:nvSpPr>
        <p:spPr bwMode="auto">
          <a:xfrm>
            <a:off x="2219325" y="1582738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</a:p>
        </p:txBody>
      </p:sp>
      <p:sp>
        <p:nvSpPr>
          <p:cNvPr id="32849" name="Oval 137"/>
          <p:cNvSpPr>
            <a:spLocks noChangeArrowheads="1"/>
          </p:cNvSpPr>
          <p:nvPr/>
        </p:nvSpPr>
        <p:spPr bwMode="auto">
          <a:xfrm>
            <a:off x="2219325" y="1963738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32850" name="Oval 137"/>
          <p:cNvSpPr>
            <a:spLocks noChangeArrowheads="1"/>
          </p:cNvSpPr>
          <p:nvPr/>
        </p:nvSpPr>
        <p:spPr bwMode="auto">
          <a:xfrm>
            <a:off x="2219325" y="2319338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0</a:t>
            </a:r>
          </a:p>
        </p:txBody>
      </p:sp>
      <p:sp>
        <p:nvSpPr>
          <p:cNvPr id="32851" name="Oval 137"/>
          <p:cNvSpPr>
            <a:spLocks noChangeArrowheads="1"/>
          </p:cNvSpPr>
          <p:nvPr/>
        </p:nvSpPr>
        <p:spPr bwMode="auto">
          <a:xfrm>
            <a:off x="2219325" y="121920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3</a:t>
            </a:r>
          </a:p>
        </p:txBody>
      </p:sp>
      <p:grpSp>
        <p:nvGrpSpPr>
          <p:cNvPr id="32852" name="Group 434"/>
          <p:cNvGrpSpPr>
            <a:grpSpLocks/>
          </p:cNvGrpSpPr>
          <p:nvPr/>
        </p:nvGrpSpPr>
        <p:grpSpPr bwMode="auto">
          <a:xfrm rot="5400000">
            <a:off x="3259932" y="2269331"/>
            <a:ext cx="304800" cy="1404937"/>
            <a:chOff x="4876800" y="1998452"/>
            <a:chExt cx="304800" cy="1404670"/>
          </a:xfrm>
        </p:grpSpPr>
        <p:sp>
          <p:nvSpPr>
            <p:cNvPr id="32928" name="Oval 137"/>
            <p:cNvSpPr>
              <a:spLocks noChangeArrowheads="1"/>
            </p:cNvSpPr>
            <p:nvPr/>
          </p:nvSpPr>
          <p:spPr bwMode="auto">
            <a:xfrm rot="-5400000">
              <a:off x="4876800" y="2370826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32929" name="Oval 137"/>
            <p:cNvSpPr>
              <a:spLocks noChangeArrowheads="1"/>
            </p:cNvSpPr>
            <p:nvPr/>
          </p:nvSpPr>
          <p:spPr bwMode="auto">
            <a:xfrm rot="-5400000">
              <a:off x="4876800" y="274320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32930" name="Oval 137"/>
            <p:cNvSpPr>
              <a:spLocks noChangeArrowheads="1"/>
            </p:cNvSpPr>
            <p:nvPr/>
          </p:nvSpPr>
          <p:spPr bwMode="auto">
            <a:xfrm rot="-5400000">
              <a:off x="4876800" y="3098322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32931" name="Oval 137"/>
            <p:cNvSpPr>
              <a:spLocks noChangeArrowheads="1"/>
            </p:cNvSpPr>
            <p:nvPr/>
          </p:nvSpPr>
          <p:spPr bwMode="auto">
            <a:xfrm rot="-5400000">
              <a:off x="4876800" y="1998452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3</a:t>
              </a:r>
            </a:p>
          </p:txBody>
        </p:sp>
      </p:grpSp>
      <p:grpSp>
        <p:nvGrpSpPr>
          <p:cNvPr id="32853" name="Group 15"/>
          <p:cNvGrpSpPr>
            <a:grpSpLocks/>
          </p:cNvGrpSpPr>
          <p:nvPr/>
        </p:nvGrpSpPr>
        <p:grpSpPr bwMode="auto">
          <a:xfrm>
            <a:off x="5040313" y="1600200"/>
            <a:ext cx="1219200" cy="1143000"/>
            <a:chOff x="1968" y="2832"/>
            <a:chExt cx="1680" cy="720"/>
          </a:xfrm>
        </p:grpSpPr>
        <p:sp>
          <p:nvSpPr>
            <p:cNvPr id="32924" name="Line 17"/>
            <p:cNvSpPr>
              <a:spLocks noChangeShapeType="1"/>
            </p:cNvSpPr>
            <p:nvPr/>
          </p:nvSpPr>
          <p:spPr bwMode="auto">
            <a:xfrm>
              <a:off x="1968" y="2832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25" name="Line 18"/>
            <p:cNvSpPr>
              <a:spLocks noChangeShapeType="1"/>
            </p:cNvSpPr>
            <p:nvPr/>
          </p:nvSpPr>
          <p:spPr bwMode="auto">
            <a:xfrm>
              <a:off x="1968" y="3072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26" name="Line 19"/>
            <p:cNvSpPr>
              <a:spLocks noChangeShapeType="1"/>
            </p:cNvSpPr>
            <p:nvPr/>
          </p:nvSpPr>
          <p:spPr bwMode="auto">
            <a:xfrm>
              <a:off x="1968" y="3312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27" name="Line 20"/>
            <p:cNvSpPr>
              <a:spLocks noChangeShapeType="1"/>
            </p:cNvSpPr>
            <p:nvPr/>
          </p:nvSpPr>
          <p:spPr bwMode="auto">
            <a:xfrm>
              <a:off x="1968" y="3552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32854" name="Rectangle 25"/>
          <p:cNvSpPr>
            <a:spLocks noChangeArrowheads="1"/>
          </p:cNvSpPr>
          <p:nvPr/>
        </p:nvSpPr>
        <p:spPr bwMode="auto">
          <a:xfrm>
            <a:off x="4894263" y="1454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55" name="Rectangle 26"/>
          <p:cNvSpPr>
            <a:spLocks noChangeArrowheads="1"/>
          </p:cNvSpPr>
          <p:nvPr/>
        </p:nvSpPr>
        <p:spPr bwMode="auto">
          <a:xfrm>
            <a:off x="4894263" y="1835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56" name="Rectangle 27"/>
          <p:cNvSpPr>
            <a:spLocks noChangeArrowheads="1"/>
          </p:cNvSpPr>
          <p:nvPr/>
        </p:nvSpPr>
        <p:spPr bwMode="auto">
          <a:xfrm>
            <a:off x="4894263" y="2216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57" name="Rectangle 28"/>
          <p:cNvSpPr>
            <a:spLocks noChangeArrowheads="1"/>
          </p:cNvSpPr>
          <p:nvPr/>
        </p:nvSpPr>
        <p:spPr bwMode="auto">
          <a:xfrm>
            <a:off x="4894263" y="2597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58" name="Rectangle 33"/>
          <p:cNvSpPr>
            <a:spLocks noChangeArrowheads="1"/>
          </p:cNvSpPr>
          <p:nvPr/>
        </p:nvSpPr>
        <p:spPr bwMode="auto">
          <a:xfrm>
            <a:off x="5497513" y="1454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59" name="Rectangle 34"/>
          <p:cNvSpPr>
            <a:spLocks noChangeArrowheads="1"/>
          </p:cNvSpPr>
          <p:nvPr/>
        </p:nvSpPr>
        <p:spPr bwMode="auto">
          <a:xfrm>
            <a:off x="5497513" y="1835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0" name="Rectangle 35"/>
          <p:cNvSpPr>
            <a:spLocks noChangeArrowheads="1"/>
          </p:cNvSpPr>
          <p:nvPr/>
        </p:nvSpPr>
        <p:spPr bwMode="auto">
          <a:xfrm>
            <a:off x="5497513" y="2216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1" name="Rectangle 36"/>
          <p:cNvSpPr>
            <a:spLocks noChangeArrowheads="1"/>
          </p:cNvSpPr>
          <p:nvPr/>
        </p:nvSpPr>
        <p:spPr bwMode="auto">
          <a:xfrm>
            <a:off x="5497513" y="2597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2" name="Line 39"/>
          <p:cNvSpPr>
            <a:spLocks noChangeShapeType="1"/>
          </p:cNvSpPr>
          <p:nvPr/>
        </p:nvSpPr>
        <p:spPr bwMode="auto">
          <a:xfrm>
            <a:off x="5192713" y="1600200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3" name="Line 40"/>
          <p:cNvSpPr>
            <a:spLocks noChangeShapeType="1"/>
          </p:cNvSpPr>
          <p:nvPr/>
        </p:nvSpPr>
        <p:spPr bwMode="auto">
          <a:xfrm>
            <a:off x="5192713" y="1981200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4" name="Line 43"/>
          <p:cNvSpPr>
            <a:spLocks noChangeShapeType="1"/>
          </p:cNvSpPr>
          <p:nvPr/>
        </p:nvSpPr>
        <p:spPr bwMode="auto">
          <a:xfrm flipV="1">
            <a:off x="5192713" y="1600200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5" name="Line 44"/>
          <p:cNvSpPr>
            <a:spLocks noChangeShapeType="1"/>
          </p:cNvSpPr>
          <p:nvPr/>
        </p:nvSpPr>
        <p:spPr bwMode="auto">
          <a:xfrm flipV="1">
            <a:off x="5192713" y="1981200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6" name="Line 47"/>
          <p:cNvSpPr>
            <a:spLocks noChangeShapeType="1"/>
          </p:cNvSpPr>
          <p:nvPr/>
        </p:nvSpPr>
        <p:spPr bwMode="auto">
          <a:xfrm>
            <a:off x="5802313" y="1600200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7" name="Line 48"/>
          <p:cNvSpPr>
            <a:spLocks noChangeShapeType="1"/>
          </p:cNvSpPr>
          <p:nvPr/>
        </p:nvSpPr>
        <p:spPr bwMode="auto">
          <a:xfrm>
            <a:off x="5802313" y="2362200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8" name="Line 51"/>
          <p:cNvSpPr>
            <a:spLocks noChangeShapeType="1"/>
          </p:cNvSpPr>
          <p:nvPr/>
        </p:nvSpPr>
        <p:spPr bwMode="auto">
          <a:xfrm flipH="1">
            <a:off x="5802313" y="1600200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9" name="Line 52"/>
          <p:cNvSpPr>
            <a:spLocks noChangeShapeType="1"/>
          </p:cNvSpPr>
          <p:nvPr/>
        </p:nvSpPr>
        <p:spPr bwMode="auto">
          <a:xfrm flipH="1">
            <a:off x="5802313" y="2362200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70" name="Oval 201"/>
          <p:cNvSpPr>
            <a:spLocks noChangeArrowheads="1"/>
          </p:cNvSpPr>
          <p:nvPr/>
        </p:nvSpPr>
        <p:spPr bwMode="auto">
          <a:xfrm>
            <a:off x="6553200" y="2590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32871" name="Rectangle 214"/>
          <p:cNvSpPr>
            <a:spLocks noChangeArrowheads="1"/>
          </p:cNvSpPr>
          <p:nvPr/>
        </p:nvSpPr>
        <p:spPr bwMode="auto">
          <a:xfrm>
            <a:off x="6107113" y="144780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72" name="Rectangle 215"/>
          <p:cNvSpPr>
            <a:spLocks noChangeArrowheads="1"/>
          </p:cNvSpPr>
          <p:nvPr/>
        </p:nvSpPr>
        <p:spPr bwMode="auto">
          <a:xfrm>
            <a:off x="6107113" y="182880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73" name="Rectangle 216"/>
          <p:cNvSpPr>
            <a:spLocks noChangeArrowheads="1"/>
          </p:cNvSpPr>
          <p:nvPr/>
        </p:nvSpPr>
        <p:spPr bwMode="auto">
          <a:xfrm>
            <a:off x="6107113" y="220980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74" name="Rectangle 217"/>
          <p:cNvSpPr>
            <a:spLocks noChangeArrowheads="1"/>
          </p:cNvSpPr>
          <p:nvPr/>
        </p:nvSpPr>
        <p:spPr bwMode="auto">
          <a:xfrm>
            <a:off x="6107113" y="259080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75" name="Oval 218"/>
          <p:cNvSpPr>
            <a:spLocks noChangeArrowheads="1"/>
          </p:cNvSpPr>
          <p:nvPr/>
        </p:nvSpPr>
        <p:spPr bwMode="auto">
          <a:xfrm>
            <a:off x="6553200" y="2743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0</a:t>
            </a:r>
          </a:p>
        </p:txBody>
      </p:sp>
      <p:sp>
        <p:nvSpPr>
          <p:cNvPr id="32876" name="Oval 219"/>
          <p:cNvSpPr>
            <a:spLocks noChangeArrowheads="1"/>
          </p:cNvSpPr>
          <p:nvPr/>
        </p:nvSpPr>
        <p:spPr bwMode="auto">
          <a:xfrm>
            <a:off x="6553200" y="2209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3</a:t>
            </a:r>
          </a:p>
        </p:txBody>
      </p:sp>
      <p:sp>
        <p:nvSpPr>
          <p:cNvPr id="32877" name="Oval 220"/>
          <p:cNvSpPr>
            <a:spLocks noChangeArrowheads="1"/>
          </p:cNvSpPr>
          <p:nvPr/>
        </p:nvSpPr>
        <p:spPr bwMode="auto">
          <a:xfrm>
            <a:off x="6553200" y="2362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</a:p>
        </p:txBody>
      </p:sp>
      <p:sp>
        <p:nvSpPr>
          <p:cNvPr id="32878" name="Oval 221"/>
          <p:cNvSpPr>
            <a:spLocks noChangeArrowheads="1"/>
          </p:cNvSpPr>
          <p:nvPr/>
        </p:nvSpPr>
        <p:spPr bwMode="auto">
          <a:xfrm>
            <a:off x="6553200" y="1828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5</a:t>
            </a:r>
          </a:p>
        </p:txBody>
      </p:sp>
      <p:sp>
        <p:nvSpPr>
          <p:cNvPr id="32879" name="Oval 222"/>
          <p:cNvSpPr>
            <a:spLocks noChangeArrowheads="1"/>
          </p:cNvSpPr>
          <p:nvPr/>
        </p:nvSpPr>
        <p:spPr bwMode="auto">
          <a:xfrm>
            <a:off x="6553200" y="1981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4</a:t>
            </a:r>
          </a:p>
        </p:txBody>
      </p:sp>
      <p:sp>
        <p:nvSpPr>
          <p:cNvPr id="32880" name="Oval 223"/>
          <p:cNvSpPr>
            <a:spLocks noChangeArrowheads="1"/>
          </p:cNvSpPr>
          <p:nvPr/>
        </p:nvSpPr>
        <p:spPr bwMode="auto">
          <a:xfrm>
            <a:off x="6553200" y="1447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7</a:t>
            </a:r>
          </a:p>
        </p:txBody>
      </p:sp>
      <p:sp>
        <p:nvSpPr>
          <p:cNvPr id="32881" name="Oval 224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6</a:t>
            </a:r>
          </a:p>
        </p:txBody>
      </p:sp>
      <p:sp>
        <p:nvSpPr>
          <p:cNvPr id="32882" name="Line 241"/>
          <p:cNvSpPr>
            <a:spLocks noChangeShapeType="1"/>
          </p:cNvSpPr>
          <p:nvPr/>
        </p:nvSpPr>
        <p:spPr bwMode="auto">
          <a:xfrm flipV="1">
            <a:off x="6400800" y="1524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3" name="Line 242"/>
          <p:cNvSpPr>
            <a:spLocks noChangeShapeType="1"/>
          </p:cNvSpPr>
          <p:nvPr/>
        </p:nvSpPr>
        <p:spPr bwMode="auto">
          <a:xfrm>
            <a:off x="6400800" y="1600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4" name="Line 243"/>
          <p:cNvSpPr>
            <a:spLocks noChangeShapeType="1"/>
          </p:cNvSpPr>
          <p:nvPr/>
        </p:nvSpPr>
        <p:spPr bwMode="auto">
          <a:xfrm flipV="1">
            <a:off x="6400800" y="1905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5" name="Line 244"/>
          <p:cNvSpPr>
            <a:spLocks noChangeShapeType="1"/>
          </p:cNvSpPr>
          <p:nvPr/>
        </p:nvSpPr>
        <p:spPr bwMode="auto">
          <a:xfrm>
            <a:off x="6400800" y="1981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6" name="Line 245"/>
          <p:cNvSpPr>
            <a:spLocks noChangeShapeType="1"/>
          </p:cNvSpPr>
          <p:nvPr/>
        </p:nvSpPr>
        <p:spPr bwMode="auto">
          <a:xfrm flipV="1">
            <a:off x="6400800" y="2286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7" name="Line 246"/>
          <p:cNvSpPr>
            <a:spLocks noChangeShapeType="1"/>
          </p:cNvSpPr>
          <p:nvPr/>
        </p:nvSpPr>
        <p:spPr bwMode="auto">
          <a:xfrm>
            <a:off x="6400800" y="2362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8" name="Line 247"/>
          <p:cNvSpPr>
            <a:spLocks noChangeShapeType="1"/>
          </p:cNvSpPr>
          <p:nvPr/>
        </p:nvSpPr>
        <p:spPr bwMode="auto">
          <a:xfrm flipV="1">
            <a:off x="6400800" y="2667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9" name="Line 248"/>
          <p:cNvSpPr>
            <a:spLocks noChangeShapeType="1"/>
          </p:cNvSpPr>
          <p:nvPr/>
        </p:nvSpPr>
        <p:spPr bwMode="auto">
          <a:xfrm>
            <a:off x="6400800" y="2743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90" name="Oval 249"/>
          <p:cNvSpPr>
            <a:spLocks noChangeArrowheads="1"/>
          </p:cNvSpPr>
          <p:nvPr/>
        </p:nvSpPr>
        <p:spPr bwMode="auto">
          <a:xfrm>
            <a:off x="4583113" y="2590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32891" name="Oval 250"/>
          <p:cNvSpPr>
            <a:spLocks noChangeArrowheads="1"/>
          </p:cNvSpPr>
          <p:nvPr/>
        </p:nvSpPr>
        <p:spPr bwMode="auto">
          <a:xfrm>
            <a:off x="4583113" y="2743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0</a:t>
            </a:r>
          </a:p>
        </p:txBody>
      </p:sp>
      <p:sp>
        <p:nvSpPr>
          <p:cNvPr id="32892" name="Oval 251"/>
          <p:cNvSpPr>
            <a:spLocks noChangeArrowheads="1"/>
          </p:cNvSpPr>
          <p:nvPr/>
        </p:nvSpPr>
        <p:spPr bwMode="auto">
          <a:xfrm>
            <a:off x="4583113" y="2209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3</a:t>
            </a:r>
          </a:p>
        </p:txBody>
      </p:sp>
      <p:sp>
        <p:nvSpPr>
          <p:cNvPr id="32893" name="Oval 252"/>
          <p:cNvSpPr>
            <a:spLocks noChangeArrowheads="1"/>
          </p:cNvSpPr>
          <p:nvPr/>
        </p:nvSpPr>
        <p:spPr bwMode="auto">
          <a:xfrm>
            <a:off x="4583113" y="2362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</a:p>
        </p:txBody>
      </p:sp>
      <p:sp>
        <p:nvSpPr>
          <p:cNvPr id="32894" name="Oval 253"/>
          <p:cNvSpPr>
            <a:spLocks noChangeArrowheads="1"/>
          </p:cNvSpPr>
          <p:nvPr/>
        </p:nvSpPr>
        <p:spPr bwMode="auto">
          <a:xfrm>
            <a:off x="4583113" y="1828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5</a:t>
            </a:r>
          </a:p>
        </p:txBody>
      </p:sp>
      <p:sp>
        <p:nvSpPr>
          <p:cNvPr id="32895" name="Oval 254"/>
          <p:cNvSpPr>
            <a:spLocks noChangeArrowheads="1"/>
          </p:cNvSpPr>
          <p:nvPr/>
        </p:nvSpPr>
        <p:spPr bwMode="auto">
          <a:xfrm>
            <a:off x="4583113" y="1981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4</a:t>
            </a:r>
          </a:p>
        </p:txBody>
      </p:sp>
      <p:sp>
        <p:nvSpPr>
          <p:cNvPr id="32896" name="Oval 255"/>
          <p:cNvSpPr>
            <a:spLocks noChangeArrowheads="1"/>
          </p:cNvSpPr>
          <p:nvPr/>
        </p:nvSpPr>
        <p:spPr bwMode="auto">
          <a:xfrm>
            <a:off x="4583113" y="1447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7</a:t>
            </a:r>
          </a:p>
        </p:txBody>
      </p:sp>
      <p:sp>
        <p:nvSpPr>
          <p:cNvPr id="32897" name="Oval 256"/>
          <p:cNvSpPr>
            <a:spLocks noChangeArrowheads="1"/>
          </p:cNvSpPr>
          <p:nvPr/>
        </p:nvSpPr>
        <p:spPr bwMode="auto">
          <a:xfrm>
            <a:off x="4583113" y="1600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6</a:t>
            </a:r>
          </a:p>
        </p:txBody>
      </p:sp>
      <p:sp>
        <p:nvSpPr>
          <p:cNvPr id="32898" name="Line 273"/>
          <p:cNvSpPr>
            <a:spLocks noChangeShapeType="1"/>
          </p:cNvSpPr>
          <p:nvPr/>
        </p:nvSpPr>
        <p:spPr bwMode="auto">
          <a:xfrm>
            <a:off x="4735513" y="1524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99" name="Line 274"/>
          <p:cNvSpPr>
            <a:spLocks noChangeShapeType="1"/>
          </p:cNvSpPr>
          <p:nvPr/>
        </p:nvSpPr>
        <p:spPr bwMode="auto">
          <a:xfrm flipV="1">
            <a:off x="4735513" y="1600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0" name="Line 275"/>
          <p:cNvSpPr>
            <a:spLocks noChangeShapeType="1"/>
          </p:cNvSpPr>
          <p:nvPr/>
        </p:nvSpPr>
        <p:spPr bwMode="auto">
          <a:xfrm>
            <a:off x="4735513" y="1905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1" name="Line 276"/>
          <p:cNvSpPr>
            <a:spLocks noChangeShapeType="1"/>
          </p:cNvSpPr>
          <p:nvPr/>
        </p:nvSpPr>
        <p:spPr bwMode="auto">
          <a:xfrm flipV="1">
            <a:off x="4735513" y="1981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2" name="Line 277"/>
          <p:cNvSpPr>
            <a:spLocks noChangeShapeType="1"/>
          </p:cNvSpPr>
          <p:nvPr/>
        </p:nvSpPr>
        <p:spPr bwMode="auto">
          <a:xfrm>
            <a:off x="4735513" y="2286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3" name="Line 278"/>
          <p:cNvSpPr>
            <a:spLocks noChangeShapeType="1"/>
          </p:cNvSpPr>
          <p:nvPr/>
        </p:nvSpPr>
        <p:spPr bwMode="auto">
          <a:xfrm flipV="1">
            <a:off x="4735513" y="2362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4" name="Line 279"/>
          <p:cNvSpPr>
            <a:spLocks noChangeShapeType="1"/>
          </p:cNvSpPr>
          <p:nvPr/>
        </p:nvSpPr>
        <p:spPr bwMode="auto">
          <a:xfrm>
            <a:off x="4735513" y="2667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5" name="Line 280"/>
          <p:cNvSpPr>
            <a:spLocks noChangeShapeType="1"/>
          </p:cNvSpPr>
          <p:nvPr/>
        </p:nvSpPr>
        <p:spPr bwMode="auto">
          <a:xfrm flipV="1">
            <a:off x="4735513" y="2743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32906" name="Straight Connector 625"/>
          <p:cNvCxnSpPr>
            <a:cxnSpLocks noChangeShapeType="1"/>
          </p:cNvCxnSpPr>
          <p:nvPr/>
        </p:nvCxnSpPr>
        <p:spPr bwMode="auto">
          <a:xfrm rot="5400000">
            <a:off x="1752600" y="37338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907" name="Straight Connector 629"/>
          <p:cNvCxnSpPr>
            <a:cxnSpLocks noChangeShapeType="1"/>
          </p:cNvCxnSpPr>
          <p:nvPr/>
        </p:nvCxnSpPr>
        <p:spPr bwMode="auto">
          <a:xfrm rot="5400000">
            <a:off x="4457700" y="3771900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908" name="Straight Connector 630"/>
          <p:cNvCxnSpPr>
            <a:cxnSpLocks noChangeShapeType="1"/>
          </p:cNvCxnSpPr>
          <p:nvPr/>
        </p:nvCxnSpPr>
        <p:spPr bwMode="auto">
          <a:xfrm rot="5400000">
            <a:off x="-495300" y="3771900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6" name="TextBox 635"/>
          <p:cNvSpPr txBox="1">
            <a:spLocks noChangeArrowheads="1"/>
          </p:cNvSpPr>
          <p:nvPr/>
        </p:nvSpPr>
        <p:spPr bwMode="auto">
          <a:xfrm>
            <a:off x="2057400" y="4659313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Non-blocking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637" name="TextBox 636"/>
          <p:cNvSpPr txBox="1">
            <a:spLocks noChangeArrowheads="1"/>
          </p:cNvSpPr>
          <p:nvPr/>
        </p:nvSpPr>
        <p:spPr bwMode="auto">
          <a:xfrm>
            <a:off x="4343400" y="4659313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Blocking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638" name="TextBox 637"/>
          <p:cNvSpPr txBox="1">
            <a:spLocks noChangeArrowheads="1"/>
          </p:cNvSpPr>
          <p:nvPr/>
        </p:nvSpPr>
        <p:spPr bwMode="auto">
          <a:xfrm>
            <a:off x="7010400" y="4659313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Blocking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639" name="TextBox 638"/>
          <p:cNvSpPr txBox="1">
            <a:spLocks noChangeArrowheads="1"/>
          </p:cNvSpPr>
          <p:nvPr/>
        </p:nvSpPr>
        <p:spPr bwMode="auto">
          <a:xfrm>
            <a:off x="4343400" y="3440113"/>
            <a:ext cx="2743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Multistage Logarith.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640" name="TextBox 639"/>
          <p:cNvSpPr txBox="1">
            <a:spLocks noChangeArrowheads="1"/>
          </p:cNvSpPr>
          <p:nvPr/>
        </p:nvSpPr>
        <p:spPr bwMode="auto">
          <a:xfrm>
            <a:off x="4343400" y="3962400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Indirect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2914" name="TextBox 640"/>
          <p:cNvSpPr txBox="1">
            <a:spLocks noChangeArrowheads="1"/>
          </p:cNvSpPr>
          <p:nvPr/>
        </p:nvSpPr>
        <p:spPr bwMode="auto">
          <a:xfrm>
            <a:off x="152400" y="5334000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Cost</a:t>
            </a:r>
          </a:p>
        </p:txBody>
      </p:sp>
      <p:sp>
        <p:nvSpPr>
          <p:cNvPr id="32915" name="TextBox 641"/>
          <p:cNvSpPr txBox="1">
            <a:spLocks noChangeArrowheads="1"/>
          </p:cNvSpPr>
          <p:nvPr/>
        </p:nvSpPr>
        <p:spPr bwMode="auto">
          <a:xfrm>
            <a:off x="152400" y="5867400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Latency</a:t>
            </a:r>
          </a:p>
        </p:txBody>
      </p:sp>
      <p:cxnSp>
        <p:nvCxnSpPr>
          <p:cNvPr id="32916" name="Straight Connector 643"/>
          <p:cNvCxnSpPr>
            <a:cxnSpLocks noChangeShapeType="1"/>
          </p:cNvCxnSpPr>
          <p:nvPr/>
        </p:nvCxnSpPr>
        <p:spPr bwMode="auto">
          <a:xfrm>
            <a:off x="152400" y="5791200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917" name="Straight Connector 644"/>
          <p:cNvCxnSpPr>
            <a:cxnSpLocks noChangeShapeType="1"/>
          </p:cNvCxnSpPr>
          <p:nvPr/>
        </p:nvCxnSpPr>
        <p:spPr bwMode="auto">
          <a:xfrm>
            <a:off x="152400" y="6324600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49" name="TextBox 648"/>
          <p:cNvSpPr txBox="1">
            <a:spLocks noChangeArrowheads="1"/>
          </p:cNvSpPr>
          <p:nvPr/>
        </p:nvSpPr>
        <p:spPr bwMode="auto">
          <a:xfrm>
            <a:off x="2057400" y="5334000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O(N</a:t>
            </a:r>
            <a:r>
              <a:rPr lang="en-US" sz="2000" b="1" baseline="30000">
                <a:solidFill>
                  <a:srgbClr val="000000"/>
                </a:solidFill>
                <a:cs typeface="ＭＳ Ｐゴシック" charset="0"/>
                <a:sym typeface="Wingdings" charset="0"/>
              </a:rPr>
              <a:t>2</a:t>
            </a: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)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650" name="TextBox 649"/>
          <p:cNvSpPr txBox="1">
            <a:spLocks noChangeArrowheads="1"/>
          </p:cNvSpPr>
          <p:nvPr/>
        </p:nvSpPr>
        <p:spPr bwMode="auto">
          <a:xfrm>
            <a:off x="4343400" y="5334000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O(NlogN)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651" name="TextBox 650"/>
          <p:cNvSpPr txBox="1">
            <a:spLocks noChangeArrowheads="1"/>
          </p:cNvSpPr>
          <p:nvPr/>
        </p:nvSpPr>
        <p:spPr bwMode="auto">
          <a:xfrm>
            <a:off x="7010400" y="5334000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O(N)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652" name="TextBox 651"/>
          <p:cNvSpPr txBox="1">
            <a:spLocks noChangeArrowheads="1"/>
          </p:cNvSpPr>
          <p:nvPr/>
        </p:nvSpPr>
        <p:spPr bwMode="auto">
          <a:xfrm>
            <a:off x="7010400" y="5848350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O(sqrt(N))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653" name="TextBox 652"/>
          <p:cNvSpPr txBox="1">
            <a:spLocks noChangeArrowheads="1"/>
          </p:cNvSpPr>
          <p:nvPr/>
        </p:nvSpPr>
        <p:spPr bwMode="auto">
          <a:xfrm>
            <a:off x="2057400" y="5867400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O(1)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654" name="TextBox 653"/>
          <p:cNvSpPr txBox="1">
            <a:spLocks noChangeArrowheads="1"/>
          </p:cNvSpPr>
          <p:nvPr/>
        </p:nvSpPr>
        <p:spPr bwMode="auto">
          <a:xfrm>
            <a:off x="4343400" y="5867400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O(logN)</a:t>
            </a:r>
            <a:endParaRPr 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854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/>
      <p:bldP spid="407" grpId="0"/>
      <p:bldP spid="408" grpId="0"/>
      <p:bldP spid="409" grpId="0"/>
      <p:bldP spid="636" grpId="0"/>
      <p:bldP spid="637" grpId="0"/>
      <p:bldP spid="638" grpId="0"/>
      <p:bldP spid="639" grpId="0"/>
      <p:bldP spid="640" grpId="0"/>
      <p:bldP spid="649" grpId="0"/>
      <p:bldP spid="650" grpId="0"/>
      <p:bldP spid="651" grpId="0"/>
      <p:bldP spid="652" grpId="0"/>
      <p:bldP spid="653" grpId="0"/>
      <p:bldP spid="654" grpId="0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QoS in On-Chip Networks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Boris Grot, Joel </a:t>
            </a:r>
            <a:r>
              <a:rPr lang="en-US" sz="2000" dirty="0" err="1"/>
              <a:t>Hestness</a:t>
            </a:r>
            <a:r>
              <a:rPr lang="en-US" sz="2000" dirty="0"/>
              <a:t>, Stephen W. </a:t>
            </a:r>
            <a:r>
              <a:rPr lang="en-US" sz="2000" dirty="0" err="1"/>
              <a:t>Keckler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"Kilo-NOC: A Heterogeneous Network-on-Chip Architecture for Scalability and Service Guarantees"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38th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San Jose, CA, June 2011.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2023"/>
            <a:ext cx="9144000" cy="24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7704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Ring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Each node connected to exactly two other nodes. Nodes form a continuous pathway such that packets can reach any node.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Cheap: O(N) cost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High latency: O(N)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Not easy to scale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- Bisection bandwidth remains constant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Used in Intel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Haswell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 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Intel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Larrabee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 IBM Cell, 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many commercial systems today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893F11-3D88-B343-82AA-7547C7266E8E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33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11620" name="Picture 4" descr="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194175"/>
            <a:ext cx="4076700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496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Unidirectional Ring</a:t>
            </a:r>
          </a:p>
        </p:txBody>
      </p:sp>
      <p:sp>
        <p:nvSpPr>
          <p:cNvPr id="113666" name="Content Placeholder 5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Single directional pathway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Simple topology and implementation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Reasonable performance if N and performance needs (bandwidth &amp; latency) still moderately low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O(N) cost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N/2 average hops; latency depends on utilization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25F80B-E9FE-B34C-AC48-63CC9E62B65C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34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33488" y="1844675"/>
            <a:ext cx="3048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066800" y="2522538"/>
            <a:ext cx="623888" cy="617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0</a:t>
            </a:r>
          </a:p>
        </p:txBody>
      </p:sp>
      <p:cxnSp>
        <p:nvCxnSpPr>
          <p:cNvPr id="113670" name="Straight Arrow Connector 36"/>
          <p:cNvCxnSpPr>
            <a:cxnSpLocks noChangeShapeType="1"/>
            <a:stCxn id="8" idx="0"/>
            <a:endCxn id="7" idx="2"/>
          </p:cNvCxnSpPr>
          <p:nvPr/>
        </p:nvCxnSpPr>
        <p:spPr bwMode="auto">
          <a:xfrm rot="5400000" flipH="1" flipV="1">
            <a:off x="1196181" y="2332832"/>
            <a:ext cx="373063" cy="635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2300288" y="1844675"/>
            <a:ext cx="3048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2133600" y="2522538"/>
            <a:ext cx="623888" cy="617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1</a:t>
            </a:r>
          </a:p>
        </p:txBody>
      </p:sp>
      <p:cxnSp>
        <p:nvCxnSpPr>
          <p:cNvPr id="113673" name="Straight Arrow Connector 42"/>
          <p:cNvCxnSpPr>
            <a:cxnSpLocks noChangeShapeType="1"/>
            <a:stCxn id="11" idx="0"/>
            <a:endCxn id="10" idx="2"/>
          </p:cNvCxnSpPr>
          <p:nvPr/>
        </p:nvCxnSpPr>
        <p:spPr bwMode="auto">
          <a:xfrm rot="5400000" flipH="1" flipV="1">
            <a:off x="2262981" y="2332832"/>
            <a:ext cx="373063" cy="635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6567488" y="1844675"/>
            <a:ext cx="3048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6400800" y="2522538"/>
            <a:ext cx="623888" cy="617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N-2</a:t>
            </a:r>
          </a:p>
        </p:txBody>
      </p:sp>
      <p:cxnSp>
        <p:nvCxnSpPr>
          <p:cNvPr id="113676" name="Straight Arrow Connector 54"/>
          <p:cNvCxnSpPr>
            <a:cxnSpLocks noChangeShapeType="1"/>
            <a:stCxn id="14" idx="0"/>
            <a:endCxn id="13" idx="2"/>
          </p:cNvCxnSpPr>
          <p:nvPr/>
        </p:nvCxnSpPr>
        <p:spPr bwMode="auto">
          <a:xfrm rot="5400000" flipH="1" flipV="1">
            <a:off x="6530181" y="2332832"/>
            <a:ext cx="373063" cy="635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15"/>
          <p:cNvSpPr/>
          <p:nvPr/>
        </p:nvSpPr>
        <p:spPr bwMode="auto">
          <a:xfrm>
            <a:off x="7634288" y="1844675"/>
            <a:ext cx="3048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7467600" y="2522538"/>
            <a:ext cx="623888" cy="617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N-1</a:t>
            </a:r>
          </a:p>
        </p:txBody>
      </p:sp>
      <p:cxnSp>
        <p:nvCxnSpPr>
          <p:cNvPr id="113679" name="Straight Arrow Connector 57"/>
          <p:cNvCxnSpPr>
            <a:cxnSpLocks noChangeShapeType="1"/>
            <a:stCxn id="17" idx="0"/>
            <a:endCxn id="16" idx="2"/>
          </p:cNvCxnSpPr>
          <p:nvPr/>
        </p:nvCxnSpPr>
        <p:spPr bwMode="auto">
          <a:xfrm rot="5400000" flipH="1" flipV="1">
            <a:off x="7596981" y="2332832"/>
            <a:ext cx="373063" cy="635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3680" name="Shape 59"/>
          <p:cNvCxnSpPr>
            <a:cxnSpLocks noChangeShapeType="1"/>
            <a:stCxn id="16" idx="3"/>
            <a:endCxn id="7" idx="1"/>
          </p:cNvCxnSpPr>
          <p:nvPr/>
        </p:nvCxnSpPr>
        <p:spPr bwMode="auto">
          <a:xfrm flipH="1">
            <a:off x="1233488" y="1997075"/>
            <a:ext cx="6705600" cy="1588"/>
          </a:xfrm>
          <a:prstGeom prst="curvedConnector5">
            <a:avLst>
              <a:gd name="adj1" fmla="val -3407"/>
              <a:gd name="adj2" fmla="val -34081616"/>
              <a:gd name="adj3" fmla="val 103407"/>
            </a:avLst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3681" name="Straight Arrow Connector 62"/>
          <p:cNvCxnSpPr>
            <a:cxnSpLocks noChangeShapeType="1"/>
            <a:stCxn id="7" idx="3"/>
            <a:endCxn id="10" idx="1"/>
          </p:cNvCxnSpPr>
          <p:nvPr/>
        </p:nvCxnSpPr>
        <p:spPr bwMode="auto">
          <a:xfrm>
            <a:off x="1538288" y="1997075"/>
            <a:ext cx="762000" cy="1588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3682" name="Straight Arrow Connector 63"/>
          <p:cNvCxnSpPr>
            <a:cxnSpLocks noChangeShapeType="1"/>
          </p:cNvCxnSpPr>
          <p:nvPr/>
        </p:nvCxnSpPr>
        <p:spPr bwMode="auto">
          <a:xfrm>
            <a:off x="2605088" y="1997075"/>
            <a:ext cx="762000" cy="1588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3683" name="Straight Arrow Connector 65"/>
          <p:cNvCxnSpPr>
            <a:cxnSpLocks noChangeShapeType="1"/>
          </p:cNvCxnSpPr>
          <p:nvPr/>
        </p:nvCxnSpPr>
        <p:spPr bwMode="auto">
          <a:xfrm>
            <a:off x="4343400" y="1997075"/>
            <a:ext cx="519113" cy="1588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3684" name="Straight Arrow Connector 66"/>
          <p:cNvCxnSpPr>
            <a:cxnSpLocks noChangeShapeType="1"/>
          </p:cNvCxnSpPr>
          <p:nvPr/>
        </p:nvCxnSpPr>
        <p:spPr bwMode="auto">
          <a:xfrm>
            <a:off x="6096000" y="1997075"/>
            <a:ext cx="471488" cy="1588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3685" name="Straight Arrow Connector 67"/>
          <p:cNvCxnSpPr>
            <a:cxnSpLocks noChangeShapeType="1"/>
          </p:cNvCxnSpPr>
          <p:nvPr/>
        </p:nvCxnSpPr>
        <p:spPr bwMode="auto">
          <a:xfrm>
            <a:off x="6872288" y="1997075"/>
            <a:ext cx="762000" cy="1588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86" name="Oval 71"/>
          <p:cNvSpPr>
            <a:spLocks noChangeArrowheads="1"/>
          </p:cNvSpPr>
          <p:nvPr/>
        </p:nvSpPr>
        <p:spPr bwMode="auto">
          <a:xfrm>
            <a:off x="4953000" y="1962150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87" name="Oval 72"/>
          <p:cNvSpPr>
            <a:spLocks noChangeArrowheads="1"/>
          </p:cNvSpPr>
          <p:nvPr/>
        </p:nvSpPr>
        <p:spPr bwMode="auto">
          <a:xfrm>
            <a:off x="5200650" y="1962150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88" name="Oval 73"/>
          <p:cNvSpPr>
            <a:spLocks noChangeArrowheads="1"/>
          </p:cNvSpPr>
          <p:nvPr/>
        </p:nvSpPr>
        <p:spPr bwMode="auto">
          <a:xfrm>
            <a:off x="5448300" y="1962150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89" name="Oval 74"/>
          <p:cNvSpPr>
            <a:spLocks noChangeArrowheads="1"/>
          </p:cNvSpPr>
          <p:nvPr/>
        </p:nvSpPr>
        <p:spPr bwMode="auto">
          <a:xfrm>
            <a:off x="5695950" y="1962150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90" name="Oval 75"/>
          <p:cNvSpPr>
            <a:spLocks noChangeArrowheads="1"/>
          </p:cNvSpPr>
          <p:nvPr/>
        </p:nvSpPr>
        <p:spPr bwMode="auto">
          <a:xfrm>
            <a:off x="5943600" y="1962150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352800" y="1752600"/>
            <a:ext cx="995363" cy="931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692" name="Rectangle 430"/>
          <p:cNvSpPr>
            <a:spLocks noChangeArrowheads="1"/>
          </p:cNvSpPr>
          <p:nvPr/>
        </p:nvSpPr>
        <p:spPr bwMode="auto">
          <a:xfrm>
            <a:off x="3352800" y="1768475"/>
            <a:ext cx="9953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13693" name="Rectangle 431"/>
          <p:cNvSpPr>
            <a:spLocks noChangeArrowheads="1"/>
          </p:cNvSpPr>
          <p:nvPr/>
        </p:nvSpPr>
        <p:spPr bwMode="auto">
          <a:xfrm>
            <a:off x="3352800" y="2271713"/>
            <a:ext cx="99536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13694" name="Group 512"/>
          <p:cNvGrpSpPr>
            <a:grpSpLocks/>
          </p:cNvGrpSpPr>
          <p:nvPr/>
        </p:nvGrpSpPr>
        <p:grpSpPr bwMode="auto">
          <a:xfrm>
            <a:off x="3671888" y="1974850"/>
            <a:ext cx="639762" cy="503238"/>
            <a:chOff x="2133600" y="1566331"/>
            <a:chExt cx="1066800" cy="575737"/>
          </a:xfrm>
        </p:grpSpPr>
        <p:cxnSp>
          <p:nvCxnSpPr>
            <p:cNvPr id="113711" name="Straight Connector 513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712" name="Straight Connector 514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713" name="Straight Connector 515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714" name="Straight Connector 516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3695" name="Group 193"/>
          <p:cNvGrpSpPr>
            <a:grpSpLocks/>
          </p:cNvGrpSpPr>
          <p:nvPr/>
        </p:nvGrpSpPr>
        <p:grpSpPr bwMode="auto">
          <a:xfrm>
            <a:off x="3375025" y="1893888"/>
            <a:ext cx="284163" cy="704850"/>
            <a:chOff x="2080845" y="1828800"/>
            <a:chExt cx="304800" cy="806940"/>
          </a:xfrm>
        </p:grpSpPr>
        <p:grpSp>
          <p:nvGrpSpPr>
            <p:cNvPr id="113701" name="Group 194"/>
            <p:cNvGrpSpPr>
              <a:grpSpLocks/>
            </p:cNvGrpSpPr>
            <p:nvPr/>
          </p:nvGrpSpPr>
          <p:grpSpPr bwMode="auto">
            <a:xfrm>
              <a:off x="2080845" y="1828800"/>
              <a:ext cx="304800" cy="228600"/>
              <a:chOff x="2057400" y="1066800"/>
              <a:chExt cx="304800" cy="228600"/>
            </a:xfrm>
          </p:grpSpPr>
          <p:cxnSp>
            <p:nvCxnSpPr>
              <p:cNvPr id="113707" name="Straight Connector 200"/>
              <p:cNvCxnSpPr>
                <a:cxnSpLocks noChangeShapeType="1"/>
                <a:endCxn id="113708" idx="2"/>
              </p:cNvCxnSpPr>
              <p:nvPr/>
            </p:nvCxnSpPr>
            <p:spPr bwMode="auto">
              <a:xfrm rot="5400000">
                <a:off x="2097777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3708" name="Rectangle 201"/>
              <p:cNvSpPr>
                <a:spLocks noChangeArrowheads="1"/>
              </p:cNvSpPr>
              <p:nvPr/>
            </p:nvSpPr>
            <p:spPr bwMode="auto">
              <a:xfrm>
                <a:off x="2057400" y="1066800"/>
                <a:ext cx="304800" cy="2286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3709" name="Straight Connector 202"/>
              <p:cNvCxnSpPr>
                <a:cxnSpLocks noChangeShapeType="1"/>
              </p:cNvCxnSpPr>
              <p:nvPr/>
            </p:nvCxnSpPr>
            <p:spPr bwMode="auto">
              <a:xfrm rot="5400000">
                <a:off x="2166162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710" name="Straight Connector 203"/>
              <p:cNvCxnSpPr>
                <a:cxnSpLocks noChangeShapeType="1"/>
              </p:cNvCxnSpPr>
              <p:nvPr/>
            </p:nvCxnSpPr>
            <p:spPr bwMode="auto">
              <a:xfrm rot="5400000">
                <a:off x="2024837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3702" name="Group 195"/>
            <p:cNvGrpSpPr>
              <a:grpSpLocks/>
            </p:cNvGrpSpPr>
            <p:nvPr/>
          </p:nvGrpSpPr>
          <p:grpSpPr bwMode="auto">
            <a:xfrm>
              <a:off x="2080845" y="2407140"/>
              <a:ext cx="304800" cy="228600"/>
              <a:chOff x="2057400" y="1066800"/>
              <a:chExt cx="304800" cy="228600"/>
            </a:xfrm>
          </p:grpSpPr>
          <p:cxnSp>
            <p:nvCxnSpPr>
              <p:cNvPr id="113703" name="Straight Connector 196"/>
              <p:cNvCxnSpPr>
                <a:cxnSpLocks noChangeShapeType="1"/>
                <a:endCxn id="113704" idx="2"/>
              </p:cNvCxnSpPr>
              <p:nvPr/>
            </p:nvCxnSpPr>
            <p:spPr bwMode="auto">
              <a:xfrm rot="5400000">
                <a:off x="2097777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3704" name="Rectangle 197"/>
              <p:cNvSpPr>
                <a:spLocks noChangeArrowheads="1"/>
              </p:cNvSpPr>
              <p:nvPr/>
            </p:nvSpPr>
            <p:spPr bwMode="auto">
              <a:xfrm>
                <a:off x="2057400" y="1066800"/>
                <a:ext cx="304800" cy="2286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3705" name="Straight Connector 198"/>
              <p:cNvCxnSpPr>
                <a:cxnSpLocks noChangeShapeType="1"/>
              </p:cNvCxnSpPr>
              <p:nvPr/>
            </p:nvCxnSpPr>
            <p:spPr bwMode="auto">
              <a:xfrm rot="5400000">
                <a:off x="2166162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706" name="Straight Connector 199"/>
              <p:cNvCxnSpPr>
                <a:cxnSpLocks noChangeShapeType="1"/>
              </p:cNvCxnSpPr>
              <p:nvPr/>
            </p:nvCxnSpPr>
            <p:spPr bwMode="auto">
              <a:xfrm rot="5400000">
                <a:off x="2024837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9" name="Oval 48"/>
          <p:cNvSpPr/>
          <p:nvPr/>
        </p:nvSpPr>
        <p:spPr bwMode="auto">
          <a:xfrm>
            <a:off x="3551238" y="2903538"/>
            <a:ext cx="623887" cy="617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2</a:t>
            </a:r>
          </a:p>
        </p:txBody>
      </p:sp>
      <p:cxnSp>
        <p:nvCxnSpPr>
          <p:cNvPr id="113697" name="Curved Connector 97"/>
          <p:cNvCxnSpPr>
            <a:cxnSpLocks noChangeShapeType="1"/>
            <a:stCxn id="113693" idx="3"/>
            <a:endCxn id="49" idx="6"/>
          </p:cNvCxnSpPr>
          <p:nvPr/>
        </p:nvCxnSpPr>
        <p:spPr bwMode="auto">
          <a:xfrm flipH="1">
            <a:off x="4175125" y="2471738"/>
            <a:ext cx="173038" cy="739775"/>
          </a:xfrm>
          <a:prstGeom prst="curvedConnector3">
            <a:avLst>
              <a:gd name="adj1" fmla="val -132440"/>
            </a:avLst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13698" name="Curved Connector 99"/>
          <p:cNvCxnSpPr>
            <a:cxnSpLocks noChangeShapeType="1"/>
            <a:stCxn id="49" idx="2"/>
            <a:endCxn id="113693" idx="1"/>
          </p:cNvCxnSpPr>
          <p:nvPr/>
        </p:nvCxnSpPr>
        <p:spPr bwMode="auto">
          <a:xfrm rot="10800000">
            <a:off x="3352800" y="2471738"/>
            <a:ext cx="198438" cy="739775"/>
          </a:xfrm>
          <a:prstGeom prst="curvedConnector3">
            <a:avLst>
              <a:gd name="adj1" fmla="val 215060"/>
            </a:avLst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3699" name="TextBox 278"/>
          <p:cNvSpPr txBox="1">
            <a:spLocks noChangeArrowheads="1"/>
          </p:cNvSpPr>
          <p:nvPr/>
        </p:nvSpPr>
        <p:spPr bwMode="auto">
          <a:xfrm>
            <a:off x="4427538" y="2173288"/>
            <a:ext cx="18399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  <a:latin typeface="Calibri" charset="0"/>
                <a:cs typeface="Calibri" charset="0"/>
              </a:rPr>
              <a:t>2x2 router</a:t>
            </a:r>
          </a:p>
        </p:txBody>
      </p:sp>
      <p:sp>
        <p:nvSpPr>
          <p:cNvPr id="113700" name="Freeform 279"/>
          <p:cNvSpPr>
            <a:spLocks/>
          </p:cNvSpPr>
          <p:nvPr/>
        </p:nvSpPr>
        <p:spPr bwMode="auto">
          <a:xfrm>
            <a:off x="4267200" y="2214563"/>
            <a:ext cx="457200" cy="207962"/>
          </a:xfrm>
          <a:custGeom>
            <a:avLst/>
            <a:gdLst>
              <a:gd name="T0" fmla="*/ 0 w 1018573"/>
              <a:gd name="T1" fmla="*/ 0 h 694481"/>
              <a:gd name="T2" fmla="*/ 140 w 1018573"/>
              <a:gd name="T3" fmla="*/ 1 h 694481"/>
              <a:gd name="T4" fmla="*/ 147 w 1018573"/>
              <a:gd name="T5" fmla="*/ 1 h 694481"/>
              <a:gd name="T6" fmla="*/ 215 w 1018573"/>
              <a:gd name="T7" fmla="*/ 1 h 694481"/>
              <a:gd name="T8" fmla="*/ 0 60000 65536"/>
              <a:gd name="T9" fmla="*/ 0 60000 65536"/>
              <a:gd name="T10" fmla="*/ 0 60000 65536"/>
              <a:gd name="T11" fmla="*/ 0 60000 65536"/>
              <a:gd name="T12" fmla="*/ 0 w 1018573"/>
              <a:gd name="T13" fmla="*/ 0 h 694481"/>
              <a:gd name="T14" fmla="*/ 1018573 w 1018573"/>
              <a:gd name="T15" fmla="*/ 694481 h 6944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8573" h="694481">
                <a:moveTo>
                  <a:pt x="0" y="0"/>
                </a:moveTo>
                <a:cubicBezTo>
                  <a:pt x="272005" y="278757"/>
                  <a:pt x="544010" y="557514"/>
                  <a:pt x="659757" y="625033"/>
                </a:cubicBezTo>
                <a:cubicBezTo>
                  <a:pt x="775504" y="692552"/>
                  <a:pt x="634678" y="393539"/>
                  <a:pt x="694481" y="405114"/>
                </a:cubicBezTo>
                <a:cubicBezTo>
                  <a:pt x="754284" y="416689"/>
                  <a:pt x="886428" y="555585"/>
                  <a:pt x="1018573" y="694481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36412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Multi-directional pathways, or multiple 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 Reduces latency</a:t>
            </a:r>
          </a:p>
          <a:p>
            <a:pPr marL="0" indent="0">
              <a:buNone/>
            </a:pPr>
            <a:r>
              <a:rPr lang="en-US" dirty="0"/>
              <a:t>+ Improves scalability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 Slightly more complex injection policy (need to select which ring to inject a packet into)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D6B90F-421D-D84E-A35C-F08F8B6ACEC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9294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 More scalable</a:t>
            </a:r>
          </a:p>
          <a:p>
            <a:pPr marL="0" indent="0">
              <a:buNone/>
            </a:pPr>
            <a:r>
              <a:rPr lang="en-US" dirty="0"/>
              <a:t>+ Lower latency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9E0BEE-6161-F045-8A7A-67AC7603275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920"/>
            <a:ext cx="9144000" cy="269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3505200"/>
            <a:ext cx="3937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553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Hierarchical Rings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dirty="0" err="1"/>
              <a:t>Ausavarungnirun</a:t>
            </a:r>
            <a:r>
              <a:rPr lang="en-US" dirty="0"/>
              <a:t> et al., </a:t>
            </a:r>
            <a:r>
              <a:rPr lang="en-US" dirty="0">
                <a:solidFill>
                  <a:srgbClr val="0000FF"/>
                </a:solidFill>
              </a:rPr>
              <a:t>“Design and Evaluation of Hierarchical Rings with Deflection Routing,” </a:t>
            </a:r>
            <a:r>
              <a:rPr lang="en-US" dirty="0">
                <a:solidFill>
                  <a:srgbClr val="000000"/>
                </a:solidFill>
              </a:rPr>
              <a:t>SBAC-PAD 2014.</a:t>
            </a:r>
          </a:p>
          <a:p>
            <a:pPr lvl="1"/>
            <a:r>
              <a:rPr lang="en-US" dirty="0">
                <a:hlinkClick r:id="rId2"/>
              </a:rPr>
              <a:t>http://users.ece.cmu.edu/~omutlu/pub/hierarchical-rings-with-deflection_sbacpad14.pdf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Discusses the design and implementation of a mostly-bufferless hierarchical 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D6B90F-421D-D84E-A35C-F08F8B6ACEC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7112"/>
            <a:ext cx="9144000" cy="18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590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Each node connected to 4 neighbors (N, E, S, W)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O(N) cost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Average latency: O(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sqrt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(N))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Easy to layout on-chip: regular and equal-length links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Path diversity: many ways to get from one node to another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Used in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Tilera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100-core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And many on-chip network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prototypes</a:t>
            </a:r>
          </a:p>
        </p:txBody>
      </p:sp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Mesh</a:t>
            </a: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44E222-DA92-6248-B8D7-724C854873EF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114692" name="Group 4"/>
          <p:cNvGrpSpPr>
            <a:grpSpLocks/>
          </p:cNvGrpSpPr>
          <p:nvPr/>
        </p:nvGrpSpPr>
        <p:grpSpPr bwMode="auto">
          <a:xfrm>
            <a:off x="5791200" y="3429000"/>
            <a:ext cx="2895600" cy="2965450"/>
            <a:chOff x="3696" y="2208"/>
            <a:chExt cx="1824" cy="1868"/>
          </a:xfrm>
        </p:grpSpPr>
        <p:grpSp>
          <p:nvGrpSpPr>
            <p:cNvPr id="114693" name="Group 5"/>
            <p:cNvGrpSpPr>
              <a:grpSpLocks/>
            </p:cNvGrpSpPr>
            <p:nvPr/>
          </p:nvGrpSpPr>
          <p:grpSpPr bwMode="auto">
            <a:xfrm>
              <a:off x="3696" y="2304"/>
              <a:ext cx="1768" cy="1772"/>
              <a:chOff x="1780" y="1924"/>
              <a:chExt cx="1768" cy="1772"/>
            </a:xfrm>
          </p:grpSpPr>
          <p:grpSp>
            <p:nvGrpSpPr>
              <p:cNvPr id="114758" name="Group 6"/>
              <p:cNvGrpSpPr>
                <a:grpSpLocks/>
              </p:cNvGrpSpPr>
              <p:nvPr/>
            </p:nvGrpSpPr>
            <p:grpSpPr bwMode="auto">
              <a:xfrm>
                <a:off x="1824" y="1968"/>
                <a:ext cx="1680" cy="1680"/>
                <a:chOff x="1824" y="1968"/>
                <a:chExt cx="1680" cy="1680"/>
              </a:xfrm>
            </p:grpSpPr>
            <p:sp>
              <p:nvSpPr>
                <p:cNvPr id="114832" name="Line 7"/>
                <p:cNvSpPr>
                  <a:spLocks noChangeShapeType="1"/>
                </p:cNvSpPr>
                <p:nvPr/>
              </p:nvSpPr>
              <p:spPr bwMode="auto">
                <a:xfrm>
                  <a:off x="1824" y="196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3" name="Line 8"/>
                <p:cNvSpPr>
                  <a:spLocks noChangeShapeType="1"/>
                </p:cNvSpPr>
                <p:nvPr/>
              </p:nvSpPr>
              <p:spPr bwMode="auto">
                <a:xfrm>
                  <a:off x="1824" y="220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4" name="Line 9"/>
                <p:cNvSpPr>
                  <a:spLocks noChangeShapeType="1"/>
                </p:cNvSpPr>
                <p:nvPr/>
              </p:nvSpPr>
              <p:spPr bwMode="auto">
                <a:xfrm>
                  <a:off x="1824" y="244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5" name="Line 10"/>
                <p:cNvSpPr>
                  <a:spLocks noChangeShapeType="1"/>
                </p:cNvSpPr>
                <p:nvPr/>
              </p:nvSpPr>
              <p:spPr bwMode="auto">
                <a:xfrm>
                  <a:off x="1824" y="268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6" name="Line 11"/>
                <p:cNvSpPr>
                  <a:spLocks noChangeShapeType="1"/>
                </p:cNvSpPr>
                <p:nvPr/>
              </p:nvSpPr>
              <p:spPr bwMode="auto">
                <a:xfrm>
                  <a:off x="1824" y="292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7" name="Line 12"/>
                <p:cNvSpPr>
                  <a:spLocks noChangeShapeType="1"/>
                </p:cNvSpPr>
                <p:nvPr/>
              </p:nvSpPr>
              <p:spPr bwMode="auto">
                <a:xfrm>
                  <a:off x="1824" y="316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8" name="Line 13"/>
                <p:cNvSpPr>
                  <a:spLocks noChangeShapeType="1"/>
                </p:cNvSpPr>
                <p:nvPr/>
              </p:nvSpPr>
              <p:spPr bwMode="auto">
                <a:xfrm>
                  <a:off x="1824" y="340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9" name="Line 14"/>
                <p:cNvSpPr>
                  <a:spLocks noChangeShapeType="1"/>
                </p:cNvSpPr>
                <p:nvPr/>
              </p:nvSpPr>
              <p:spPr bwMode="auto">
                <a:xfrm>
                  <a:off x="1824" y="364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4759" name="Group 15"/>
              <p:cNvGrpSpPr>
                <a:grpSpLocks/>
              </p:cNvGrpSpPr>
              <p:nvPr/>
            </p:nvGrpSpPr>
            <p:grpSpPr bwMode="auto">
              <a:xfrm>
                <a:off x="1824" y="1968"/>
                <a:ext cx="1680" cy="1728"/>
                <a:chOff x="1824" y="1968"/>
                <a:chExt cx="1680" cy="1728"/>
              </a:xfrm>
            </p:grpSpPr>
            <p:sp>
              <p:nvSpPr>
                <p:cNvPr id="114824" name="Line 16"/>
                <p:cNvSpPr>
                  <a:spLocks noChangeShapeType="1"/>
                </p:cNvSpPr>
                <p:nvPr/>
              </p:nvSpPr>
              <p:spPr bwMode="auto">
                <a:xfrm>
                  <a:off x="350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25" name="Line 17"/>
                <p:cNvSpPr>
                  <a:spLocks noChangeShapeType="1"/>
                </p:cNvSpPr>
                <p:nvPr/>
              </p:nvSpPr>
              <p:spPr bwMode="auto">
                <a:xfrm>
                  <a:off x="326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26" name="Line 18"/>
                <p:cNvSpPr>
                  <a:spLocks noChangeShapeType="1"/>
                </p:cNvSpPr>
                <p:nvPr/>
              </p:nvSpPr>
              <p:spPr bwMode="auto">
                <a:xfrm>
                  <a:off x="302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27" name="Line 19"/>
                <p:cNvSpPr>
                  <a:spLocks noChangeShapeType="1"/>
                </p:cNvSpPr>
                <p:nvPr/>
              </p:nvSpPr>
              <p:spPr bwMode="auto">
                <a:xfrm>
                  <a:off x="278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28" name="Line 20"/>
                <p:cNvSpPr>
                  <a:spLocks noChangeShapeType="1"/>
                </p:cNvSpPr>
                <p:nvPr/>
              </p:nvSpPr>
              <p:spPr bwMode="auto">
                <a:xfrm>
                  <a:off x="254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29" name="Line 21"/>
                <p:cNvSpPr>
                  <a:spLocks noChangeShapeType="1"/>
                </p:cNvSpPr>
                <p:nvPr/>
              </p:nvSpPr>
              <p:spPr bwMode="auto">
                <a:xfrm>
                  <a:off x="230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0" name="Line 22"/>
                <p:cNvSpPr>
                  <a:spLocks noChangeShapeType="1"/>
                </p:cNvSpPr>
                <p:nvPr/>
              </p:nvSpPr>
              <p:spPr bwMode="auto">
                <a:xfrm>
                  <a:off x="206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1" name="Line 23"/>
                <p:cNvSpPr>
                  <a:spLocks noChangeShapeType="1"/>
                </p:cNvSpPr>
                <p:nvPr/>
              </p:nvSpPr>
              <p:spPr bwMode="auto">
                <a:xfrm>
                  <a:off x="182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14760" name="Rectangle 24"/>
              <p:cNvSpPr>
                <a:spLocks noChangeArrowheads="1"/>
              </p:cNvSpPr>
              <p:nvPr/>
            </p:nvSpPr>
            <p:spPr bwMode="auto">
              <a:xfrm>
                <a:off x="178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1" name="Rectangle 25"/>
              <p:cNvSpPr>
                <a:spLocks noChangeArrowheads="1"/>
              </p:cNvSpPr>
              <p:nvPr/>
            </p:nvSpPr>
            <p:spPr bwMode="auto">
              <a:xfrm>
                <a:off x="202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2" name="Rectangle 26"/>
              <p:cNvSpPr>
                <a:spLocks noChangeArrowheads="1"/>
              </p:cNvSpPr>
              <p:nvPr/>
            </p:nvSpPr>
            <p:spPr bwMode="auto">
              <a:xfrm>
                <a:off x="226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3" name="Rectangle 27"/>
              <p:cNvSpPr>
                <a:spLocks noChangeArrowheads="1"/>
              </p:cNvSpPr>
              <p:nvPr/>
            </p:nvSpPr>
            <p:spPr bwMode="auto">
              <a:xfrm>
                <a:off x="250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4" name="Rectangle 28"/>
              <p:cNvSpPr>
                <a:spLocks noChangeArrowheads="1"/>
              </p:cNvSpPr>
              <p:nvPr/>
            </p:nvSpPr>
            <p:spPr bwMode="auto">
              <a:xfrm>
                <a:off x="274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5" name="Rectangle 29"/>
              <p:cNvSpPr>
                <a:spLocks noChangeArrowheads="1"/>
              </p:cNvSpPr>
              <p:nvPr/>
            </p:nvSpPr>
            <p:spPr bwMode="auto">
              <a:xfrm>
                <a:off x="298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6" name="Rectangle 30"/>
              <p:cNvSpPr>
                <a:spLocks noChangeArrowheads="1"/>
              </p:cNvSpPr>
              <p:nvPr/>
            </p:nvSpPr>
            <p:spPr bwMode="auto">
              <a:xfrm>
                <a:off x="322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7" name="Rectangle 31"/>
              <p:cNvSpPr>
                <a:spLocks noChangeArrowheads="1"/>
              </p:cNvSpPr>
              <p:nvPr/>
            </p:nvSpPr>
            <p:spPr bwMode="auto">
              <a:xfrm>
                <a:off x="346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8" name="Rectangle 32"/>
              <p:cNvSpPr>
                <a:spLocks noChangeArrowheads="1"/>
              </p:cNvSpPr>
              <p:nvPr/>
            </p:nvSpPr>
            <p:spPr bwMode="auto">
              <a:xfrm>
                <a:off x="178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9" name="Rectangle 33"/>
              <p:cNvSpPr>
                <a:spLocks noChangeArrowheads="1"/>
              </p:cNvSpPr>
              <p:nvPr/>
            </p:nvSpPr>
            <p:spPr bwMode="auto">
              <a:xfrm>
                <a:off x="202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0" name="Rectangle 34"/>
              <p:cNvSpPr>
                <a:spLocks noChangeArrowheads="1"/>
              </p:cNvSpPr>
              <p:nvPr/>
            </p:nvSpPr>
            <p:spPr bwMode="auto">
              <a:xfrm>
                <a:off x="226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1" name="Rectangle 35"/>
              <p:cNvSpPr>
                <a:spLocks noChangeArrowheads="1"/>
              </p:cNvSpPr>
              <p:nvPr/>
            </p:nvSpPr>
            <p:spPr bwMode="auto">
              <a:xfrm>
                <a:off x="250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2" name="Rectangle 36"/>
              <p:cNvSpPr>
                <a:spLocks noChangeArrowheads="1"/>
              </p:cNvSpPr>
              <p:nvPr/>
            </p:nvSpPr>
            <p:spPr bwMode="auto">
              <a:xfrm>
                <a:off x="274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3" name="Rectangle 37"/>
              <p:cNvSpPr>
                <a:spLocks noChangeArrowheads="1"/>
              </p:cNvSpPr>
              <p:nvPr/>
            </p:nvSpPr>
            <p:spPr bwMode="auto">
              <a:xfrm>
                <a:off x="298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4" name="Rectangle 38"/>
              <p:cNvSpPr>
                <a:spLocks noChangeArrowheads="1"/>
              </p:cNvSpPr>
              <p:nvPr/>
            </p:nvSpPr>
            <p:spPr bwMode="auto">
              <a:xfrm>
                <a:off x="322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5" name="Rectangle 39"/>
              <p:cNvSpPr>
                <a:spLocks noChangeArrowheads="1"/>
              </p:cNvSpPr>
              <p:nvPr/>
            </p:nvSpPr>
            <p:spPr bwMode="auto">
              <a:xfrm>
                <a:off x="346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6" name="Rectangle 40"/>
              <p:cNvSpPr>
                <a:spLocks noChangeArrowheads="1"/>
              </p:cNvSpPr>
              <p:nvPr/>
            </p:nvSpPr>
            <p:spPr bwMode="auto">
              <a:xfrm>
                <a:off x="178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7" name="Rectangle 41"/>
              <p:cNvSpPr>
                <a:spLocks noChangeArrowheads="1"/>
              </p:cNvSpPr>
              <p:nvPr/>
            </p:nvSpPr>
            <p:spPr bwMode="auto">
              <a:xfrm>
                <a:off x="202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8" name="Rectangle 42"/>
              <p:cNvSpPr>
                <a:spLocks noChangeArrowheads="1"/>
              </p:cNvSpPr>
              <p:nvPr/>
            </p:nvSpPr>
            <p:spPr bwMode="auto">
              <a:xfrm>
                <a:off x="226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9" name="Rectangle 43"/>
              <p:cNvSpPr>
                <a:spLocks noChangeArrowheads="1"/>
              </p:cNvSpPr>
              <p:nvPr/>
            </p:nvSpPr>
            <p:spPr bwMode="auto">
              <a:xfrm>
                <a:off x="250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0" name="Rectangle 44"/>
              <p:cNvSpPr>
                <a:spLocks noChangeArrowheads="1"/>
              </p:cNvSpPr>
              <p:nvPr/>
            </p:nvSpPr>
            <p:spPr bwMode="auto">
              <a:xfrm>
                <a:off x="274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1" name="Rectangle 45"/>
              <p:cNvSpPr>
                <a:spLocks noChangeArrowheads="1"/>
              </p:cNvSpPr>
              <p:nvPr/>
            </p:nvSpPr>
            <p:spPr bwMode="auto">
              <a:xfrm>
                <a:off x="298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2" name="Rectangle 46"/>
              <p:cNvSpPr>
                <a:spLocks noChangeArrowheads="1"/>
              </p:cNvSpPr>
              <p:nvPr/>
            </p:nvSpPr>
            <p:spPr bwMode="auto">
              <a:xfrm>
                <a:off x="322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3" name="Rectangle 47"/>
              <p:cNvSpPr>
                <a:spLocks noChangeArrowheads="1"/>
              </p:cNvSpPr>
              <p:nvPr/>
            </p:nvSpPr>
            <p:spPr bwMode="auto">
              <a:xfrm>
                <a:off x="346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4" name="Rectangle 48"/>
              <p:cNvSpPr>
                <a:spLocks noChangeArrowheads="1"/>
              </p:cNvSpPr>
              <p:nvPr/>
            </p:nvSpPr>
            <p:spPr bwMode="auto">
              <a:xfrm>
                <a:off x="178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5" name="Rectangle 49"/>
              <p:cNvSpPr>
                <a:spLocks noChangeArrowheads="1"/>
              </p:cNvSpPr>
              <p:nvPr/>
            </p:nvSpPr>
            <p:spPr bwMode="auto">
              <a:xfrm>
                <a:off x="202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6" name="Rectangle 50"/>
              <p:cNvSpPr>
                <a:spLocks noChangeArrowheads="1"/>
              </p:cNvSpPr>
              <p:nvPr/>
            </p:nvSpPr>
            <p:spPr bwMode="auto">
              <a:xfrm>
                <a:off x="226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7" name="Rectangle 51"/>
              <p:cNvSpPr>
                <a:spLocks noChangeArrowheads="1"/>
              </p:cNvSpPr>
              <p:nvPr/>
            </p:nvSpPr>
            <p:spPr bwMode="auto">
              <a:xfrm>
                <a:off x="250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8" name="Rectangle 52"/>
              <p:cNvSpPr>
                <a:spLocks noChangeArrowheads="1"/>
              </p:cNvSpPr>
              <p:nvPr/>
            </p:nvSpPr>
            <p:spPr bwMode="auto">
              <a:xfrm>
                <a:off x="274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9" name="Rectangle 53"/>
              <p:cNvSpPr>
                <a:spLocks noChangeArrowheads="1"/>
              </p:cNvSpPr>
              <p:nvPr/>
            </p:nvSpPr>
            <p:spPr bwMode="auto">
              <a:xfrm>
                <a:off x="298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0" name="Rectangle 54"/>
              <p:cNvSpPr>
                <a:spLocks noChangeArrowheads="1"/>
              </p:cNvSpPr>
              <p:nvPr/>
            </p:nvSpPr>
            <p:spPr bwMode="auto">
              <a:xfrm>
                <a:off x="322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1" name="Rectangle 55"/>
              <p:cNvSpPr>
                <a:spLocks noChangeArrowheads="1"/>
              </p:cNvSpPr>
              <p:nvPr/>
            </p:nvSpPr>
            <p:spPr bwMode="auto">
              <a:xfrm>
                <a:off x="346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2" name="Rectangle 56"/>
              <p:cNvSpPr>
                <a:spLocks noChangeArrowheads="1"/>
              </p:cNvSpPr>
              <p:nvPr/>
            </p:nvSpPr>
            <p:spPr bwMode="auto">
              <a:xfrm>
                <a:off x="178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3" name="Rectangle 57"/>
              <p:cNvSpPr>
                <a:spLocks noChangeArrowheads="1"/>
              </p:cNvSpPr>
              <p:nvPr/>
            </p:nvSpPr>
            <p:spPr bwMode="auto">
              <a:xfrm>
                <a:off x="202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4" name="Rectangle 58"/>
              <p:cNvSpPr>
                <a:spLocks noChangeArrowheads="1"/>
              </p:cNvSpPr>
              <p:nvPr/>
            </p:nvSpPr>
            <p:spPr bwMode="auto">
              <a:xfrm>
                <a:off x="226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5" name="Rectangle 59"/>
              <p:cNvSpPr>
                <a:spLocks noChangeArrowheads="1"/>
              </p:cNvSpPr>
              <p:nvPr/>
            </p:nvSpPr>
            <p:spPr bwMode="auto">
              <a:xfrm>
                <a:off x="250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6" name="Rectangle 60"/>
              <p:cNvSpPr>
                <a:spLocks noChangeArrowheads="1"/>
              </p:cNvSpPr>
              <p:nvPr/>
            </p:nvSpPr>
            <p:spPr bwMode="auto">
              <a:xfrm>
                <a:off x="274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7" name="Rectangle 61"/>
              <p:cNvSpPr>
                <a:spLocks noChangeArrowheads="1"/>
              </p:cNvSpPr>
              <p:nvPr/>
            </p:nvSpPr>
            <p:spPr bwMode="auto">
              <a:xfrm>
                <a:off x="298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8" name="Rectangle 62"/>
              <p:cNvSpPr>
                <a:spLocks noChangeArrowheads="1"/>
              </p:cNvSpPr>
              <p:nvPr/>
            </p:nvSpPr>
            <p:spPr bwMode="auto">
              <a:xfrm>
                <a:off x="322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9" name="Rectangle 63"/>
              <p:cNvSpPr>
                <a:spLocks noChangeArrowheads="1"/>
              </p:cNvSpPr>
              <p:nvPr/>
            </p:nvSpPr>
            <p:spPr bwMode="auto">
              <a:xfrm>
                <a:off x="346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0" name="Rectangle 64"/>
              <p:cNvSpPr>
                <a:spLocks noChangeArrowheads="1"/>
              </p:cNvSpPr>
              <p:nvPr/>
            </p:nvSpPr>
            <p:spPr bwMode="auto">
              <a:xfrm>
                <a:off x="178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1" name="Rectangle 65"/>
              <p:cNvSpPr>
                <a:spLocks noChangeArrowheads="1"/>
              </p:cNvSpPr>
              <p:nvPr/>
            </p:nvSpPr>
            <p:spPr bwMode="auto">
              <a:xfrm>
                <a:off x="202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2" name="Rectangle 66"/>
              <p:cNvSpPr>
                <a:spLocks noChangeArrowheads="1"/>
              </p:cNvSpPr>
              <p:nvPr/>
            </p:nvSpPr>
            <p:spPr bwMode="auto">
              <a:xfrm>
                <a:off x="226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3" name="Rectangle 67"/>
              <p:cNvSpPr>
                <a:spLocks noChangeArrowheads="1"/>
              </p:cNvSpPr>
              <p:nvPr/>
            </p:nvSpPr>
            <p:spPr bwMode="auto">
              <a:xfrm>
                <a:off x="250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4" name="Rectangle 68"/>
              <p:cNvSpPr>
                <a:spLocks noChangeArrowheads="1"/>
              </p:cNvSpPr>
              <p:nvPr/>
            </p:nvSpPr>
            <p:spPr bwMode="auto">
              <a:xfrm>
                <a:off x="274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5" name="Rectangle 69"/>
              <p:cNvSpPr>
                <a:spLocks noChangeArrowheads="1"/>
              </p:cNvSpPr>
              <p:nvPr/>
            </p:nvSpPr>
            <p:spPr bwMode="auto">
              <a:xfrm>
                <a:off x="298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6" name="Rectangle 70"/>
              <p:cNvSpPr>
                <a:spLocks noChangeArrowheads="1"/>
              </p:cNvSpPr>
              <p:nvPr/>
            </p:nvSpPr>
            <p:spPr bwMode="auto">
              <a:xfrm>
                <a:off x="322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7" name="Rectangle 71"/>
              <p:cNvSpPr>
                <a:spLocks noChangeArrowheads="1"/>
              </p:cNvSpPr>
              <p:nvPr/>
            </p:nvSpPr>
            <p:spPr bwMode="auto">
              <a:xfrm>
                <a:off x="346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8" name="Rectangle 72"/>
              <p:cNvSpPr>
                <a:spLocks noChangeArrowheads="1"/>
              </p:cNvSpPr>
              <p:nvPr/>
            </p:nvSpPr>
            <p:spPr bwMode="auto">
              <a:xfrm>
                <a:off x="178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9" name="Rectangle 73"/>
              <p:cNvSpPr>
                <a:spLocks noChangeArrowheads="1"/>
              </p:cNvSpPr>
              <p:nvPr/>
            </p:nvSpPr>
            <p:spPr bwMode="auto">
              <a:xfrm>
                <a:off x="202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0" name="Rectangle 74"/>
              <p:cNvSpPr>
                <a:spLocks noChangeArrowheads="1"/>
              </p:cNvSpPr>
              <p:nvPr/>
            </p:nvSpPr>
            <p:spPr bwMode="auto">
              <a:xfrm>
                <a:off x="226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1" name="Rectangle 75"/>
              <p:cNvSpPr>
                <a:spLocks noChangeArrowheads="1"/>
              </p:cNvSpPr>
              <p:nvPr/>
            </p:nvSpPr>
            <p:spPr bwMode="auto">
              <a:xfrm>
                <a:off x="250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2" name="Rectangle 76"/>
              <p:cNvSpPr>
                <a:spLocks noChangeArrowheads="1"/>
              </p:cNvSpPr>
              <p:nvPr/>
            </p:nvSpPr>
            <p:spPr bwMode="auto">
              <a:xfrm>
                <a:off x="274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3" name="Rectangle 77"/>
              <p:cNvSpPr>
                <a:spLocks noChangeArrowheads="1"/>
              </p:cNvSpPr>
              <p:nvPr/>
            </p:nvSpPr>
            <p:spPr bwMode="auto">
              <a:xfrm>
                <a:off x="298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4" name="Rectangle 78"/>
              <p:cNvSpPr>
                <a:spLocks noChangeArrowheads="1"/>
              </p:cNvSpPr>
              <p:nvPr/>
            </p:nvSpPr>
            <p:spPr bwMode="auto">
              <a:xfrm>
                <a:off x="322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5" name="Rectangle 79"/>
              <p:cNvSpPr>
                <a:spLocks noChangeArrowheads="1"/>
              </p:cNvSpPr>
              <p:nvPr/>
            </p:nvSpPr>
            <p:spPr bwMode="auto">
              <a:xfrm>
                <a:off x="346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6" name="Rectangle 80"/>
              <p:cNvSpPr>
                <a:spLocks noChangeArrowheads="1"/>
              </p:cNvSpPr>
              <p:nvPr/>
            </p:nvSpPr>
            <p:spPr bwMode="auto">
              <a:xfrm>
                <a:off x="178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7" name="Rectangle 81"/>
              <p:cNvSpPr>
                <a:spLocks noChangeArrowheads="1"/>
              </p:cNvSpPr>
              <p:nvPr/>
            </p:nvSpPr>
            <p:spPr bwMode="auto">
              <a:xfrm>
                <a:off x="202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8" name="Rectangle 82"/>
              <p:cNvSpPr>
                <a:spLocks noChangeArrowheads="1"/>
              </p:cNvSpPr>
              <p:nvPr/>
            </p:nvSpPr>
            <p:spPr bwMode="auto">
              <a:xfrm>
                <a:off x="226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9" name="Rectangle 83"/>
              <p:cNvSpPr>
                <a:spLocks noChangeArrowheads="1"/>
              </p:cNvSpPr>
              <p:nvPr/>
            </p:nvSpPr>
            <p:spPr bwMode="auto">
              <a:xfrm>
                <a:off x="250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20" name="Rectangle 84"/>
              <p:cNvSpPr>
                <a:spLocks noChangeArrowheads="1"/>
              </p:cNvSpPr>
              <p:nvPr/>
            </p:nvSpPr>
            <p:spPr bwMode="auto">
              <a:xfrm>
                <a:off x="274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21" name="Rectangle 85"/>
              <p:cNvSpPr>
                <a:spLocks noChangeArrowheads="1"/>
              </p:cNvSpPr>
              <p:nvPr/>
            </p:nvSpPr>
            <p:spPr bwMode="auto">
              <a:xfrm>
                <a:off x="298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22" name="Rectangle 86"/>
              <p:cNvSpPr>
                <a:spLocks noChangeArrowheads="1"/>
              </p:cNvSpPr>
              <p:nvPr/>
            </p:nvSpPr>
            <p:spPr bwMode="auto">
              <a:xfrm>
                <a:off x="322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23" name="Rectangle 87"/>
              <p:cNvSpPr>
                <a:spLocks noChangeArrowheads="1"/>
              </p:cNvSpPr>
              <p:nvPr/>
            </p:nvSpPr>
            <p:spPr bwMode="auto">
              <a:xfrm>
                <a:off x="346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4694" name="Oval 88"/>
            <p:cNvSpPr>
              <a:spLocks noChangeArrowheads="1"/>
            </p:cNvSpPr>
            <p:nvPr/>
          </p:nvSpPr>
          <p:spPr bwMode="auto">
            <a:xfrm>
              <a:off x="374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695" name="Oval 89"/>
            <p:cNvSpPr>
              <a:spLocks noChangeArrowheads="1"/>
            </p:cNvSpPr>
            <p:nvPr/>
          </p:nvSpPr>
          <p:spPr bwMode="auto">
            <a:xfrm>
              <a:off x="398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696" name="Oval 90"/>
            <p:cNvSpPr>
              <a:spLocks noChangeArrowheads="1"/>
            </p:cNvSpPr>
            <p:nvPr/>
          </p:nvSpPr>
          <p:spPr bwMode="auto">
            <a:xfrm>
              <a:off x="422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697" name="Oval 91"/>
            <p:cNvSpPr>
              <a:spLocks noChangeArrowheads="1"/>
            </p:cNvSpPr>
            <p:nvPr/>
          </p:nvSpPr>
          <p:spPr bwMode="auto">
            <a:xfrm>
              <a:off x="446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698" name="Oval 92"/>
            <p:cNvSpPr>
              <a:spLocks noChangeArrowheads="1"/>
            </p:cNvSpPr>
            <p:nvPr/>
          </p:nvSpPr>
          <p:spPr bwMode="auto">
            <a:xfrm>
              <a:off x="470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699" name="Oval 93"/>
            <p:cNvSpPr>
              <a:spLocks noChangeArrowheads="1"/>
            </p:cNvSpPr>
            <p:nvPr/>
          </p:nvSpPr>
          <p:spPr bwMode="auto">
            <a:xfrm>
              <a:off x="494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0" name="Oval 94"/>
            <p:cNvSpPr>
              <a:spLocks noChangeArrowheads="1"/>
            </p:cNvSpPr>
            <p:nvPr/>
          </p:nvSpPr>
          <p:spPr bwMode="auto">
            <a:xfrm>
              <a:off x="518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1" name="Oval 95"/>
            <p:cNvSpPr>
              <a:spLocks noChangeArrowheads="1"/>
            </p:cNvSpPr>
            <p:nvPr/>
          </p:nvSpPr>
          <p:spPr bwMode="auto">
            <a:xfrm>
              <a:off x="542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2" name="Oval 96"/>
            <p:cNvSpPr>
              <a:spLocks noChangeArrowheads="1"/>
            </p:cNvSpPr>
            <p:nvPr/>
          </p:nvSpPr>
          <p:spPr bwMode="auto">
            <a:xfrm>
              <a:off x="374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3" name="Oval 97"/>
            <p:cNvSpPr>
              <a:spLocks noChangeArrowheads="1"/>
            </p:cNvSpPr>
            <p:nvPr/>
          </p:nvSpPr>
          <p:spPr bwMode="auto">
            <a:xfrm>
              <a:off x="398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4" name="Oval 98"/>
            <p:cNvSpPr>
              <a:spLocks noChangeArrowheads="1"/>
            </p:cNvSpPr>
            <p:nvPr/>
          </p:nvSpPr>
          <p:spPr bwMode="auto">
            <a:xfrm>
              <a:off x="422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5" name="Oval 99"/>
            <p:cNvSpPr>
              <a:spLocks noChangeArrowheads="1"/>
            </p:cNvSpPr>
            <p:nvPr/>
          </p:nvSpPr>
          <p:spPr bwMode="auto">
            <a:xfrm>
              <a:off x="446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6" name="Oval 100"/>
            <p:cNvSpPr>
              <a:spLocks noChangeArrowheads="1"/>
            </p:cNvSpPr>
            <p:nvPr/>
          </p:nvSpPr>
          <p:spPr bwMode="auto">
            <a:xfrm>
              <a:off x="470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7" name="Oval 101"/>
            <p:cNvSpPr>
              <a:spLocks noChangeArrowheads="1"/>
            </p:cNvSpPr>
            <p:nvPr/>
          </p:nvSpPr>
          <p:spPr bwMode="auto">
            <a:xfrm>
              <a:off x="494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8" name="Oval 102"/>
            <p:cNvSpPr>
              <a:spLocks noChangeArrowheads="1"/>
            </p:cNvSpPr>
            <p:nvPr/>
          </p:nvSpPr>
          <p:spPr bwMode="auto">
            <a:xfrm>
              <a:off x="518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9" name="Oval 103"/>
            <p:cNvSpPr>
              <a:spLocks noChangeArrowheads="1"/>
            </p:cNvSpPr>
            <p:nvPr/>
          </p:nvSpPr>
          <p:spPr bwMode="auto">
            <a:xfrm>
              <a:off x="542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0" name="Oval 104"/>
            <p:cNvSpPr>
              <a:spLocks noChangeArrowheads="1"/>
            </p:cNvSpPr>
            <p:nvPr/>
          </p:nvSpPr>
          <p:spPr bwMode="auto">
            <a:xfrm>
              <a:off x="374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1" name="Oval 105"/>
            <p:cNvSpPr>
              <a:spLocks noChangeArrowheads="1"/>
            </p:cNvSpPr>
            <p:nvPr/>
          </p:nvSpPr>
          <p:spPr bwMode="auto">
            <a:xfrm>
              <a:off x="398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2" name="Oval 106"/>
            <p:cNvSpPr>
              <a:spLocks noChangeArrowheads="1"/>
            </p:cNvSpPr>
            <p:nvPr/>
          </p:nvSpPr>
          <p:spPr bwMode="auto">
            <a:xfrm>
              <a:off x="422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3" name="Oval 107"/>
            <p:cNvSpPr>
              <a:spLocks noChangeArrowheads="1"/>
            </p:cNvSpPr>
            <p:nvPr/>
          </p:nvSpPr>
          <p:spPr bwMode="auto">
            <a:xfrm>
              <a:off x="446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4" name="Oval 108"/>
            <p:cNvSpPr>
              <a:spLocks noChangeArrowheads="1"/>
            </p:cNvSpPr>
            <p:nvPr/>
          </p:nvSpPr>
          <p:spPr bwMode="auto">
            <a:xfrm>
              <a:off x="470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5" name="Oval 109"/>
            <p:cNvSpPr>
              <a:spLocks noChangeArrowheads="1"/>
            </p:cNvSpPr>
            <p:nvPr/>
          </p:nvSpPr>
          <p:spPr bwMode="auto">
            <a:xfrm>
              <a:off x="494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6" name="Oval 110"/>
            <p:cNvSpPr>
              <a:spLocks noChangeArrowheads="1"/>
            </p:cNvSpPr>
            <p:nvPr/>
          </p:nvSpPr>
          <p:spPr bwMode="auto">
            <a:xfrm>
              <a:off x="518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7" name="Oval 111"/>
            <p:cNvSpPr>
              <a:spLocks noChangeArrowheads="1"/>
            </p:cNvSpPr>
            <p:nvPr/>
          </p:nvSpPr>
          <p:spPr bwMode="auto">
            <a:xfrm>
              <a:off x="542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8" name="Oval 112"/>
            <p:cNvSpPr>
              <a:spLocks noChangeArrowheads="1"/>
            </p:cNvSpPr>
            <p:nvPr/>
          </p:nvSpPr>
          <p:spPr bwMode="auto">
            <a:xfrm>
              <a:off x="374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9" name="Oval 113"/>
            <p:cNvSpPr>
              <a:spLocks noChangeArrowheads="1"/>
            </p:cNvSpPr>
            <p:nvPr/>
          </p:nvSpPr>
          <p:spPr bwMode="auto">
            <a:xfrm>
              <a:off x="398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0" name="Oval 114"/>
            <p:cNvSpPr>
              <a:spLocks noChangeArrowheads="1"/>
            </p:cNvSpPr>
            <p:nvPr/>
          </p:nvSpPr>
          <p:spPr bwMode="auto">
            <a:xfrm>
              <a:off x="422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1" name="Oval 115"/>
            <p:cNvSpPr>
              <a:spLocks noChangeArrowheads="1"/>
            </p:cNvSpPr>
            <p:nvPr/>
          </p:nvSpPr>
          <p:spPr bwMode="auto">
            <a:xfrm>
              <a:off x="446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2" name="Oval 116"/>
            <p:cNvSpPr>
              <a:spLocks noChangeArrowheads="1"/>
            </p:cNvSpPr>
            <p:nvPr/>
          </p:nvSpPr>
          <p:spPr bwMode="auto">
            <a:xfrm>
              <a:off x="470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3" name="Oval 117"/>
            <p:cNvSpPr>
              <a:spLocks noChangeArrowheads="1"/>
            </p:cNvSpPr>
            <p:nvPr/>
          </p:nvSpPr>
          <p:spPr bwMode="auto">
            <a:xfrm>
              <a:off x="494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4" name="Oval 118"/>
            <p:cNvSpPr>
              <a:spLocks noChangeArrowheads="1"/>
            </p:cNvSpPr>
            <p:nvPr/>
          </p:nvSpPr>
          <p:spPr bwMode="auto">
            <a:xfrm>
              <a:off x="518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5" name="Oval 119"/>
            <p:cNvSpPr>
              <a:spLocks noChangeArrowheads="1"/>
            </p:cNvSpPr>
            <p:nvPr/>
          </p:nvSpPr>
          <p:spPr bwMode="auto">
            <a:xfrm>
              <a:off x="542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6" name="Oval 120"/>
            <p:cNvSpPr>
              <a:spLocks noChangeArrowheads="1"/>
            </p:cNvSpPr>
            <p:nvPr/>
          </p:nvSpPr>
          <p:spPr bwMode="auto">
            <a:xfrm>
              <a:off x="374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7" name="Oval 121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8" name="Oval 122"/>
            <p:cNvSpPr>
              <a:spLocks noChangeArrowheads="1"/>
            </p:cNvSpPr>
            <p:nvPr/>
          </p:nvSpPr>
          <p:spPr bwMode="auto">
            <a:xfrm>
              <a:off x="422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9" name="Oval 123"/>
            <p:cNvSpPr>
              <a:spLocks noChangeArrowheads="1"/>
            </p:cNvSpPr>
            <p:nvPr/>
          </p:nvSpPr>
          <p:spPr bwMode="auto">
            <a:xfrm>
              <a:off x="446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0" name="Oval 124"/>
            <p:cNvSpPr>
              <a:spLocks noChangeArrowheads="1"/>
            </p:cNvSpPr>
            <p:nvPr/>
          </p:nvSpPr>
          <p:spPr bwMode="auto">
            <a:xfrm>
              <a:off x="470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1" name="Oval 125"/>
            <p:cNvSpPr>
              <a:spLocks noChangeArrowheads="1"/>
            </p:cNvSpPr>
            <p:nvPr/>
          </p:nvSpPr>
          <p:spPr bwMode="auto">
            <a:xfrm>
              <a:off x="494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2" name="Oval 126"/>
            <p:cNvSpPr>
              <a:spLocks noChangeArrowheads="1"/>
            </p:cNvSpPr>
            <p:nvPr/>
          </p:nvSpPr>
          <p:spPr bwMode="auto">
            <a:xfrm>
              <a:off x="518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3" name="Oval 127"/>
            <p:cNvSpPr>
              <a:spLocks noChangeArrowheads="1"/>
            </p:cNvSpPr>
            <p:nvPr/>
          </p:nvSpPr>
          <p:spPr bwMode="auto">
            <a:xfrm>
              <a:off x="542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4" name="Oval 128"/>
            <p:cNvSpPr>
              <a:spLocks noChangeArrowheads="1"/>
            </p:cNvSpPr>
            <p:nvPr/>
          </p:nvSpPr>
          <p:spPr bwMode="auto">
            <a:xfrm>
              <a:off x="374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5" name="Oval 129"/>
            <p:cNvSpPr>
              <a:spLocks noChangeArrowheads="1"/>
            </p:cNvSpPr>
            <p:nvPr/>
          </p:nvSpPr>
          <p:spPr bwMode="auto">
            <a:xfrm>
              <a:off x="398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6" name="Oval 130"/>
            <p:cNvSpPr>
              <a:spLocks noChangeArrowheads="1"/>
            </p:cNvSpPr>
            <p:nvPr/>
          </p:nvSpPr>
          <p:spPr bwMode="auto">
            <a:xfrm>
              <a:off x="422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7" name="Oval 131"/>
            <p:cNvSpPr>
              <a:spLocks noChangeArrowheads="1"/>
            </p:cNvSpPr>
            <p:nvPr/>
          </p:nvSpPr>
          <p:spPr bwMode="auto">
            <a:xfrm>
              <a:off x="446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8" name="Oval 132"/>
            <p:cNvSpPr>
              <a:spLocks noChangeArrowheads="1"/>
            </p:cNvSpPr>
            <p:nvPr/>
          </p:nvSpPr>
          <p:spPr bwMode="auto">
            <a:xfrm>
              <a:off x="470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9" name="Oval 133"/>
            <p:cNvSpPr>
              <a:spLocks noChangeArrowheads="1"/>
            </p:cNvSpPr>
            <p:nvPr/>
          </p:nvSpPr>
          <p:spPr bwMode="auto">
            <a:xfrm>
              <a:off x="494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0" name="Oval 134"/>
            <p:cNvSpPr>
              <a:spLocks noChangeArrowheads="1"/>
            </p:cNvSpPr>
            <p:nvPr/>
          </p:nvSpPr>
          <p:spPr bwMode="auto">
            <a:xfrm>
              <a:off x="518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1" name="Oval 135"/>
            <p:cNvSpPr>
              <a:spLocks noChangeArrowheads="1"/>
            </p:cNvSpPr>
            <p:nvPr/>
          </p:nvSpPr>
          <p:spPr bwMode="auto">
            <a:xfrm>
              <a:off x="542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2" name="Oval 136"/>
            <p:cNvSpPr>
              <a:spLocks noChangeArrowheads="1"/>
            </p:cNvSpPr>
            <p:nvPr/>
          </p:nvSpPr>
          <p:spPr bwMode="auto">
            <a:xfrm>
              <a:off x="374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3" name="Oval 137"/>
            <p:cNvSpPr>
              <a:spLocks noChangeArrowheads="1"/>
            </p:cNvSpPr>
            <p:nvPr/>
          </p:nvSpPr>
          <p:spPr bwMode="auto">
            <a:xfrm>
              <a:off x="398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4" name="Oval 138"/>
            <p:cNvSpPr>
              <a:spLocks noChangeArrowheads="1"/>
            </p:cNvSpPr>
            <p:nvPr/>
          </p:nvSpPr>
          <p:spPr bwMode="auto">
            <a:xfrm>
              <a:off x="422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5" name="Oval 139"/>
            <p:cNvSpPr>
              <a:spLocks noChangeArrowheads="1"/>
            </p:cNvSpPr>
            <p:nvPr/>
          </p:nvSpPr>
          <p:spPr bwMode="auto">
            <a:xfrm>
              <a:off x="446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6" name="Oval 140"/>
            <p:cNvSpPr>
              <a:spLocks noChangeArrowheads="1"/>
            </p:cNvSpPr>
            <p:nvPr/>
          </p:nvSpPr>
          <p:spPr bwMode="auto">
            <a:xfrm>
              <a:off x="470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7" name="Oval 141"/>
            <p:cNvSpPr>
              <a:spLocks noChangeArrowheads="1"/>
            </p:cNvSpPr>
            <p:nvPr/>
          </p:nvSpPr>
          <p:spPr bwMode="auto">
            <a:xfrm>
              <a:off x="494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8" name="Oval 142"/>
            <p:cNvSpPr>
              <a:spLocks noChangeArrowheads="1"/>
            </p:cNvSpPr>
            <p:nvPr/>
          </p:nvSpPr>
          <p:spPr bwMode="auto">
            <a:xfrm>
              <a:off x="518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9" name="Oval 143"/>
            <p:cNvSpPr>
              <a:spLocks noChangeArrowheads="1"/>
            </p:cNvSpPr>
            <p:nvPr/>
          </p:nvSpPr>
          <p:spPr bwMode="auto">
            <a:xfrm>
              <a:off x="542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0" name="Oval 144"/>
            <p:cNvSpPr>
              <a:spLocks noChangeArrowheads="1"/>
            </p:cNvSpPr>
            <p:nvPr/>
          </p:nvSpPr>
          <p:spPr bwMode="auto">
            <a:xfrm>
              <a:off x="374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1" name="Oval 145"/>
            <p:cNvSpPr>
              <a:spLocks noChangeArrowheads="1"/>
            </p:cNvSpPr>
            <p:nvPr/>
          </p:nvSpPr>
          <p:spPr bwMode="auto">
            <a:xfrm>
              <a:off x="398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2" name="Oval 146"/>
            <p:cNvSpPr>
              <a:spLocks noChangeArrowheads="1"/>
            </p:cNvSpPr>
            <p:nvPr/>
          </p:nvSpPr>
          <p:spPr bwMode="auto">
            <a:xfrm>
              <a:off x="422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3" name="Oval 147"/>
            <p:cNvSpPr>
              <a:spLocks noChangeArrowheads="1"/>
            </p:cNvSpPr>
            <p:nvPr/>
          </p:nvSpPr>
          <p:spPr bwMode="auto">
            <a:xfrm>
              <a:off x="446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4" name="Oval 148"/>
            <p:cNvSpPr>
              <a:spLocks noChangeArrowheads="1"/>
            </p:cNvSpPr>
            <p:nvPr/>
          </p:nvSpPr>
          <p:spPr bwMode="auto">
            <a:xfrm>
              <a:off x="470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5" name="Oval 149"/>
            <p:cNvSpPr>
              <a:spLocks noChangeArrowheads="1"/>
            </p:cNvSpPr>
            <p:nvPr/>
          </p:nvSpPr>
          <p:spPr bwMode="auto">
            <a:xfrm>
              <a:off x="494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6" name="Oval 150"/>
            <p:cNvSpPr>
              <a:spLocks noChangeArrowheads="1"/>
            </p:cNvSpPr>
            <p:nvPr/>
          </p:nvSpPr>
          <p:spPr bwMode="auto">
            <a:xfrm>
              <a:off x="518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7" name="Oval 151"/>
            <p:cNvSpPr>
              <a:spLocks noChangeArrowheads="1"/>
            </p:cNvSpPr>
            <p:nvPr/>
          </p:nvSpPr>
          <p:spPr bwMode="auto">
            <a:xfrm>
              <a:off x="542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442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Torus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Mesh is not symmetric on edges: performance very sensitive to placement of task on edge vs. middle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Torus avoids this problem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+ Higher path diversity (and bisection bandwidth) than mesh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- Higher cost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- Harder to lay out on-chip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  - Unequal link lengths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7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E38170-7C7E-8C4D-B5A2-37B79A973E7F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39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116740" name="Group 4"/>
          <p:cNvGrpSpPr>
            <a:grpSpLocks/>
          </p:cNvGrpSpPr>
          <p:nvPr/>
        </p:nvGrpSpPr>
        <p:grpSpPr bwMode="auto">
          <a:xfrm>
            <a:off x="5181600" y="2984500"/>
            <a:ext cx="3327400" cy="3289300"/>
            <a:chOff x="3264" y="1880"/>
            <a:chExt cx="2096" cy="2072"/>
          </a:xfrm>
        </p:grpSpPr>
        <p:sp>
          <p:nvSpPr>
            <p:cNvPr id="116741" name="Rectangle 5"/>
            <p:cNvSpPr>
              <a:spLocks noChangeArrowheads="1"/>
            </p:cNvSpPr>
            <p:nvPr/>
          </p:nvSpPr>
          <p:spPr bwMode="auto">
            <a:xfrm>
              <a:off x="3648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2" name="Rectangle 6"/>
            <p:cNvSpPr>
              <a:spLocks noChangeArrowheads="1"/>
            </p:cNvSpPr>
            <p:nvPr/>
          </p:nvSpPr>
          <p:spPr bwMode="auto">
            <a:xfrm>
              <a:off x="4032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3" name="Rectangle 7"/>
            <p:cNvSpPr>
              <a:spLocks noChangeArrowheads="1"/>
            </p:cNvSpPr>
            <p:nvPr/>
          </p:nvSpPr>
          <p:spPr bwMode="auto">
            <a:xfrm>
              <a:off x="4416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4" name="Rectangle 8"/>
            <p:cNvSpPr>
              <a:spLocks noChangeArrowheads="1"/>
            </p:cNvSpPr>
            <p:nvPr/>
          </p:nvSpPr>
          <p:spPr bwMode="auto">
            <a:xfrm>
              <a:off x="4800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5" name="Line 9"/>
            <p:cNvSpPr>
              <a:spLocks noChangeShapeType="1"/>
            </p:cNvSpPr>
            <p:nvPr/>
          </p:nvSpPr>
          <p:spPr bwMode="auto">
            <a:xfrm>
              <a:off x="3840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6" name="Line 10"/>
            <p:cNvSpPr>
              <a:spLocks noChangeShapeType="1"/>
            </p:cNvSpPr>
            <p:nvPr/>
          </p:nvSpPr>
          <p:spPr bwMode="auto">
            <a:xfrm>
              <a:off x="4224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7" name="Line 11"/>
            <p:cNvSpPr>
              <a:spLocks noChangeShapeType="1"/>
            </p:cNvSpPr>
            <p:nvPr/>
          </p:nvSpPr>
          <p:spPr bwMode="auto">
            <a:xfrm>
              <a:off x="4608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8" name="Freeform 12"/>
            <p:cNvSpPr>
              <a:spLocks/>
            </p:cNvSpPr>
            <p:nvPr/>
          </p:nvSpPr>
          <p:spPr bwMode="auto">
            <a:xfrm>
              <a:off x="3264" y="1880"/>
              <a:ext cx="2096" cy="280"/>
            </a:xfrm>
            <a:custGeom>
              <a:avLst/>
              <a:gdLst>
                <a:gd name="T0" fmla="*/ 1728 w 2096"/>
                <a:gd name="T1" fmla="*/ 280 h 280"/>
                <a:gd name="T2" fmla="*/ 1872 w 2096"/>
                <a:gd name="T3" fmla="*/ 232 h 280"/>
                <a:gd name="T4" fmla="*/ 1824 w 2096"/>
                <a:gd name="T5" fmla="*/ 40 h 280"/>
                <a:gd name="T6" fmla="*/ 240 w 2096"/>
                <a:gd name="T7" fmla="*/ 40 h 280"/>
                <a:gd name="T8" fmla="*/ 384 w 2096"/>
                <a:gd name="T9" fmla="*/ 280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6"/>
                <a:gd name="T16" fmla="*/ 0 h 280"/>
                <a:gd name="T17" fmla="*/ 2096 w 2096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6" h="280">
                  <a:moveTo>
                    <a:pt x="1728" y="280"/>
                  </a:moveTo>
                  <a:cubicBezTo>
                    <a:pt x="1792" y="276"/>
                    <a:pt x="1856" y="272"/>
                    <a:pt x="1872" y="232"/>
                  </a:cubicBezTo>
                  <a:cubicBezTo>
                    <a:pt x="1888" y="192"/>
                    <a:pt x="2096" y="72"/>
                    <a:pt x="1824" y="40"/>
                  </a:cubicBezTo>
                  <a:cubicBezTo>
                    <a:pt x="1552" y="8"/>
                    <a:pt x="480" y="0"/>
                    <a:pt x="240" y="40"/>
                  </a:cubicBezTo>
                  <a:cubicBezTo>
                    <a:pt x="0" y="80"/>
                    <a:pt x="360" y="240"/>
                    <a:pt x="384" y="2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9" name="Rectangle 13"/>
            <p:cNvSpPr>
              <a:spLocks noChangeArrowheads="1"/>
            </p:cNvSpPr>
            <p:nvPr/>
          </p:nvSpPr>
          <p:spPr bwMode="auto">
            <a:xfrm>
              <a:off x="3648" y="25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0" name="Rectangle 14"/>
            <p:cNvSpPr>
              <a:spLocks noChangeArrowheads="1"/>
            </p:cNvSpPr>
            <p:nvPr/>
          </p:nvSpPr>
          <p:spPr bwMode="auto">
            <a:xfrm>
              <a:off x="4032" y="25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1" name="Rectangle 15"/>
            <p:cNvSpPr>
              <a:spLocks noChangeArrowheads="1"/>
            </p:cNvSpPr>
            <p:nvPr/>
          </p:nvSpPr>
          <p:spPr bwMode="auto">
            <a:xfrm>
              <a:off x="4416" y="25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2" name="Rectangle 16"/>
            <p:cNvSpPr>
              <a:spLocks noChangeArrowheads="1"/>
            </p:cNvSpPr>
            <p:nvPr/>
          </p:nvSpPr>
          <p:spPr bwMode="auto">
            <a:xfrm>
              <a:off x="4800" y="25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3" name="Line 17"/>
            <p:cNvSpPr>
              <a:spLocks noChangeShapeType="1"/>
            </p:cNvSpPr>
            <p:nvPr/>
          </p:nvSpPr>
          <p:spPr bwMode="auto">
            <a:xfrm>
              <a:off x="3840" y="26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4" name="Line 18"/>
            <p:cNvSpPr>
              <a:spLocks noChangeShapeType="1"/>
            </p:cNvSpPr>
            <p:nvPr/>
          </p:nvSpPr>
          <p:spPr bwMode="auto">
            <a:xfrm>
              <a:off x="4224" y="26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5" name="Line 19"/>
            <p:cNvSpPr>
              <a:spLocks noChangeShapeType="1"/>
            </p:cNvSpPr>
            <p:nvPr/>
          </p:nvSpPr>
          <p:spPr bwMode="auto">
            <a:xfrm>
              <a:off x="4608" y="26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6" name="Freeform 20"/>
            <p:cNvSpPr>
              <a:spLocks/>
            </p:cNvSpPr>
            <p:nvPr/>
          </p:nvSpPr>
          <p:spPr bwMode="auto">
            <a:xfrm>
              <a:off x="3264" y="2360"/>
              <a:ext cx="2096" cy="280"/>
            </a:xfrm>
            <a:custGeom>
              <a:avLst/>
              <a:gdLst>
                <a:gd name="T0" fmla="*/ 1728 w 2096"/>
                <a:gd name="T1" fmla="*/ 280 h 280"/>
                <a:gd name="T2" fmla="*/ 1872 w 2096"/>
                <a:gd name="T3" fmla="*/ 232 h 280"/>
                <a:gd name="T4" fmla="*/ 1824 w 2096"/>
                <a:gd name="T5" fmla="*/ 40 h 280"/>
                <a:gd name="T6" fmla="*/ 240 w 2096"/>
                <a:gd name="T7" fmla="*/ 40 h 280"/>
                <a:gd name="T8" fmla="*/ 384 w 2096"/>
                <a:gd name="T9" fmla="*/ 280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6"/>
                <a:gd name="T16" fmla="*/ 0 h 280"/>
                <a:gd name="T17" fmla="*/ 2096 w 2096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6" h="280">
                  <a:moveTo>
                    <a:pt x="1728" y="280"/>
                  </a:moveTo>
                  <a:cubicBezTo>
                    <a:pt x="1792" y="276"/>
                    <a:pt x="1856" y="272"/>
                    <a:pt x="1872" y="232"/>
                  </a:cubicBezTo>
                  <a:cubicBezTo>
                    <a:pt x="1888" y="192"/>
                    <a:pt x="2096" y="72"/>
                    <a:pt x="1824" y="40"/>
                  </a:cubicBezTo>
                  <a:cubicBezTo>
                    <a:pt x="1552" y="8"/>
                    <a:pt x="480" y="0"/>
                    <a:pt x="240" y="40"/>
                  </a:cubicBezTo>
                  <a:cubicBezTo>
                    <a:pt x="0" y="80"/>
                    <a:pt x="360" y="240"/>
                    <a:pt x="384" y="2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7" name="Rectangle 21"/>
            <p:cNvSpPr>
              <a:spLocks noChangeArrowheads="1"/>
            </p:cNvSpPr>
            <p:nvPr/>
          </p:nvSpPr>
          <p:spPr bwMode="auto">
            <a:xfrm>
              <a:off x="3648" y="302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8" name="Rectangle 22"/>
            <p:cNvSpPr>
              <a:spLocks noChangeArrowheads="1"/>
            </p:cNvSpPr>
            <p:nvPr/>
          </p:nvSpPr>
          <p:spPr bwMode="auto">
            <a:xfrm>
              <a:off x="4032" y="302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9" name="Rectangle 23"/>
            <p:cNvSpPr>
              <a:spLocks noChangeArrowheads="1"/>
            </p:cNvSpPr>
            <p:nvPr/>
          </p:nvSpPr>
          <p:spPr bwMode="auto">
            <a:xfrm>
              <a:off x="4416" y="302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0" name="Rectangle 24"/>
            <p:cNvSpPr>
              <a:spLocks noChangeArrowheads="1"/>
            </p:cNvSpPr>
            <p:nvPr/>
          </p:nvSpPr>
          <p:spPr bwMode="auto">
            <a:xfrm>
              <a:off x="4800" y="302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1" name="Line 25"/>
            <p:cNvSpPr>
              <a:spLocks noChangeShapeType="1"/>
            </p:cNvSpPr>
            <p:nvPr/>
          </p:nvSpPr>
          <p:spPr bwMode="auto">
            <a:xfrm>
              <a:off x="3840" y="312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2" name="Line 26"/>
            <p:cNvSpPr>
              <a:spLocks noChangeShapeType="1"/>
            </p:cNvSpPr>
            <p:nvPr/>
          </p:nvSpPr>
          <p:spPr bwMode="auto">
            <a:xfrm>
              <a:off x="4224" y="312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3" name="Line 27"/>
            <p:cNvSpPr>
              <a:spLocks noChangeShapeType="1"/>
            </p:cNvSpPr>
            <p:nvPr/>
          </p:nvSpPr>
          <p:spPr bwMode="auto">
            <a:xfrm>
              <a:off x="4608" y="312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4" name="Freeform 28"/>
            <p:cNvSpPr>
              <a:spLocks/>
            </p:cNvSpPr>
            <p:nvPr/>
          </p:nvSpPr>
          <p:spPr bwMode="auto">
            <a:xfrm>
              <a:off x="3264" y="2840"/>
              <a:ext cx="2096" cy="280"/>
            </a:xfrm>
            <a:custGeom>
              <a:avLst/>
              <a:gdLst>
                <a:gd name="T0" fmla="*/ 1728 w 2096"/>
                <a:gd name="T1" fmla="*/ 280 h 280"/>
                <a:gd name="T2" fmla="*/ 1872 w 2096"/>
                <a:gd name="T3" fmla="*/ 232 h 280"/>
                <a:gd name="T4" fmla="*/ 1824 w 2096"/>
                <a:gd name="T5" fmla="*/ 40 h 280"/>
                <a:gd name="T6" fmla="*/ 240 w 2096"/>
                <a:gd name="T7" fmla="*/ 40 h 280"/>
                <a:gd name="T8" fmla="*/ 384 w 2096"/>
                <a:gd name="T9" fmla="*/ 280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6"/>
                <a:gd name="T16" fmla="*/ 0 h 280"/>
                <a:gd name="T17" fmla="*/ 2096 w 2096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6" h="280">
                  <a:moveTo>
                    <a:pt x="1728" y="280"/>
                  </a:moveTo>
                  <a:cubicBezTo>
                    <a:pt x="1792" y="276"/>
                    <a:pt x="1856" y="272"/>
                    <a:pt x="1872" y="232"/>
                  </a:cubicBezTo>
                  <a:cubicBezTo>
                    <a:pt x="1888" y="192"/>
                    <a:pt x="2096" y="72"/>
                    <a:pt x="1824" y="40"/>
                  </a:cubicBezTo>
                  <a:cubicBezTo>
                    <a:pt x="1552" y="8"/>
                    <a:pt x="480" y="0"/>
                    <a:pt x="240" y="40"/>
                  </a:cubicBezTo>
                  <a:cubicBezTo>
                    <a:pt x="0" y="80"/>
                    <a:pt x="360" y="240"/>
                    <a:pt x="384" y="2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5" name="Rectangle 29"/>
            <p:cNvSpPr>
              <a:spLocks noChangeArrowheads="1"/>
            </p:cNvSpPr>
            <p:nvPr/>
          </p:nvSpPr>
          <p:spPr bwMode="auto">
            <a:xfrm>
              <a:off x="3648" y="35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6" name="Rectangle 30"/>
            <p:cNvSpPr>
              <a:spLocks noChangeArrowheads="1"/>
            </p:cNvSpPr>
            <p:nvPr/>
          </p:nvSpPr>
          <p:spPr bwMode="auto">
            <a:xfrm>
              <a:off x="4032" y="35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7" name="Rectangle 31"/>
            <p:cNvSpPr>
              <a:spLocks noChangeArrowheads="1"/>
            </p:cNvSpPr>
            <p:nvPr/>
          </p:nvSpPr>
          <p:spPr bwMode="auto">
            <a:xfrm>
              <a:off x="4416" y="35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8" name="Rectangle 32"/>
            <p:cNvSpPr>
              <a:spLocks noChangeArrowheads="1"/>
            </p:cNvSpPr>
            <p:nvPr/>
          </p:nvSpPr>
          <p:spPr bwMode="auto">
            <a:xfrm>
              <a:off x="4800" y="35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9" name="Line 33"/>
            <p:cNvSpPr>
              <a:spLocks noChangeShapeType="1"/>
            </p:cNvSpPr>
            <p:nvPr/>
          </p:nvSpPr>
          <p:spPr bwMode="auto">
            <a:xfrm>
              <a:off x="3840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0" name="Line 34"/>
            <p:cNvSpPr>
              <a:spLocks noChangeShapeType="1"/>
            </p:cNvSpPr>
            <p:nvPr/>
          </p:nvSpPr>
          <p:spPr bwMode="auto">
            <a:xfrm>
              <a:off x="4224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1" name="Line 35"/>
            <p:cNvSpPr>
              <a:spLocks noChangeShapeType="1"/>
            </p:cNvSpPr>
            <p:nvPr/>
          </p:nvSpPr>
          <p:spPr bwMode="auto">
            <a:xfrm>
              <a:off x="4608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2" name="Freeform 36"/>
            <p:cNvSpPr>
              <a:spLocks/>
            </p:cNvSpPr>
            <p:nvPr/>
          </p:nvSpPr>
          <p:spPr bwMode="auto">
            <a:xfrm>
              <a:off x="3264" y="3320"/>
              <a:ext cx="2096" cy="280"/>
            </a:xfrm>
            <a:custGeom>
              <a:avLst/>
              <a:gdLst>
                <a:gd name="T0" fmla="*/ 1728 w 2096"/>
                <a:gd name="T1" fmla="*/ 280 h 280"/>
                <a:gd name="T2" fmla="*/ 1872 w 2096"/>
                <a:gd name="T3" fmla="*/ 232 h 280"/>
                <a:gd name="T4" fmla="*/ 1824 w 2096"/>
                <a:gd name="T5" fmla="*/ 40 h 280"/>
                <a:gd name="T6" fmla="*/ 240 w 2096"/>
                <a:gd name="T7" fmla="*/ 40 h 280"/>
                <a:gd name="T8" fmla="*/ 384 w 2096"/>
                <a:gd name="T9" fmla="*/ 280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6"/>
                <a:gd name="T16" fmla="*/ 0 h 280"/>
                <a:gd name="T17" fmla="*/ 2096 w 2096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6" h="280">
                  <a:moveTo>
                    <a:pt x="1728" y="280"/>
                  </a:moveTo>
                  <a:cubicBezTo>
                    <a:pt x="1792" y="276"/>
                    <a:pt x="1856" y="272"/>
                    <a:pt x="1872" y="232"/>
                  </a:cubicBezTo>
                  <a:cubicBezTo>
                    <a:pt x="1888" y="192"/>
                    <a:pt x="2096" y="72"/>
                    <a:pt x="1824" y="40"/>
                  </a:cubicBezTo>
                  <a:cubicBezTo>
                    <a:pt x="1552" y="8"/>
                    <a:pt x="480" y="0"/>
                    <a:pt x="240" y="40"/>
                  </a:cubicBezTo>
                  <a:cubicBezTo>
                    <a:pt x="0" y="80"/>
                    <a:pt x="360" y="240"/>
                    <a:pt x="384" y="2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3" name="Line 37"/>
            <p:cNvSpPr>
              <a:spLocks noChangeShapeType="1"/>
            </p:cNvSpPr>
            <p:nvPr/>
          </p:nvSpPr>
          <p:spPr bwMode="auto">
            <a:xfrm>
              <a:off x="3744" y="225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4" name="Line 38"/>
            <p:cNvSpPr>
              <a:spLocks noChangeShapeType="1"/>
            </p:cNvSpPr>
            <p:nvPr/>
          </p:nvSpPr>
          <p:spPr bwMode="auto">
            <a:xfrm>
              <a:off x="4128" y="225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5" name="Line 39"/>
            <p:cNvSpPr>
              <a:spLocks noChangeShapeType="1"/>
            </p:cNvSpPr>
            <p:nvPr/>
          </p:nvSpPr>
          <p:spPr bwMode="auto">
            <a:xfrm>
              <a:off x="4512" y="225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6" name="Line 40"/>
            <p:cNvSpPr>
              <a:spLocks noChangeShapeType="1"/>
            </p:cNvSpPr>
            <p:nvPr/>
          </p:nvSpPr>
          <p:spPr bwMode="auto">
            <a:xfrm>
              <a:off x="4896" y="225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7" name="Line 41"/>
            <p:cNvSpPr>
              <a:spLocks noChangeShapeType="1"/>
            </p:cNvSpPr>
            <p:nvPr/>
          </p:nvSpPr>
          <p:spPr bwMode="auto">
            <a:xfrm>
              <a:off x="3744" y="27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8" name="Line 42"/>
            <p:cNvSpPr>
              <a:spLocks noChangeShapeType="1"/>
            </p:cNvSpPr>
            <p:nvPr/>
          </p:nvSpPr>
          <p:spPr bwMode="auto">
            <a:xfrm>
              <a:off x="4128" y="27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9" name="Line 43"/>
            <p:cNvSpPr>
              <a:spLocks noChangeShapeType="1"/>
            </p:cNvSpPr>
            <p:nvPr/>
          </p:nvSpPr>
          <p:spPr bwMode="auto">
            <a:xfrm>
              <a:off x="4512" y="27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0" name="Line 44"/>
            <p:cNvSpPr>
              <a:spLocks noChangeShapeType="1"/>
            </p:cNvSpPr>
            <p:nvPr/>
          </p:nvSpPr>
          <p:spPr bwMode="auto">
            <a:xfrm>
              <a:off x="4896" y="27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1" name="Line 45"/>
            <p:cNvSpPr>
              <a:spLocks noChangeShapeType="1"/>
            </p:cNvSpPr>
            <p:nvPr/>
          </p:nvSpPr>
          <p:spPr bwMode="auto">
            <a:xfrm>
              <a:off x="3744" y="32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2" name="Line 46"/>
            <p:cNvSpPr>
              <a:spLocks noChangeShapeType="1"/>
            </p:cNvSpPr>
            <p:nvPr/>
          </p:nvSpPr>
          <p:spPr bwMode="auto">
            <a:xfrm>
              <a:off x="4128" y="32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3" name="Line 47"/>
            <p:cNvSpPr>
              <a:spLocks noChangeShapeType="1"/>
            </p:cNvSpPr>
            <p:nvPr/>
          </p:nvSpPr>
          <p:spPr bwMode="auto">
            <a:xfrm>
              <a:off x="4512" y="32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4" name="Line 48"/>
            <p:cNvSpPr>
              <a:spLocks noChangeShapeType="1"/>
            </p:cNvSpPr>
            <p:nvPr/>
          </p:nvSpPr>
          <p:spPr bwMode="auto">
            <a:xfrm>
              <a:off x="4896" y="32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5" name="Freeform 49"/>
            <p:cNvSpPr>
              <a:spLocks/>
            </p:cNvSpPr>
            <p:nvPr/>
          </p:nvSpPr>
          <p:spPr bwMode="auto">
            <a:xfrm>
              <a:off x="3744" y="1992"/>
              <a:ext cx="168" cy="1960"/>
            </a:xfrm>
            <a:custGeom>
              <a:avLst/>
              <a:gdLst>
                <a:gd name="T0" fmla="*/ 0 w 168"/>
                <a:gd name="T1" fmla="*/ 72 h 1960"/>
                <a:gd name="T2" fmla="*/ 96 w 168"/>
                <a:gd name="T3" fmla="*/ 24 h 1960"/>
                <a:gd name="T4" fmla="*/ 144 w 168"/>
                <a:gd name="T5" fmla="*/ 72 h 1960"/>
                <a:gd name="T6" fmla="*/ 144 w 168"/>
                <a:gd name="T7" fmla="*/ 456 h 1960"/>
                <a:gd name="T8" fmla="*/ 144 w 168"/>
                <a:gd name="T9" fmla="*/ 1752 h 1960"/>
                <a:gd name="T10" fmla="*/ 0 w 168"/>
                <a:gd name="T11" fmla="*/ 1704 h 19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8"/>
                <a:gd name="T19" fmla="*/ 0 h 1960"/>
                <a:gd name="T20" fmla="*/ 168 w 168"/>
                <a:gd name="T21" fmla="*/ 1960 h 19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8" h="1960">
                  <a:moveTo>
                    <a:pt x="0" y="72"/>
                  </a:moveTo>
                  <a:cubicBezTo>
                    <a:pt x="36" y="48"/>
                    <a:pt x="72" y="24"/>
                    <a:pt x="96" y="24"/>
                  </a:cubicBezTo>
                  <a:cubicBezTo>
                    <a:pt x="120" y="24"/>
                    <a:pt x="136" y="0"/>
                    <a:pt x="144" y="72"/>
                  </a:cubicBezTo>
                  <a:cubicBezTo>
                    <a:pt x="152" y="144"/>
                    <a:pt x="144" y="176"/>
                    <a:pt x="144" y="456"/>
                  </a:cubicBezTo>
                  <a:cubicBezTo>
                    <a:pt x="144" y="736"/>
                    <a:pt x="168" y="1544"/>
                    <a:pt x="144" y="1752"/>
                  </a:cubicBezTo>
                  <a:cubicBezTo>
                    <a:pt x="120" y="1960"/>
                    <a:pt x="60" y="1832"/>
                    <a:pt x="0" y="170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6" name="Freeform 50"/>
            <p:cNvSpPr>
              <a:spLocks/>
            </p:cNvSpPr>
            <p:nvPr/>
          </p:nvSpPr>
          <p:spPr bwMode="auto">
            <a:xfrm>
              <a:off x="4128" y="1976"/>
              <a:ext cx="168" cy="1960"/>
            </a:xfrm>
            <a:custGeom>
              <a:avLst/>
              <a:gdLst>
                <a:gd name="T0" fmla="*/ 0 w 168"/>
                <a:gd name="T1" fmla="*/ 72 h 1960"/>
                <a:gd name="T2" fmla="*/ 96 w 168"/>
                <a:gd name="T3" fmla="*/ 24 h 1960"/>
                <a:gd name="T4" fmla="*/ 144 w 168"/>
                <a:gd name="T5" fmla="*/ 72 h 1960"/>
                <a:gd name="T6" fmla="*/ 144 w 168"/>
                <a:gd name="T7" fmla="*/ 456 h 1960"/>
                <a:gd name="T8" fmla="*/ 144 w 168"/>
                <a:gd name="T9" fmla="*/ 1752 h 1960"/>
                <a:gd name="T10" fmla="*/ 0 w 168"/>
                <a:gd name="T11" fmla="*/ 1704 h 19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8"/>
                <a:gd name="T19" fmla="*/ 0 h 1960"/>
                <a:gd name="T20" fmla="*/ 168 w 168"/>
                <a:gd name="T21" fmla="*/ 1960 h 19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8" h="1960">
                  <a:moveTo>
                    <a:pt x="0" y="72"/>
                  </a:moveTo>
                  <a:cubicBezTo>
                    <a:pt x="36" y="48"/>
                    <a:pt x="72" y="24"/>
                    <a:pt x="96" y="24"/>
                  </a:cubicBezTo>
                  <a:cubicBezTo>
                    <a:pt x="120" y="24"/>
                    <a:pt x="136" y="0"/>
                    <a:pt x="144" y="72"/>
                  </a:cubicBezTo>
                  <a:cubicBezTo>
                    <a:pt x="152" y="144"/>
                    <a:pt x="144" y="176"/>
                    <a:pt x="144" y="456"/>
                  </a:cubicBezTo>
                  <a:cubicBezTo>
                    <a:pt x="144" y="736"/>
                    <a:pt x="168" y="1544"/>
                    <a:pt x="144" y="1752"/>
                  </a:cubicBezTo>
                  <a:cubicBezTo>
                    <a:pt x="120" y="1960"/>
                    <a:pt x="60" y="1832"/>
                    <a:pt x="0" y="170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7" name="Freeform 51"/>
            <p:cNvSpPr>
              <a:spLocks/>
            </p:cNvSpPr>
            <p:nvPr/>
          </p:nvSpPr>
          <p:spPr bwMode="auto">
            <a:xfrm>
              <a:off x="4512" y="1976"/>
              <a:ext cx="168" cy="1960"/>
            </a:xfrm>
            <a:custGeom>
              <a:avLst/>
              <a:gdLst>
                <a:gd name="T0" fmla="*/ 0 w 168"/>
                <a:gd name="T1" fmla="*/ 72 h 1960"/>
                <a:gd name="T2" fmla="*/ 96 w 168"/>
                <a:gd name="T3" fmla="*/ 24 h 1960"/>
                <a:gd name="T4" fmla="*/ 144 w 168"/>
                <a:gd name="T5" fmla="*/ 72 h 1960"/>
                <a:gd name="T6" fmla="*/ 144 w 168"/>
                <a:gd name="T7" fmla="*/ 456 h 1960"/>
                <a:gd name="T8" fmla="*/ 144 w 168"/>
                <a:gd name="T9" fmla="*/ 1752 h 1960"/>
                <a:gd name="T10" fmla="*/ 0 w 168"/>
                <a:gd name="T11" fmla="*/ 1704 h 19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8"/>
                <a:gd name="T19" fmla="*/ 0 h 1960"/>
                <a:gd name="T20" fmla="*/ 168 w 168"/>
                <a:gd name="T21" fmla="*/ 1960 h 19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8" h="1960">
                  <a:moveTo>
                    <a:pt x="0" y="72"/>
                  </a:moveTo>
                  <a:cubicBezTo>
                    <a:pt x="36" y="48"/>
                    <a:pt x="72" y="24"/>
                    <a:pt x="96" y="24"/>
                  </a:cubicBezTo>
                  <a:cubicBezTo>
                    <a:pt x="120" y="24"/>
                    <a:pt x="136" y="0"/>
                    <a:pt x="144" y="72"/>
                  </a:cubicBezTo>
                  <a:cubicBezTo>
                    <a:pt x="152" y="144"/>
                    <a:pt x="144" y="176"/>
                    <a:pt x="144" y="456"/>
                  </a:cubicBezTo>
                  <a:cubicBezTo>
                    <a:pt x="144" y="736"/>
                    <a:pt x="168" y="1544"/>
                    <a:pt x="144" y="1752"/>
                  </a:cubicBezTo>
                  <a:cubicBezTo>
                    <a:pt x="120" y="1960"/>
                    <a:pt x="60" y="1832"/>
                    <a:pt x="0" y="170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8" name="Freeform 52"/>
            <p:cNvSpPr>
              <a:spLocks/>
            </p:cNvSpPr>
            <p:nvPr/>
          </p:nvSpPr>
          <p:spPr bwMode="auto">
            <a:xfrm>
              <a:off x="4896" y="1976"/>
              <a:ext cx="168" cy="1960"/>
            </a:xfrm>
            <a:custGeom>
              <a:avLst/>
              <a:gdLst>
                <a:gd name="T0" fmla="*/ 0 w 168"/>
                <a:gd name="T1" fmla="*/ 72 h 1960"/>
                <a:gd name="T2" fmla="*/ 96 w 168"/>
                <a:gd name="T3" fmla="*/ 24 h 1960"/>
                <a:gd name="T4" fmla="*/ 144 w 168"/>
                <a:gd name="T5" fmla="*/ 72 h 1960"/>
                <a:gd name="T6" fmla="*/ 144 w 168"/>
                <a:gd name="T7" fmla="*/ 456 h 1960"/>
                <a:gd name="T8" fmla="*/ 144 w 168"/>
                <a:gd name="T9" fmla="*/ 1752 h 1960"/>
                <a:gd name="T10" fmla="*/ 0 w 168"/>
                <a:gd name="T11" fmla="*/ 1704 h 19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8"/>
                <a:gd name="T19" fmla="*/ 0 h 1960"/>
                <a:gd name="T20" fmla="*/ 168 w 168"/>
                <a:gd name="T21" fmla="*/ 1960 h 19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8" h="1960">
                  <a:moveTo>
                    <a:pt x="0" y="72"/>
                  </a:moveTo>
                  <a:cubicBezTo>
                    <a:pt x="36" y="48"/>
                    <a:pt x="72" y="24"/>
                    <a:pt x="96" y="24"/>
                  </a:cubicBezTo>
                  <a:cubicBezTo>
                    <a:pt x="120" y="24"/>
                    <a:pt x="136" y="0"/>
                    <a:pt x="144" y="72"/>
                  </a:cubicBezTo>
                  <a:cubicBezTo>
                    <a:pt x="152" y="144"/>
                    <a:pt x="144" y="176"/>
                    <a:pt x="144" y="456"/>
                  </a:cubicBezTo>
                  <a:cubicBezTo>
                    <a:pt x="144" y="736"/>
                    <a:pt x="168" y="1544"/>
                    <a:pt x="144" y="1752"/>
                  </a:cubicBezTo>
                  <a:cubicBezTo>
                    <a:pt x="120" y="1960"/>
                    <a:pt x="60" y="1832"/>
                    <a:pt x="0" y="170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178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Interconnection Network Basics</a:t>
            </a:r>
          </a:p>
        </p:txBody>
      </p:sp>
      <p:sp>
        <p:nvSpPr>
          <p:cNvPr id="90114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21F59EA-F7AC-CF4D-8CCB-61F1542EF447}" type="slidenum">
              <a:rPr lang="en-US" sz="12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</a:t>
            </a:fld>
            <a:endParaRPr lang="en-US" sz="12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342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Torus, continued</a:t>
            </a:r>
          </a:p>
        </p:txBody>
      </p:sp>
      <p:sp>
        <p:nvSpPr>
          <p:cNvPr id="11776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Weave nodes to make inter-node latencies ~constant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96FE93-5711-F648-8B73-47FD9F7E3AFD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40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17764" name="Picture 4" descr="We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5439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80836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48005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Planar, hierarchical topology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Latency: O(logN)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Good for local traffic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+ Cheap: O(N) cost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+ Easy to Layout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- Root can become a bottleneck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  Fat trees avoid this problem (CM-5)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>
            <a:fillRect/>
          </a:stretch>
        </p:blipFill>
        <p:spPr bwMode="auto">
          <a:xfrm>
            <a:off x="1295400" y="4110038"/>
            <a:ext cx="67056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Trees</a:t>
            </a: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45DC2D-2013-5549-B481-4FB0BCFCA2C7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41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18789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1600"/>
            <a:ext cx="2411413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0" name="TextBox 7"/>
          <p:cNvSpPr txBox="1">
            <a:spLocks noChangeArrowheads="1"/>
          </p:cNvSpPr>
          <p:nvPr/>
        </p:nvSpPr>
        <p:spPr bwMode="auto">
          <a:xfrm>
            <a:off x="3886200" y="4202113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cs typeface="Arial" charset="0"/>
              </a:rPr>
              <a:t>Fat Tree</a:t>
            </a:r>
          </a:p>
        </p:txBody>
      </p:sp>
    </p:spTree>
    <p:extLst>
      <p:ext uri="{BB962C8B-B14F-4D97-AF65-F5344CB8AC3E}">
        <p14:creationId xmlns:p14="http://schemas.microsoft.com/office/powerpoint/2010/main" val="68291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CM-5 Fat Tree</a:t>
            </a:r>
          </a:p>
        </p:txBody>
      </p:sp>
      <p:sp>
        <p:nvSpPr>
          <p:cNvPr id="11981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Fat tree based on 4x2 switches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Randomized routing on the way up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Combining, multicast, reduction operators supported in hardware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Thinking Machines Corp., </a:t>
            </a:r>
            <a:r>
              <a:rPr lang="ja-JP" altLang="en-US">
                <a:latin typeface="Tahoma" charset="0"/>
                <a:ea typeface="ＭＳ Ｐゴシック" charset="0"/>
              </a:rPr>
              <a:t>“</a:t>
            </a:r>
            <a:r>
              <a:rPr lang="en-US" altLang="ja-JP">
                <a:solidFill>
                  <a:srgbClr val="0000FF"/>
                </a:solidFill>
                <a:latin typeface="Tahoma" charset="0"/>
                <a:ea typeface="ＭＳ Ｐゴシック" charset="0"/>
              </a:rPr>
              <a:t>The Connection Machine CM-5 Technical Summary</a:t>
            </a:r>
            <a:r>
              <a:rPr lang="en-US" altLang="ja-JP">
                <a:latin typeface="Tahoma" charset="0"/>
                <a:ea typeface="ＭＳ Ｐゴシック" charset="0"/>
              </a:rPr>
              <a:t>,</a:t>
            </a:r>
            <a:r>
              <a:rPr lang="ja-JP" altLang="en-US">
                <a:latin typeface="Tahoma" charset="0"/>
                <a:ea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</a:rPr>
              <a:t> Jan. 1992.</a:t>
            </a: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54CC65-DC07-A545-A44B-94E642F2AC04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42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198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57600"/>
            <a:ext cx="63500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35120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Hypercube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“N-dimensional cube” or “N-cube”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Latency: O(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logN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Radix: O(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logN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#links: O(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NlogN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Low latency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Hard to lay out in 2D/3D</a:t>
            </a: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9BC546-75E0-0D42-839A-9875ED9FD612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43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20836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143000"/>
            <a:ext cx="561975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4267200" y="3429000"/>
            <a:ext cx="4557713" cy="3019425"/>
            <a:chOff x="922" y="1502"/>
            <a:chExt cx="3725" cy="2610"/>
          </a:xfrm>
        </p:grpSpPr>
        <p:sp>
          <p:nvSpPr>
            <p:cNvPr id="120838" name="Rectangle 5"/>
            <p:cNvSpPr>
              <a:spLocks noChangeArrowheads="1"/>
            </p:cNvSpPr>
            <p:nvPr/>
          </p:nvSpPr>
          <p:spPr bwMode="auto">
            <a:xfrm>
              <a:off x="1256" y="2696"/>
              <a:ext cx="992" cy="9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39" name="Rectangle 6"/>
            <p:cNvSpPr>
              <a:spLocks noChangeArrowheads="1"/>
            </p:cNvSpPr>
            <p:nvPr/>
          </p:nvSpPr>
          <p:spPr bwMode="auto">
            <a:xfrm>
              <a:off x="1688" y="2312"/>
              <a:ext cx="992" cy="9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40" name="Line 7"/>
            <p:cNvSpPr>
              <a:spLocks noChangeShapeType="1"/>
            </p:cNvSpPr>
            <p:nvPr/>
          </p:nvSpPr>
          <p:spPr bwMode="auto">
            <a:xfrm flipH="1">
              <a:off x="1248" y="2304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41" name="Line 8"/>
            <p:cNvSpPr>
              <a:spLocks noChangeShapeType="1"/>
            </p:cNvSpPr>
            <p:nvPr/>
          </p:nvSpPr>
          <p:spPr bwMode="auto">
            <a:xfrm flipH="1">
              <a:off x="1248" y="3264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42" name="Line 9"/>
            <p:cNvSpPr>
              <a:spLocks noChangeShapeType="1"/>
            </p:cNvSpPr>
            <p:nvPr/>
          </p:nvSpPr>
          <p:spPr bwMode="auto">
            <a:xfrm flipH="1">
              <a:off x="2256" y="2304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43" name="Line 10"/>
            <p:cNvSpPr>
              <a:spLocks noChangeShapeType="1"/>
            </p:cNvSpPr>
            <p:nvPr/>
          </p:nvSpPr>
          <p:spPr bwMode="auto">
            <a:xfrm flipH="1">
              <a:off x="2256" y="3264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44" name="Rectangle 11"/>
            <p:cNvSpPr>
              <a:spLocks noChangeArrowheads="1"/>
            </p:cNvSpPr>
            <p:nvPr/>
          </p:nvSpPr>
          <p:spPr bwMode="auto">
            <a:xfrm>
              <a:off x="970" y="3662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0000</a:t>
              </a:r>
            </a:p>
          </p:txBody>
        </p:sp>
        <p:sp>
          <p:nvSpPr>
            <p:cNvPr id="120845" name="Rectangle 12"/>
            <p:cNvSpPr>
              <a:spLocks noChangeArrowheads="1"/>
            </p:cNvSpPr>
            <p:nvPr/>
          </p:nvSpPr>
          <p:spPr bwMode="auto">
            <a:xfrm>
              <a:off x="1402" y="2174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0101</a:t>
              </a:r>
            </a:p>
          </p:txBody>
        </p:sp>
        <p:sp>
          <p:nvSpPr>
            <p:cNvPr id="120846" name="Rectangle 13"/>
            <p:cNvSpPr>
              <a:spLocks noChangeArrowheads="1"/>
            </p:cNvSpPr>
            <p:nvPr/>
          </p:nvSpPr>
          <p:spPr bwMode="auto">
            <a:xfrm>
              <a:off x="922" y="2606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0100</a:t>
              </a:r>
            </a:p>
          </p:txBody>
        </p:sp>
        <p:sp>
          <p:nvSpPr>
            <p:cNvPr id="120847" name="Rectangle 14"/>
            <p:cNvSpPr>
              <a:spLocks noChangeArrowheads="1"/>
            </p:cNvSpPr>
            <p:nvPr/>
          </p:nvSpPr>
          <p:spPr bwMode="auto">
            <a:xfrm>
              <a:off x="1594" y="3278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0001</a:t>
              </a:r>
            </a:p>
          </p:txBody>
        </p:sp>
        <p:sp>
          <p:nvSpPr>
            <p:cNvPr id="120848" name="Rectangle 15"/>
            <p:cNvSpPr>
              <a:spLocks noChangeArrowheads="1"/>
            </p:cNvSpPr>
            <p:nvPr/>
          </p:nvSpPr>
          <p:spPr bwMode="auto">
            <a:xfrm>
              <a:off x="2602" y="3278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0011</a:t>
              </a:r>
            </a:p>
          </p:txBody>
        </p:sp>
        <p:sp>
          <p:nvSpPr>
            <p:cNvPr id="120849" name="Rectangle 16"/>
            <p:cNvSpPr>
              <a:spLocks noChangeArrowheads="1"/>
            </p:cNvSpPr>
            <p:nvPr/>
          </p:nvSpPr>
          <p:spPr bwMode="auto">
            <a:xfrm>
              <a:off x="2074" y="3662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0010</a:t>
              </a:r>
            </a:p>
          </p:txBody>
        </p:sp>
        <p:sp>
          <p:nvSpPr>
            <p:cNvPr id="120850" name="Rectangle 17"/>
            <p:cNvSpPr>
              <a:spLocks noChangeArrowheads="1"/>
            </p:cNvSpPr>
            <p:nvPr/>
          </p:nvSpPr>
          <p:spPr bwMode="auto">
            <a:xfrm>
              <a:off x="1882" y="2750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0110</a:t>
              </a:r>
            </a:p>
          </p:txBody>
        </p:sp>
        <p:sp>
          <p:nvSpPr>
            <p:cNvPr id="120851" name="Rectangle 18"/>
            <p:cNvSpPr>
              <a:spLocks noChangeArrowheads="1"/>
            </p:cNvSpPr>
            <p:nvPr/>
          </p:nvSpPr>
          <p:spPr bwMode="auto">
            <a:xfrm>
              <a:off x="2410" y="2174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0111</a:t>
              </a:r>
            </a:p>
          </p:txBody>
        </p:sp>
        <p:sp>
          <p:nvSpPr>
            <p:cNvPr id="120852" name="Rectangle 19"/>
            <p:cNvSpPr>
              <a:spLocks noChangeArrowheads="1"/>
            </p:cNvSpPr>
            <p:nvPr/>
          </p:nvSpPr>
          <p:spPr bwMode="auto">
            <a:xfrm>
              <a:off x="2936" y="2072"/>
              <a:ext cx="992" cy="9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3" name="Rectangle 20"/>
            <p:cNvSpPr>
              <a:spLocks noChangeArrowheads="1"/>
            </p:cNvSpPr>
            <p:nvPr/>
          </p:nvSpPr>
          <p:spPr bwMode="auto">
            <a:xfrm>
              <a:off x="3368" y="1688"/>
              <a:ext cx="992" cy="9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4" name="Line 21"/>
            <p:cNvSpPr>
              <a:spLocks noChangeShapeType="1"/>
            </p:cNvSpPr>
            <p:nvPr/>
          </p:nvSpPr>
          <p:spPr bwMode="auto">
            <a:xfrm flipH="1">
              <a:off x="2928" y="1680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5" name="Line 22"/>
            <p:cNvSpPr>
              <a:spLocks noChangeShapeType="1"/>
            </p:cNvSpPr>
            <p:nvPr/>
          </p:nvSpPr>
          <p:spPr bwMode="auto">
            <a:xfrm flipH="1">
              <a:off x="2928" y="2640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6" name="Line 23"/>
            <p:cNvSpPr>
              <a:spLocks noChangeShapeType="1"/>
            </p:cNvSpPr>
            <p:nvPr/>
          </p:nvSpPr>
          <p:spPr bwMode="auto">
            <a:xfrm flipH="1">
              <a:off x="3936" y="1680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7" name="Line 24"/>
            <p:cNvSpPr>
              <a:spLocks noChangeShapeType="1"/>
            </p:cNvSpPr>
            <p:nvPr/>
          </p:nvSpPr>
          <p:spPr bwMode="auto">
            <a:xfrm flipH="1">
              <a:off x="3936" y="2640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8" name="Line 25"/>
            <p:cNvSpPr>
              <a:spLocks noChangeShapeType="1"/>
            </p:cNvSpPr>
            <p:nvPr/>
          </p:nvSpPr>
          <p:spPr bwMode="auto">
            <a:xfrm flipH="1">
              <a:off x="1248" y="3024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9" name="Line 26"/>
            <p:cNvSpPr>
              <a:spLocks noChangeShapeType="1"/>
            </p:cNvSpPr>
            <p:nvPr/>
          </p:nvSpPr>
          <p:spPr bwMode="auto">
            <a:xfrm flipH="1">
              <a:off x="2256" y="3024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0" name="Line 27"/>
            <p:cNvSpPr>
              <a:spLocks noChangeShapeType="1"/>
            </p:cNvSpPr>
            <p:nvPr/>
          </p:nvSpPr>
          <p:spPr bwMode="auto">
            <a:xfrm flipH="1">
              <a:off x="1680" y="2640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1" name="Line 28"/>
            <p:cNvSpPr>
              <a:spLocks noChangeShapeType="1"/>
            </p:cNvSpPr>
            <p:nvPr/>
          </p:nvSpPr>
          <p:spPr bwMode="auto">
            <a:xfrm flipH="1">
              <a:off x="2688" y="2640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2" name="Line 29"/>
            <p:cNvSpPr>
              <a:spLocks noChangeShapeType="1"/>
            </p:cNvSpPr>
            <p:nvPr/>
          </p:nvSpPr>
          <p:spPr bwMode="auto">
            <a:xfrm flipH="1">
              <a:off x="1248" y="2064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3" name="Line 30"/>
            <p:cNvSpPr>
              <a:spLocks noChangeShapeType="1"/>
            </p:cNvSpPr>
            <p:nvPr/>
          </p:nvSpPr>
          <p:spPr bwMode="auto">
            <a:xfrm flipH="1">
              <a:off x="2256" y="2064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4" name="Line 31"/>
            <p:cNvSpPr>
              <a:spLocks noChangeShapeType="1"/>
            </p:cNvSpPr>
            <p:nvPr/>
          </p:nvSpPr>
          <p:spPr bwMode="auto">
            <a:xfrm flipH="1">
              <a:off x="2688" y="1680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5" name="Line 32"/>
            <p:cNvSpPr>
              <a:spLocks noChangeShapeType="1"/>
            </p:cNvSpPr>
            <p:nvPr/>
          </p:nvSpPr>
          <p:spPr bwMode="auto">
            <a:xfrm flipH="1">
              <a:off x="1680" y="1680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20866" name="Group 33"/>
            <p:cNvGrpSpPr>
              <a:grpSpLocks/>
            </p:cNvGrpSpPr>
            <p:nvPr/>
          </p:nvGrpSpPr>
          <p:grpSpPr bwMode="auto">
            <a:xfrm>
              <a:off x="2602" y="1502"/>
              <a:ext cx="2045" cy="1938"/>
              <a:chOff x="2602" y="1502"/>
              <a:chExt cx="2045" cy="1938"/>
            </a:xfrm>
          </p:grpSpPr>
          <p:sp>
            <p:nvSpPr>
              <p:cNvPr id="120867" name="Rectangle 34"/>
              <p:cNvSpPr>
                <a:spLocks noChangeArrowheads="1"/>
              </p:cNvSpPr>
              <p:nvPr/>
            </p:nvSpPr>
            <p:spPr bwMode="auto">
              <a:xfrm>
                <a:off x="2650" y="2990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1000</a:t>
                </a:r>
              </a:p>
            </p:txBody>
          </p:sp>
          <p:sp>
            <p:nvSpPr>
              <p:cNvPr id="120868" name="Rectangle 35"/>
              <p:cNvSpPr>
                <a:spLocks noChangeArrowheads="1"/>
              </p:cNvSpPr>
              <p:nvPr/>
            </p:nvSpPr>
            <p:spPr bwMode="auto">
              <a:xfrm>
                <a:off x="3082" y="1502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1101</a:t>
                </a:r>
              </a:p>
            </p:txBody>
          </p:sp>
          <p:sp>
            <p:nvSpPr>
              <p:cNvPr id="120869" name="Rectangle 36"/>
              <p:cNvSpPr>
                <a:spLocks noChangeArrowheads="1"/>
              </p:cNvSpPr>
              <p:nvPr/>
            </p:nvSpPr>
            <p:spPr bwMode="auto">
              <a:xfrm>
                <a:off x="2602" y="1934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1100</a:t>
                </a:r>
              </a:p>
            </p:txBody>
          </p:sp>
          <p:sp>
            <p:nvSpPr>
              <p:cNvPr id="120870" name="Rectangle 37"/>
              <p:cNvSpPr>
                <a:spLocks noChangeArrowheads="1"/>
              </p:cNvSpPr>
              <p:nvPr/>
            </p:nvSpPr>
            <p:spPr bwMode="auto">
              <a:xfrm>
                <a:off x="3274" y="2606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1001</a:t>
                </a:r>
              </a:p>
            </p:txBody>
          </p:sp>
          <p:sp>
            <p:nvSpPr>
              <p:cNvPr id="120871" name="Rectangle 38"/>
              <p:cNvSpPr>
                <a:spLocks noChangeArrowheads="1"/>
              </p:cNvSpPr>
              <p:nvPr/>
            </p:nvSpPr>
            <p:spPr bwMode="auto">
              <a:xfrm>
                <a:off x="4282" y="2606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1011</a:t>
                </a:r>
              </a:p>
            </p:txBody>
          </p:sp>
          <p:sp>
            <p:nvSpPr>
              <p:cNvPr id="120872" name="Rectangle 39"/>
              <p:cNvSpPr>
                <a:spLocks noChangeArrowheads="1"/>
              </p:cNvSpPr>
              <p:nvPr/>
            </p:nvSpPr>
            <p:spPr bwMode="auto">
              <a:xfrm>
                <a:off x="3754" y="2990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1010</a:t>
                </a:r>
              </a:p>
            </p:txBody>
          </p:sp>
          <p:sp>
            <p:nvSpPr>
              <p:cNvPr id="120873" name="Rectangle 40"/>
              <p:cNvSpPr>
                <a:spLocks noChangeArrowheads="1"/>
              </p:cNvSpPr>
              <p:nvPr/>
            </p:nvSpPr>
            <p:spPr bwMode="auto">
              <a:xfrm>
                <a:off x="3562" y="2078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1110</a:t>
                </a:r>
              </a:p>
            </p:txBody>
          </p:sp>
          <p:sp>
            <p:nvSpPr>
              <p:cNvPr id="120874" name="Rectangle 41"/>
              <p:cNvSpPr>
                <a:spLocks noChangeArrowheads="1"/>
              </p:cNvSpPr>
              <p:nvPr/>
            </p:nvSpPr>
            <p:spPr bwMode="auto">
              <a:xfrm>
                <a:off x="4090" y="1502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1111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0110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Caltech Cosmic Cube</a:t>
            </a:r>
          </a:p>
        </p:txBody>
      </p:sp>
      <p:sp>
        <p:nvSpPr>
          <p:cNvPr id="12288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46482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64-node message passing machine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Seitz,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The Cosmic Cube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 CACM 1985.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8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DEDFB7-4EA6-1345-BC7D-269C9B2ED771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44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2288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3000"/>
            <a:ext cx="3886200" cy="533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7600"/>
            <a:ext cx="4267200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09919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4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Routing</a:t>
            </a:r>
          </a:p>
        </p:txBody>
      </p:sp>
      <p:sp>
        <p:nvSpPr>
          <p:cNvPr id="4505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A0F9DB-52B2-F546-84AD-C19B2B92BC4C}" type="slidenum">
              <a:rPr 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45</a:t>
            </a:fld>
            <a:endParaRPr 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7367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Routing Mechanism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Arithmetic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Simple arithmetic to determine route in regular topologies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Dimension order routing in meshes/tori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Source Based</a:t>
            </a:r>
          </a:p>
          <a:p>
            <a:pPr lvl="1"/>
            <a:r>
              <a:rPr lang="en-US" sz="1900" dirty="0">
                <a:latin typeface="Tahoma" charset="0"/>
                <a:ea typeface="ＭＳ Ｐゴシック" charset="0"/>
              </a:rPr>
              <a:t>Source specifies output port for each switch in route</a:t>
            </a:r>
          </a:p>
          <a:p>
            <a:pPr lvl="1">
              <a:buFont typeface="Wingdings" charset="0"/>
              <a:buNone/>
            </a:pPr>
            <a:r>
              <a:rPr lang="en-US" sz="1900" dirty="0">
                <a:latin typeface="Tahoma" charset="0"/>
                <a:ea typeface="ＭＳ Ｐゴシック" charset="0"/>
              </a:rPr>
              <a:t>+ Simple switches </a:t>
            </a:r>
          </a:p>
          <a:p>
            <a:pPr lvl="2"/>
            <a:r>
              <a:rPr lang="en-US" sz="1700" dirty="0">
                <a:latin typeface="Tahoma" charset="0"/>
                <a:ea typeface="ＭＳ Ｐゴシック" charset="0"/>
              </a:rPr>
              <a:t>no control state: strip output port off header</a:t>
            </a:r>
          </a:p>
          <a:p>
            <a:pPr lvl="1">
              <a:buFont typeface="Wingdings" charset="0"/>
              <a:buNone/>
            </a:pPr>
            <a:r>
              <a:rPr lang="en-US" sz="1900" dirty="0">
                <a:latin typeface="Tahoma" charset="0"/>
                <a:ea typeface="ＭＳ Ｐゴシック" charset="0"/>
              </a:rPr>
              <a:t>- Large header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Table Lookup Based</a:t>
            </a:r>
          </a:p>
          <a:p>
            <a:pPr lvl="1"/>
            <a:r>
              <a:rPr lang="en-US" sz="1900" dirty="0">
                <a:latin typeface="Tahoma" charset="0"/>
                <a:ea typeface="ＭＳ Ｐゴシック" charset="0"/>
              </a:rPr>
              <a:t>Index into table for output port</a:t>
            </a:r>
          </a:p>
          <a:p>
            <a:pPr lvl="1">
              <a:buFont typeface="Wingdings" charset="0"/>
              <a:buNone/>
            </a:pPr>
            <a:r>
              <a:rPr lang="en-US" sz="1900" dirty="0">
                <a:latin typeface="Tahoma" charset="0"/>
                <a:ea typeface="ＭＳ Ｐゴシック" charset="0"/>
              </a:rPr>
              <a:t>+ Small header</a:t>
            </a:r>
          </a:p>
          <a:p>
            <a:pPr lvl="1">
              <a:buFont typeface="Wingdings" charset="0"/>
              <a:buNone/>
            </a:pPr>
            <a:r>
              <a:rPr lang="en-US" sz="1900" dirty="0">
                <a:latin typeface="Tahoma" charset="0"/>
                <a:ea typeface="ＭＳ Ｐゴシック" charset="0"/>
              </a:rPr>
              <a:t>- More complex switches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99AC90A-5D77-1E4F-B91A-15F79BE20F93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46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716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7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7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Routing Algorithm</a:t>
            </a:r>
          </a:p>
        </p:txBody>
      </p:sp>
      <p:sp>
        <p:nvSpPr>
          <p:cNvPr id="12493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Three Types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Deterministic:</a:t>
            </a:r>
            <a:r>
              <a:rPr lang="en-US" dirty="0">
                <a:latin typeface="Tahoma" charset="0"/>
                <a:ea typeface="ＭＳ Ｐゴシック" charset="0"/>
              </a:rPr>
              <a:t> always chooses the same path for a communicating source-destination pair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Oblivious:</a:t>
            </a:r>
            <a:r>
              <a:rPr lang="en-US" dirty="0">
                <a:latin typeface="Tahoma" charset="0"/>
                <a:ea typeface="ＭＳ Ｐゴシック" charset="0"/>
              </a:rPr>
              <a:t> chooses different paths, without considering network state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Adaptive:</a:t>
            </a:r>
            <a:r>
              <a:rPr lang="en-US" dirty="0">
                <a:latin typeface="Tahoma" charset="0"/>
                <a:ea typeface="ＭＳ Ｐゴシック" charset="0"/>
              </a:rPr>
              <a:t> can choose different paths, adapting to the state of the network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to adapt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Local/global feedback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Minimal or non-minimal paths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1249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A27C65-6A17-404D-BC94-EFFB096748ED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551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Deterministic Routing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All packets between the same (source,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dest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) pair take the same path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Dimension-order routing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First traverse dimension X, then traverse dimension 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E.g., XY routing (used in Cray T3D, and many on-chip networks)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Simple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Deadlock freedom (no cycles in resource allocation)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Could lead to high contention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Does not exploit path diversity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59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C37942-7200-D342-ACAB-73051E1BA72B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07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Deadlock</a:t>
            </a:r>
          </a:p>
        </p:txBody>
      </p:sp>
      <p:sp>
        <p:nvSpPr>
          <p:cNvPr id="12697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No forward progress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Caused by circular dependencies on resources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Each packet waits for a buffer occupied by another packet downstream</a:t>
            </a:r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D0A2B1-38CA-1449-9672-9B0E066DDED3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49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26980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43200"/>
            <a:ext cx="532765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33876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Where Is Interconnect Used?</a:t>
            </a:r>
          </a:p>
        </p:txBody>
      </p:sp>
      <p:sp>
        <p:nvSpPr>
          <p:cNvPr id="9113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To connect components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Many examples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Processors and processors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Processors and memories (banks)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Processors and caches (banks)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Caches and caches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I/O devices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67DDBD4-5097-7C41-AA7E-105BF018BC45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9114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38600"/>
            <a:ext cx="6096000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TextBox 5"/>
          <p:cNvSpPr txBox="1">
            <a:spLocks noChangeArrowheads="1"/>
          </p:cNvSpPr>
          <p:nvPr/>
        </p:nvSpPr>
        <p:spPr bwMode="auto">
          <a:xfrm>
            <a:off x="4038600" y="5421313"/>
            <a:ext cx="29718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  <a:cs typeface="Arial" charset="0"/>
              </a:rPr>
              <a:t>Interconnection network</a:t>
            </a:r>
          </a:p>
        </p:txBody>
      </p:sp>
    </p:spTree>
    <p:extLst>
      <p:ext uri="{BB962C8B-B14F-4D97-AF65-F5344CB8AC3E}">
        <p14:creationId xmlns:p14="http://schemas.microsoft.com/office/powerpoint/2010/main" val="145810746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Handling Deadlock</a:t>
            </a:r>
          </a:p>
        </p:txBody>
      </p:sp>
      <p:sp>
        <p:nvSpPr>
          <p:cNvPr id="12800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Tahoma" charset="0"/>
                <a:ea typeface="ＭＳ Ｐゴシック" charset="0"/>
                <a:cs typeface="ＭＳ Ｐゴシック" charset="0"/>
              </a:rPr>
              <a:t>Avoid cycles in routing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Dimension order routing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Cannot build a circular dependency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Restrict the </a:t>
            </a:r>
            <a:r>
              <a:rPr lang="ja-JP" altLang="en-US" dirty="0">
                <a:latin typeface="Tahoma" charset="0"/>
                <a:ea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</a:rPr>
              <a:t>turns</a:t>
            </a:r>
            <a:r>
              <a:rPr lang="ja-JP" alt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 each packet can take</a:t>
            </a:r>
          </a:p>
          <a:p>
            <a:pPr lvl="2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432FF"/>
                </a:solidFill>
                <a:latin typeface="Tahoma" charset="0"/>
                <a:ea typeface="ＭＳ Ｐゴシック" charset="0"/>
                <a:cs typeface="ＭＳ Ｐゴシック" charset="0"/>
              </a:rPr>
              <a:t>Avoid deadlock by adding more buffering (escape paths)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432FF"/>
                </a:solidFill>
                <a:latin typeface="Tahoma" charset="0"/>
                <a:ea typeface="ＭＳ Ｐゴシック" charset="0"/>
                <a:cs typeface="ＭＳ Ｐゴシック" charset="0"/>
              </a:rPr>
              <a:t>Detect and break deadlock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Preemption of buffers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1280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BC65A7F-9B1D-B242-8675-1C953FFFA553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50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2961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Turn Model to Avoid Deadlock</a:t>
            </a:r>
          </a:p>
        </p:txBody>
      </p:sp>
      <p:sp>
        <p:nvSpPr>
          <p:cNvPr id="129026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Idea</a:t>
            </a:r>
          </a:p>
          <a:p>
            <a:pPr lvl="1"/>
            <a:r>
              <a:rPr lang="en-US" sz="2000">
                <a:latin typeface="Tahoma" charset="0"/>
                <a:ea typeface="ＭＳ Ｐゴシック" charset="0"/>
              </a:rPr>
              <a:t>Analyze directions in which packets can turn in the network</a:t>
            </a:r>
          </a:p>
          <a:p>
            <a:pPr lvl="1"/>
            <a:r>
              <a:rPr lang="en-US" sz="2000">
                <a:latin typeface="Tahoma" charset="0"/>
                <a:ea typeface="ＭＳ Ｐゴシック" charset="0"/>
              </a:rPr>
              <a:t>Determine the cycles that such turns can form</a:t>
            </a:r>
          </a:p>
          <a:p>
            <a:pPr lvl="1"/>
            <a:r>
              <a:rPr lang="en-US" sz="2000">
                <a:latin typeface="Tahoma" charset="0"/>
                <a:ea typeface="ＭＳ Ｐゴシック" charset="0"/>
              </a:rPr>
              <a:t>Prohibit just enough turns to break possible cycles</a:t>
            </a:r>
            <a:endParaRPr lang="en-US" sz="2400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Glass and Ni,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The Turn Model for Adaptive Routing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 ISCA 1992.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A5A751-FCE2-7F41-BB69-168A60D79596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51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290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0"/>
            <a:ext cx="5441950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4555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Oblivious Routing: Valiant’s Algorithm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Goal: Balance network load 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Randomly choose an intermediate destination, route to it first, then route from there to destination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Between source-intermediate and intermediate-</a:t>
            </a:r>
            <a:r>
              <a:rPr lang="en-US" dirty="0" err="1">
                <a:latin typeface="Tahoma" charset="0"/>
                <a:ea typeface="ＭＳ Ｐゴシック" charset="0"/>
              </a:rPr>
              <a:t>dest</a:t>
            </a:r>
            <a:r>
              <a:rPr lang="en-US" dirty="0">
                <a:latin typeface="Tahoma" charset="0"/>
                <a:ea typeface="ＭＳ Ｐゴシック" charset="0"/>
              </a:rPr>
              <a:t>, can use dimension order routing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Randomizes/balances network load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Non minimal (packet latency can increase)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Optimizations: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Do this on high load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Restrict the intermediate node to be close (in the same quadrant)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00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5F2BBC2-C948-6745-9F6E-2C7BCAC8C67D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52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33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Adaptive Routing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Minimal adaptive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Router uses network state (e.g., downstream buffer occupancy) to pick which </a:t>
            </a:r>
            <a:r>
              <a:rPr lang="ja-JP" altLang="en-US" dirty="0">
                <a:latin typeface="Tahoma" charset="0"/>
                <a:ea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</a:rPr>
              <a:t>productive</a:t>
            </a:r>
            <a:r>
              <a:rPr lang="ja-JP" alt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 output port to send a packet to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Productive output port: port that gets the packet closer to its destination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+ Aware of local congestion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- </a:t>
            </a:r>
            <a:r>
              <a:rPr lang="en-US" dirty="0" err="1">
                <a:latin typeface="Tahoma" charset="0"/>
                <a:ea typeface="ＭＳ Ｐゴシック" charset="0"/>
              </a:rPr>
              <a:t>Minimality</a:t>
            </a:r>
            <a:r>
              <a:rPr lang="en-US" dirty="0">
                <a:latin typeface="Tahoma" charset="0"/>
                <a:ea typeface="ＭＳ Ｐゴシック" charset="0"/>
              </a:rPr>
              <a:t> restricts achievable link utilization (load balance)</a:t>
            </a:r>
          </a:p>
          <a:p>
            <a:pPr lvl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Non-minimal (fully) adaptive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ja-JP" altLang="en-US" dirty="0">
                <a:latin typeface="Tahoma" charset="0"/>
                <a:ea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</a:rPr>
              <a:t>Misroute</a:t>
            </a:r>
            <a:r>
              <a:rPr lang="ja-JP" alt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 packets to non-productive output ports based on network state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+ Can achieve better network utilization and load balance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- Need to guarantee </a:t>
            </a:r>
            <a:r>
              <a:rPr lang="en-US" dirty="0" err="1">
                <a:latin typeface="Tahoma" charset="0"/>
                <a:ea typeface="ＭＳ Ｐゴシック" charset="0"/>
              </a:rPr>
              <a:t>livelock</a:t>
            </a:r>
            <a:r>
              <a:rPr lang="en-US" dirty="0">
                <a:latin typeface="Tahoma" charset="0"/>
                <a:ea typeface="ＭＳ Ｐゴシック" charset="0"/>
              </a:rPr>
              <a:t> freedom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1310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B6659D-7851-EE44-88EB-67B3D518E633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53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831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More on Adaptive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Can avoid faulty links/routers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Route around faults</a:t>
            </a:r>
          </a:p>
          <a:p>
            <a:pPr>
              <a:buFont typeface="Wingdings" charset="0"/>
              <a:buNone/>
            </a:pPr>
            <a:endParaRPr lang="en-US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+ Deterministic routing cannot handle faulty components</a:t>
            </a: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- Need to change the routing table to disable faulty routes</a:t>
            </a: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  - Assuming the faulty link/router is detected</a:t>
            </a:r>
          </a:p>
          <a:p>
            <a:pPr>
              <a:buFont typeface="Wingdings" charset="0"/>
              <a:buNone/>
            </a:pPr>
            <a:endParaRPr lang="en-US" dirty="0">
              <a:solidFill>
                <a:srgbClr val="0D0D0D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One recent example:</a:t>
            </a:r>
          </a:p>
          <a:p>
            <a:pPr>
              <a:buNone/>
            </a:pP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   Fattah et al., </a:t>
            </a:r>
            <a:r>
              <a:rPr lang="en-US" b="1" dirty="0">
                <a:hlinkClick r:id="rId2"/>
              </a:rPr>
              <a:t>"A Low-Overhead, Fully-Distributed, Guaranteed-Delivery Routing Algorithm for Faulty Network-on-Chips"</a:t>
            </a: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, NOCS 2015.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8057798-700B-4C46-9DBF-943F6B6FB059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54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735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4"/>
          <p:cNvSpPr>
            <a:spLocks noGrp="1"/>
          </p:cNvSpPr>
          <p:nvPr>
            <p:ph type="ctrTitle"/>
          </p:nvPr>
        </p:nvSpPr>
        <p:spPr>
          <a:xfrm>
            <a:off x="685800" y="1748408"/>
            <a:ext cx="7924800" cy="17526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Buffering and Flow Control</a:t>
            </a:r>
          </a:p>
        </p:txBody>
      </p:sp>
      <p:sp>
        <p:nvSpPr>
          <p:cNvPr id="4505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A0F9DB-52B2-F546-84AD-C19B2B92BC4C}" type="slidenum">
              <a:rPr 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55</a:t>
            </a:fld>
            <a:endParaRPr 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4643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Recall: Circuit vs. Packet Switching</a:t>
            </a:r>
          </a:p>
        </p:txBody>
      </p:sp>
      <p:sp>
        <p:nvSpPr>
          <p:cNvPr id="15769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Circuit switching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sets up full path before transmission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Establish route then send data</a:t>
            </a:r>
          </a:p>
          <a:p>
            <a:pPr lvl="1">
              <a:defRPr/>
            </a:pPr>
            <a:r>
              <a:rPr lang="en-US" dirty="0" err="1">
                <a:latin typeface="Tahoma" charset="0"/>
                <a:ea typeface="ＭＳ Ｐゴシック" charset="0"/>
              </a:rPr>
              <a:t>Noone</a:t>
            </a:r>
            <a:r>
              <a:rPr lang="en-US" dirty="0">
                <a:latin typeface="Tahoma" charset="0"/>
                <a:ea typeface="ＭＳ Ｐゴシック" charset="0"/>
              </a:rPr>
              <a:t> else can use those links while “circuit” is set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faster arbitration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-- setting up and bringing down “path” takes time</a:t>
            </a:r>
          </a:p>
          <a:p>
            <a:pPr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Packet switching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routes per packet in each router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Route each packet individually (possibly via different paths)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If link is free, any packet can use it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-- potentially slower --- must dynamically switch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no setup, bring down time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more flexible, does not underutilize links</a:t>
            </a:r>
          </a:p>
          <a:p>
            <a:pPr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0F88A2-5F56-7047-AD0A-D4354B2E0D69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56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457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Packet Switched Networks: Packet Format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Header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routing and control information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Payload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carries data (non HW specific information)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can be further divided (framing, protocol stacks…)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Error Code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generally at tail of packet so it can be generated on the way out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6CF5AA8-92B8-AA44-9CD3-FA18160E4B7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57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1108075" y="4710113"/>
            <a:ext cx="958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Header</a:t>
            </a:r>
          </a:p>
        </p:txBody>
      </p:sp>
      <p:sp>
        <p:nvSpPr>
          <p:cNvPr id="34822" name="Rectangle 5"/>
          <p:cNvSpPr>
            <a:spLocks noChangeArrowheads="1"/>
          </p:cNvSpPr>
          <p:nvPr/>
        </p:nvSpPr>
        <p:spPr bwMode="auto">
          <a:xfrm>
            <a:off x="3756025" y="4710113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Payload</a:t>
            </a:r>
          </a:p>
        </p:txBody>
      </p:sp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6346825" y="4710113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Error Code</a:t>
            </a:r>
          </a:p>
        </p:txBody>
      </p:sp>
      <p:sp>
        <p:nvSpPr>
          <p:cNvPr id="34824" name="Rectangle 7"/>
          <p:cNvSpPr>
            <a:spLocks noChangeArrowheads="1"/>
          </p:cNvSpPr>
          <p:nvPr/>
        </p:nvSpPr>
        <p:spPr bwMode="auto">
          <a:xfrm>
            <a:off x="920750" y="5264150"/>
            <a:ext cx="1587500" cy="5207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4825" name="Rectangle 8"/>
          <p:cNvSpPr>
            <a:spLocks noChangeArrowheads="1"/>
          </p:cNvSpPr>
          <p:nvPr/>
        </p:nvSpPr>
        <p:spPr bwMode="auto">
          <a:xfrm>
            <a:off x="2520950" y="5264150"/>
            <a:ext cx="41021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4826" name="Rectangle 9"/>
          <p:cNvSpPr>
            <a:spLocks noChangeArrowheads="1"/>
          </p:cNvSpPr>
          <p:nvPr/>
        </p:nvSpPr>
        <p:spPr bwMode="auto">
          <a:xfrm>
            <a:off x="6635750" y="5264150"/>
            <a:ext cx="984250" cy="520700"/>
          </a:xfrm>
          <a:prstGeom prst="rect">
            <a:avLst/>
          </a:prstGeom>
          <a:solidFill>
            <a:srgbClr val="FF99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1289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Handling Contention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Two packets trying to use the same link at the same time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What do you do?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Buffer one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Drop one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Misroute one (deflection)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Tradeoffs?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A65D364-704D-7E4D-A638-374B138FAA0B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58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3686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0"/>
            <a:ext cx="37973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692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Flow Control Methods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Circuit switching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Bufferless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(Packet/flit based)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Store and forward (Packet based)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Virtual cut through (Packet based)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Wormhole (Flit based)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2F93B6-F931-B649-A36A-B29D9ECDEBA4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59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682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Affects the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scalability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of the system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large of a system can you build?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easily can you add more processors?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Affects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performance and energy efficiency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fast can processors, caches, and memory communicate?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long are the latencies to memory?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much energy is spent on communication?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2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EBE39C6-13D9-3B40-9607-2CD19A1C10AE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6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01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Circuit Switching Revisited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Resource allocation granularity is high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Pre-allocate resources across multiple switches for a given 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flow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Need to send a probe to set up the path for pre-allocation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No need for buffering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No contention (flow’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 performance is isolated)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Can handle arbitrary message sizes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Lower link utilization: two flows cannot use the same link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Handshake overhead to set up a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circuit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749AC8-E0D3-8544-AC00-48E54B4E278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60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78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3621088" y="5791200"/>
            <a:ext cx="13303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Destination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78895" y="3621695"/>
            <a:ext cx="340705" cy="340705"/>
          </a:xfrm>
          <a:prstGeom prst="rect">
            <a:avLst/>
          </a:prstGeom>
          <a:solidFill>
            <a:srgbClr val="000000">
              <a:alpha val="32157"/>
            </a:srgb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55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Bufferless Deflection Routing</a:t>
            </a:r>
          </a:p>
        </p:txBody>
      </p:sp>
      <p:sp>
        <p:nvSpPr>
          <p:cNvPr id="195590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763000" cy="920750"/>
          </a:xfrm>
        </p:spPr>
        <p:txBody>
          <a:bodyPr/>
          <a:lstStyle/>
          <a:p>
            <a:r>
              <a:rPr lang="en-US" b="1">
                <a:latin typeface="Tahoma" charset="0"/>
                <a:sym typeface="Wingdings" charset="0"/>
              </a:rPr>
              <a:t>Key idea</a:t>
            </a:r>
            <a:r>
              <a:rPr lang="en-US">
                <a:latin typeface="Tahoma" charset="0"/>
                <a:sym typeface="Wingdings" charset="0"/>
              </a:rPr>
              <a:t>: Packets are never buffered in the network. When two packets contend for the same link, one is 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deflected.</a:t>
            </a:r>
            <a:r>
              <a:rPr lang="en-US" baseline="30000">
                <a:solidFill>
                  <a:srgbClr val="FF0000"/>
                </a:solidFill>
                <a:latin typeface="Tahoma" charset="0"/>
                <a:sym typeface="Wingdings" charset="0"/>
              </a:rPr>
              <a:t>1</a:t>
            </a:r>
            <a:endParaRPr lang="en-US" b="1" baseline="30000">
              <a:solidFill>
                <a:srgbClr val="FF0000"/>
              </a:solidFill>
              <a:latin typeface="Tahoma" charset="0"/>
              <a:sym typeface="Wingdings" charset="0"/>
            </a:endParaRPr>
          </a:p>
          <a:p>
            <a:endParaRPr lang="en-US">
              <a:latin typeface="Tahoma" charset="0"/>
            </a:endParaRPr>
          </a:p>
        </p:txBody>
      </p:sp>
      <p:sp>
        <p:nvSpPr>
          <p:cNvPr id="1955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608071-36C7-5144-B008-00D3688E0554}" type="slidenum">
              <a:rPr lang="en-US" sz="1600">
                <a:solidFill>
                  <a:srgbClr val="000000"/>
                </a:solidFill>
                <a:latin typeface="Garamond" charset="0"/>
              </a:rPr>
              <a:pPr eaLnBrk="1" hangingPunct="1"/>
              <a:t>61</a:t>
            </a:fld>
            <a:endParaRPr lang="en-US" sz="1600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18288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78895" y="18288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31495" y="18288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3621695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78895" y="3621695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1495" y="3621695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0" y="54102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8895" y="54102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31495" y="54102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1732757" y="4687094"/>
            <a:ext cx="1447800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3525044" y="4687094"/>
            <a:ext cx="1447800" cy="15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5277644" y="4687094"/>
            <a:ext cx="1447800" cy="15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5275263" y="2895600"/>
            <a:ext cx="1452562" cy="15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3522663" y="2895600"/>
            <a:ext cx="1452562" cy="15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1730376" y="2895600"/>
            <a:ext cx="1452562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>
            <a:off x="2627313" y="1998663"/>
            <a:ext cx="1450975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0800000">
            <a:off x="4419600" y="1998663"/>
            <a:ext cx="1411288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0800000">
            <a:off x="2627313" y="3792538"/>
            <a:ext cx="1450975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0800000">
            <a:off x="4419600" y="3792538"/>
            <a:ext cx="1411288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0800000">
            <a:off x="2627313" y="5580063"/>
            <a:ext cx="1450975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>
            <a:off x="4419600" y="5580063"/>
            <a:ext cx="1411288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2743200" y="356235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 rot="16200000">
            <a:off x="4181475" y="209550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 rot="16200000">
            <a:off x="4181475" y="3248025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810000" y="356235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 rot="16200000">
            <a:off x="4181475" y="39243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495800" y="356235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562600" y="358140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 rot="5400000">
            <a:off x="5934075" y="392430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 rot="5400000">
            <a:off x="5934075" y="506730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724400" y="537210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5610225" y="5381625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 rot="16200000">
            <a:off x="4181475" y="47625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 flipH="1" flipV="1">
            <a:off x="4191000" y="3305175"/>
            <a:ext cx="533400" cy="533400"/>
          </a:xfrm>
          <a:prstGeom prst="arc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9" name="Arc 68"/>
          <p:cNvSpPr/>
          <p:nvPr/>
        </p:nvSpPr>
        <p:spPr>
          <a:xfrm>
            <a:off x="3733800" y="3762375"/>
            <a:ext cx="533400" cy="533400"/>
          </a:xfrm>
          <a:prstGeom prst="arc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925888" y="5257800"/>
            <a:ext cx="609600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5646" name="TextBox 15"/>
          <p:cNvSpPr txBox="1">
            <a:spLocks noChangeArrowheads="1"/>
          </p:cNvSpPr>
          <p:nvPr/>
        </p:nvSpPr>
        <p:spPr bwMode="auto">
          <a:xfrm>
            <a:off x="76200" y="6324600"/>
            <a:ext cx="8464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aseline="30000">
                <a:solidFill>
                  <a:srgbClr val="000000"/>
                </a:solidFill>
                <a:latin typeface="Tahoma" charset="0"/>
              </a:rPr>
              <a:t>1</a:t>
            </a:r>
            <a:r>
              <a:rPr lang="en-US" sz="1400">
                <a:solidFill>
                  <a:srgbClr val="000000"/>
                </a:solidFill>
                <a:latin typeface="Tahoma" charset="0"/>
              </a:rPr>
              <a:t>Baran, “On Distributed Communication Networks.” RAND Tech. Report., 1962 / IEEE Trans.Comm., 1964.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400" y="2286000"/>
            <a:ext cx="3681413" cy="11080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</a:rPr>
              <a:t>New traffic can be </a:t>
            </a:r>
            <a:r>
              <a:rPr lang="en-US" sz="2200" b="1" dirty="0">
                <a:solidFill>
                  <a:srgbClr val="000000"/>
                </a:solidFill>
              </a:rPr>
              <a:t>injected</a:t>
            </a:r>
            <a:endParaRPr lang="en-US" sz="22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</a:rPr>
              <a:t>whenever there is a free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</a:rPr>
              <a:t>output link.</a:t>
            </a:r>
          </a:p>
        </p:txBody>
      </p:sp>
    </p:spTree>
    <p:extLst>
      <p:ext uri="{BB962C8B-B14F-4D97-AF65-F5344CB8AC3E}">
        <p14:creationId xmlns:p14="http://schemas.microsoft.com/office/powerpoint/2010/main" val="1562255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73" grpId="0" animBg="1"/>
      <p:bldP spid="73" grpId="1" animBg="1"/>
      <p:bldP spid="48" grpId="0" animBg="1"/>
      <p:bldP spid="48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Bufferless Deflection Routing</a:t>
            </a:r>
          </a:p>
        </p:txBody>
      </p:sp>
      <p:sp>
        <p:nvSpPr>
          <p:cNvPr id="196610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1306513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Input buffers are eliminated: packets are buffered in</a:t>
            </a:r>
            <a:br>
              <a:rPr lang="en-US" dirty="0">
                <a:latin typeface="Tahoma" charset="0"/>
              </a:rPr>
            </a:br>
            <a:r>
              <a:rPr lang="en-US" b="1" dirty="0">
                <a:latin typeface="Tahoma" charset="0"/>
              </a:rPr>
              <a:t>pipeline latches</a:t>
            </a:r>
            <a:r>
              <a:rPr lang="en-US" dirty="0">
                <a:latin typeface="Tahoma" charset="0"/>
              </a:rPr>
              <a:t> and on </a:t>
            </a:r>
            <a:r>
              <a:rPr lang="en-US" b="1" dirty="0">
                <a:latin typeface="Tahoma" charset="0"/>
              </a:rPr>
              <a:t>network links</a:t>
            </a:r>
          </a:p>
        </p:txBody>
      </p:sp>
      <p:sp>
        <p:nvSpPr>
          <p:cNvPr id="1966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87FA86-5300-A946-AA1D-99ED95C1B179}" type="slidenum">
              <a:rPr lang="en-US" sz="1600">
                <a:solidFill>
                  <a:srgbClr val="000000"/>
                </a:solidFill>
                <a:latin typeface="Garamond" charset="0"/>
              </a:rPr>
              <a:pPr eaLnBrk="1" hangingPunct="1"/>
              <a:t>62</a:t>
            </a:fld>
            <a:endParaRPr lang="en-US" sz="1600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3240" y="2643182"/>
            <a:ext cx="3094879" cy="35719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6615" name="Group 5"/>
          <p:cNvGrpSpPr>
            <a:grpSpLocks/>
          </p:cNvGrpSpPr>
          <p:nvPr/>
        </p:nvGrpSpPr>
        <p:grpSpPr bwMode="auto">
          <a:xfrm>
            <a:off x="2371725" y="3097213"/>
            <a:ext cx="849313" cy="2428875"/>
            <a:chOff x="1714480" y="2428868"/>
            <a:chExt cx="1000132" cy="285910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714480" y="2428868"/>
              <a:ext cx="1000132" cy="18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714480" y="3142711"/>
              <a:ext cx="1000132" cy="18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714480" y="3858421"/>
              <a:ext cx="100013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714480" y="4572264"/>
              <a:ext cx="1000132" cy="1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714480" y="5286107"/>
              <a:ext cx="1000132" cy="1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616" name="Group 11"/>
          <p:cNvGrpSpPr>
            <a:grpSpLocks/>
          </p:cNvGrpSpPr>
          <p:nvPr/>
        </p:nvGrpSpPr>
        <p:grpSpPr bwMode="auto">
          <a:xfrm>
            <a:off x="3924300" y="3081338"/>
            <a:ext cx="627063" cy="2428875"/>
            <a:chOff x="3571868" y="2428868"/>
            <a:chExt cx="714380" cy="285910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71868" y="2428868"/>
              <a:ext cx="714380" cy="18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571868" y="3142711"/>
              <a:ext cx="714380" cy="18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571868" y="3858421"/>
              <a:ext cx="7143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71868" y="4572264"/>
              <a:ext cx="714380" cy="18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71868" y="5286107"/>
              <a:ext cx="714380" cy="18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617" name="Group 17"/>
          <p:cNvGrpSpPr>
            <a:grpSpLocks/>
          </p:cNvGrpSpPr>
          <p:nvPr/>
        </p:nvGrpSpPr>
        <p:grpSpPr bwMode="auto">
          <a:xfrm>
            <a:off x="4556125" y="2854325"/>
            <a:ext cx="1152525" cy="2913063"/>
            <a:chOff x="4286248" y="2143116"/>
            <a:chExt cx="1357322" cy="3429024"/>
          </a:xfrm>
        </p:grpSpPr>
        <p:sp>
          <p:nvSpPr>
            <p:cNvPr id="19" name="Rectangle 18"/>
            <p:cNvSpPr/>
            <p:nvPr/>
          </p:nvSpPr>
          <p:spPr>
            <a:xfrm>
              <a:off x="4286248" y="2143116"/>
              <a:ext cx="1357322" cy="34290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96689" name="Group 72"/>
            <p:cNvGrpSpPr>
              <a:grpSpLocks/>
            </p:cNvGrpSpPr>
            <p:nvPr/>
          </p:nvGrpSpPr>
          <p:grpSpPr bwMode="auto">
            <a:xfrm>
              <a:off x="4357686" y="2357430"/>
              <a:ext cx="1143008" cy="3073422"/>
              <a:chOff x="4357686" y="2357430"/>
              <a:chExt cx="1143008" cy="3073422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357293" y="2358015"/>
                <a:ext cx="286048" cy="186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16200000" flipH="1">
                <a:off x="3429792" y="3571564"/>
                <a:ext cx="3070237" cy="6431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286480" y="5428252"/>
                <a:ext cx="215002" cy="186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90" name="Group 73"/>
            <p:cNvGrpSpPr>
              <a:grpSpLocks/>
            </p:cNvGrpSpPr>
            <p:nvPr/>
          </p:nvGrpSpPr>
          <p:grpSpPr bwMode="auto">
            <a:xfrm flipH="1">
              <a:off x="4429124" y="2357430"/>
              <a:ext cx="1143008" cy="3073422"/>
              <a:chOff x="4357686" y="2357430"/>
              <a:chExt cx="1143008" cy="3073422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4357291" y="2358015"/>
                <a:ext cx="286047" cy="186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3429789" y="3571564"/>
                <a:ext cx="3070237" cy="6431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286477" y="5428252"/>
                <a:ext cx="215003" cy="186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6618" name="Group 27"/>
          <p:cNvGrpSpPr>
            <a:grpSpLocks/>
          </p:cNvGrpSpPr>
          <p:nvPr/>
        </p:nvGrpSpPr>
        <p:grpSpPr bwMode="auto">
          <a:xfrm>
            <a:off x="5708650" y="3097213"/>
            <a:ext cx="849313" cy="2428875"/>
            <a:chOff x="5643570" y="2428868"/>
            <a:chExt cx="1000132" cy="2859108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5643570" y="2428868"/>
              <a:ext cx="1000132" cy="18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643570" y="3142711"/>
              <a:ext cx="1000132" cy="18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643570" y="3858421"/>
              <a:ext cx="100013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643570" y="4572264"/>
              <a:ext cx="1000132" cy="1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643570" y="5286107"/>
              <a:ext cx="1000132" cy="1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619" name="Group 33"/>
          <p:cNvGrpSpPr>
            <a:grpSpLocks/>
          </p:cNvGrpSpPr>
          <p:nvPr/>
        </p:nvGrpSpPr>
        <p:grpSpPr bwMode="auto">
          <a:xfrm>
            <a:off x="571500" y="2916238"/>
            <a:ext cx="942975" cy="2795587"/>
            <a:chOff x="604930" y="2214554"/>
            <a:chExt cx="1109550" cy="3292303"/>
          </a:xfrm>
        </p:grpSpPr>
        <p:sp>
          <p:nvSpPr>
            <p:cNvPr id="35" name="TextBox 34"/>
            <p:cNvSpPr txBox="1"/>
            <p:nvPr/>
          </p:nvSpPr>
          <p:spPr>
            <a:xfrm>
              <a:off x="604930" y="2214554"/>
              <a:ext cx="1038569" cy="435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ＭＳ Ｐゴシック" charset="0"/>
                </a:rPr>
                <a:t>North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4930" y="2928728"/>
              <a:ext cx="1038569" cy="435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ＭＳ Ｐゴシック" charset="0"/>
                </a:rPr>
                <a:t>South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8987" y="3642901"/>
              <a:ext cx="1025493" cy="435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ＭＳ Ｐゴシック" charset="0"/>
                </a:rPr>
                <a:t>East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987" y="4357075"/>
              <a:ext cx="1025493" cy="435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ＭＳ Ｐゴシック" charset="0"/>
                </a:rPr>
                <a:t>West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2175" y="5071249"/>
              <a:ext cx="941436" cy="435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ＭＳ Ｐゴシック" charset="0"/>
                </a:rPr>
                <a:t>Local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467600" y="2909888"/>
            <a:ext cx="8826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North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67600" y="3516313"/>
            <a:ext cx="8826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South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539038" y="4124325"/>
            <a:ext cx="8715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East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539038" y="4730750"/>
            <a:ext cx="8715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West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524750" y="5337175"/>
            <a:ext cx="8001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Local</a:t>
            </a:r>
          </a:p>
        </p:txBody>
      </p:sp>
      <p:grpSp>
        <p:nvGrpSpPr>
          <p:cNvPr id="40" name="Group 73"/>
          <p:cNvGrpSpPr>
            <a:grpSpLocks/>
          </p:cNvGrpSpPr>
          <p:nvPr/>
        </p:nvGrpSpPr>
        <p:grpSpPr bwMode="auto">
          <a:xfrm>
            <a:off x="3248025" y="3427413"/>
            <a:ext cx="719138" cy="534987"/>
            <a:chOff x="3238486" y="2740892"/>
            <a:chExt cx="719141" cy="535708"/>
          </a:xfrm>
        </p:grpSpPr>
        <p:grpSp>
          <p:nvGrpSpPr>
            <p:cNvPr id="196670" name="Group 80"/>
            <p:cNvGrpSpPr>
              <a:grpSpLocks/>
            </p:cNvGrpSpPr>
            <p:nvPr/>
          </p:nvGrpSpPr>
          <p:grpSpPr bwMode="auto">
            <a:xfrm>
              <a:off x="3419466" y="2743195"/>
              <a:ext cx="353352" cy="235823"/>
              <a:chOff x="3267057" y="2759799"/>
              <a:chExt cx="353352" cy="485471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267053" y="2758329"/>
                <a:ext cx="354014" cy="48759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 rot="5400000">
                <a:off x="3195498" y="3001334"/>
                <a:ext cx="48759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71" name="Group 81"/>
            <p:cNvGrpSpPr>
              <a:grpSpLocks/>
            </p:cNvGrpSpPr>
            <p:nvPr/>
          </p:nvGrpSpPr>
          <p:grpSpPr bwMode="auto">
            <a:xfrm>
              <a:off x="3424228" y="3017120"/>
              <a:ext cx="347208" cy="235823"/>
              <a:chOff x="3273201" y="2759799"/>
              <a:chExt cx="347208" cy="485471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3273198" y="2760560"/>
                <a:ext cx="347663" cy="48432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0" name="Straight Connector 79"/>
              <p:cNvCxnSpPr/>
              <p:nvPr/>
            </p:nvCxnSpPr>
            <p:spPr>
              <a:xfrm rot="5400000">
                <a:off x="3196930" y="3001928"/>
                <a:ext cx="484325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rapezoid 76"/>
            <p:cNvSpPr/>
            <p:nvPr/>
          </p:nvSpPr>
          <p:spPr>
            <a:xfrm rot="5400000">
              <a:off x="3623899" y="2931745"/>
              <a:ext cx="524581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Trapezoid 77"/>
            <p:cNvSpPr/>
            <p:nvPr/>
          </p:nvSpPr>
          <p:spPr>
            <a:xfrm rot="16200000" flipH="1">
              <a:off x="3047633" y="2942872"/>
              <a:ext cx="524581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3" name="Group 87"/>
          <p:cNvGrpSpPr>
            <a:grpSpLocks/>
          </p:cNvGrpSpPr>
          <p:nvPr/>
        </p:nvGrpSpPr>
        <p:grpSpPr bwMode="auto">
          <a:xfrm>
            <a:off x="3248025" y="2803525"/>
            <a:ext cx="719138" cy="536575"/>
            <a:chOff x="3238486" y="2740892"/>
            <a:chExt cx="719141" cy="535708"/>
          </a:xfrm>
        </p:grpSpPr>
        <p:grpSp>
          <p:nvGrpSpPr>
            <p:cNvPr id="196662" name="Group 80"/>
            <p:cNvGrpSpPr>
              <a:grpSpLocks/>
            </p:cNvGrpSpPr>
            <p:nvPr/>
          </p:nvGrpSpPr>
          <p:grpSpPr bwMode="auto">
            <a:xfrm>
              <a:off x="3419466" y="2743195"/>
              <a:ext cx="353352" cy="235823"/>
              <a:chOff x="3267057" y="2759799"/>
              <a:chExt cx="353352" cy="485471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3267053" y="2758321"/>
                <a:ext cx="354014" cy="48615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96" name="Straight Connector 95"/>
              <p:cNvCxnSpPr/>
              <p:nvPr/>
            </p:nvCxnSpPr>
            <p:spPr>
              <a:xfrm rot="5400000">
                <a:off x="3196220" y="3000605"/>
                <a:ext cx="486153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63" name="Group 81"/>
            <p:cNvGrpSpPr>
              <a:grpSpLocks/>
            </p:cNvGrpSpPr>
            <p:nvPr/>
          </p:nvGrpSpPr>
          <p:grpSpPr bwMode="auto">
            <a:xfrm>
              <a:off x="3424228" y="3017120"/>
              <a:ext cx="347208" cy="235823"/>
              <a:chOff x="3273201" y="2759799"/>
              <a:chExt cx="347208" cy="485471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273198" y="2758874"/>
                <a:ext cx="347663" cy="48615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 rot="5400000">
                <a:off x="3196015" y="3001157"/>
                <a:ext cx="486155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rapezoid 90"/>
            <p:cNvSpPr/>
            <p:nvPr/>
          </p:nvSpPr>
          <p:spPr>
            <a:xfrm rot="5400000">
              <a:off x="3623882" y="2931761"/>
              <a:ext cx="524614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Trapezoid 91"/>
            <p:cNvSpPr/>
            <p:nvPr/>
          </p:nvSpPr>
          <p:spPr>
            <a:xfrm rot="16200000" flipH="1">
              <a:off x="3047618" y="2942855"/>
              <a:ext cx="524613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6" name="Group 99"/>
          <p:cNvGrpSpPr>
            <a:grpSpLocks/>
          </p:cNvGrpSpPr>
          <p:nvPr/>
        </p:nvGrpSpPr>
        <p:grpSpPr bwMode="auto">
          <a:xfrm>
            <a:off x="3244850" y="4032250"/>
            <a:ext cx="719138" cy="534988"/>
            <a:chOff x="3238486" y="2740892"/>
            <a:chExt cx="719141" cy="535708"/>
          </a:xfrm>
        </p:grpSpPr>
        <p:grpSp>
          <p:nvGrpSpPr>
            <p:cNvPr id="196654" name="Group 80"/>
            <p:cNvGrpSpPr>
              <a:grpSpLocks/>
            </p:cNvGrpSpPr>
            <p:nvPr/>
          </p:nvGrpSpPr>
          <p:grpSpPr bwMode="auto">
            <a:xfrm>
              <a:off x="3419466" y="2743195"/>
              <a:ext cx="353352" cy="235823"/>
              <a:chOff x="3267057" y="2759799"/>
              <a:chExt cx="353352" cy="485471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3267053" y="2758331"/>
                <a:ext cx="354014" cy="48759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>
              <a:xfrm rot="5400000">
                <a:off x="3195499" y="3001336"/>
                <a:ext cx="48759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55" name="Group 81"/>
            <p:cNvGrpSpPr>
              <a:grpSpLocks/>
            </p:cNvGrpSpPr>
            <p:nvPr/>
          </p:nvGrpSpPr>
          <p:grpSpPr bwMode="auto">
            <a:xfrm>
              <a:off x="3424228" y="3017120"/>
              <a:ext cx="347208" cy="235823"/>
              <a:chOff x="3273201" y="2759799"/>
              <a:chExt cx="347208" cy="485471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3273198" y="2760558"/>
                <a:ext cx="347663" cy="48432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 rot="5400000">
                <a:off x="3196930" y="3001925"/>
                <a:ext cx="484325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rapezoid 102"/>
            <p:cNvSpPr/>
            <p:nvPr/>
          </p:nvSpPr>
          <p:spPr>
            <a:xfrm rot="5400000">
              <a:off x="3623899" y="2931744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" name="Trapezoid 103"/>
            <p:cNvSpPr/>
            <p:nvPr/>
          </p:nvSpPr>
          <p:spPr>
            <a:xfrm rot="16200000" flipH="1">
              <a:off x="3047634" y="2942872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9" name="Group 108"/>
          <p:cNvGrpSpPr>
            <a:grpSpLocks/>
          </p:cNvGrpSpPr>
          <p:nvPr/>
        </p:nvGrpSpPr>
        <p:grpSpPr bwMode="auto">
          <a:xfrm>
            <a:off x="3259138" y="4651375"/>
            <a:ext cx="719137" cy="534988"/>
            <a:chOff x="3238486" y="2740892"/>
            <a:chExt cx="719141" cy="535708"/>
          </a:xfrm>
        </p:grpSpPr>
        <p:grpSp>
          <p:nvGrpSpPr>
            <p:cNvPr id="196646" name="Group 80"/>
            <p:cNvGrpSpPr>
              <a:grpSpLocks/>
            </p:cNvGrpSpPr>
            <p:nvPr/>
          </p:nvGrpSpPr>
          <p:grpSpPr bwMode="auto">
            <a:xfrm>
              <a:off x="3419466" y="2743195"/>
              <a:ext cx="353352" cy="235823"/>
              <a:chOff x="3267057" y="2759799"/>
              <a:chExt cx="353352" cy="485471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267053" y="2758331"/>
                <a:ext cx="354014" cy="48759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 rot="5400000">
                <a:off x="3195499" y="3001336"/>
                <a:ext cx="487596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47" name="Group 81"/>
            <p:cNvGrpSpPr>
              <a:grpSpLocks/>
            </p:cNvGrpSpPr>
            <p:nvPr/>
          </p:nvGrpSpPr>
          <p:grpSpPr bwMode="auto">
            <a:xfrm>
              <a:off x="3424228" y="3017120"/>
              <a:ext cx="347208" cy="235823"/>
              <a:chOff x="3273201" y="2759799"/>
              <a:chExt cx="347208" cy="485471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3273197" y="2760558"/>
                <a:ext cx="347665" cy="48432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 rot="5400000">
                <a:off x="3196930" y="3001926"/>
                <a:ext cx="48432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rapezoid 111"/>
            <p:cNvSpPr/>
            <p:nvPr/>
          </p:nvSpPr>
          <p:spPr>
            <a:xfrm rot="5400000">
              <a:off x="3623899" y="2931744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Trapezoid 112"/>
            <p:cNvSpPr/>
            <p:nvPr/>
          </p:nvSpPr>
          <p:spPr>
            <a:xfrm rot="16200000" flipH="1">
              <a:off x="3047634" y="2942872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Group 117"/>
          <p:cNvGrpSpPr>
            <a:grpSpLocks/>
          </p:cNvGrpSpPr>
          <p:nvPr/>
        </p:nvGrpSpPr>
        <p:grpSpPr bwMode="auto">
          <a:xfrm>
            <a:off x="3248025" y="5251450"/>
            <a:ext cx="719138" cy="534988"/>
            <a:chOff x="3238486" y="2740892"/>
            <a:chExt cx="719141" cy="535708"/>
          </a:xfrm>
        </p:grpSpPr>
        <p:grpSp>
          <p:nvGrpSpPr>
            <p:cNvPr id="196638" name="Group 80"/>
            <p:cNvGrpSpPr>
              <a:grpSpLocks/>
            </p:cNvGrpSpPr>
            <p:nvPr/>
          </p:nvGrpSpPr>
          <p:grpSpPr bwMode="auto">
            <a:xfrm>
              <a:off x="3419466" y="2743195"/>
              <a:ext cx="353352" cy="235823"/>
              <a:chOff x="3267057" y="2759799"/>
              <a:chExt cx="353352" cy="485471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3267053" y="2758331"/>
                <a:ext cx="354014" cy="48759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 rot="5400000">
                <a:off x="3195499" y="3001336"/>
                <a:ext cx="48759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39" name="Group 81"/>
            <p:cNvGrpSpPr>
              <a:grpSpLocks/>
            </p:cNvGrpSpPr>
            <p:nvPr/>
          </p:nvGrpSpPr>
          <p:grpSpPr bwMode="auto">
            <a:xfrm>
              <a:off x="3424228" y="3017120"/>
              <a:ext cx="347208" cy="235823"/>
              <a:chOff x="3273201" y="2759799"/>
              <a:chExt cx="347208" cy="485471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3273198" y="2760558"/>
                <a:ext cx="347663" cy="48432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rot="5400000">
                <a:off x="3196930" y="3001925"/>
                <a:ext cx="484325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Trapezoid 120"/>
            <p:cNvSpPr/>
            <p:nvPr/>
          </p:nvSpPr>
          <p:spPr>
            <a:xfrm rot="5400000">
              <a:off x="3623899" y="2931744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2" name="Trapezoid 121"/>
            <p:cNvSpPr/>
            <p:nvPr/>
          </p:nvSpPr>
          <p:spPr>
            <a:xfrm rot="16200000" flipH="1">
              <a:off x="3047634" y="2942872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5" name="Group 128"/>
          <p:cNvGrpSpPr>
            <a:grpSpLocks/>
          </p:cNvGrpSpPr>
          <p:nvPr/>
        </p:nvGrpSpPr>
        <p:grpSpPr bwMode="auto">
          <a:xfrm>
            <a:off x="3143250" y="3078163"/>
            <a:ext cx="841375" cy="2428875"/>
            <a:chOff x="3571868" y="2428868"/>
            <a:chExt cx="714380" cy="2859108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3571868" y="2428868"/>
              <a:ext cx="714380" cy="18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3571868" y="3142711"/>
              <a:ext cx="714380" cy="18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3571868" y="3858421"/>
              <a:ext cx="7143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3571868" y="4572264"/>
              <a:ext cx="714380" cy="18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571868" y="5286107"/>
              <a:ext cx="714380" cy="18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tangle 134"/>
          <p:cNvSpPr/>
          <p:nvPr/>
        </p:nvSpPr>
        <p:spPr>
          <a:xfrm>
            <a:off x="3286125" y="5857875"/>
            <a:ext cx="2786063" cy="2857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Deflection Routing Logic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19400" y="2133600"/>
            <a:ext cx="196691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Input Buffers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" y="6381328"/>
            <a:ext cx="82070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dirty="0" err="1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Moscibroda</a:t>
            </a:r>
            <a:r>
              <a:rPr lang="en-US" sz="16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and Mutlu, </a:t>
            </a:r>
            <a:r>
              <a:rPr lang="ja-JP" altLang="en-US" sz="16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6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 Case for </a:t>
            </a:r>
            <a:r>
              <a:rPr lang="en-US" altLang="ja-JP" sz="1600" dirty="0" err="1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Bufferless</a:t>
            </a:r>
            <a:r>
              <a:rPr lang="en-US" altLang="ja-JP" sz="16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Routing in On-Chip Networks</a:t>
            </a:r>
            <a:r>
              <a:rPr lang="en-US" altLang="ja-JP" sz="16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sz="16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6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ISCA 2009.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38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5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</a:t>
            </a:r>
            <a:r>
              <a:rPr lang="en-US" dirty="0" err="1"/>
              <a:t>Bufferless</a:t>
            </a:r>
            <a:r>
              <a:rPr lang="en-US" dirty="0"/>
              <a:t>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68970"/>
            <a:ext cx="8610600" cy="5340350"/>
          </a:xfrm>
        </p:spPr>
        <p:txBody>
          <a:bodyPr/>
          <a:lstStyle/>
          <a:p>
            <a:r>
              <a:rPr lang="en-US" dirty="0" err="1"/>
              <a:t>Livelock</a:t>
            </a:r>
            <a:endParaRPr lang="en-US" dirty="0"/>
          </a:p>
          <a:p>
            <a:endParaRPr lang="en-US" dirty="0"/>
          </a:p>
          <a:p>
            <a:r>
              <a:rPr lang="en-US" dirty="0"/>
              <a:t>Resulting Router Complexity</a:t>
            </a:r>
          </a:p>
          <a:p>
            <a:endParaRPr lang="en-US" dirty="0"/>
          </a:p>
          <a:p>
            <a:r>
              <a:rPr lang="en-US" dirty="0"/>
              <a:t>Performance &amp; Congestion at High Loads</a:t>
            </a:r>
          </a:p>
          <a:p>
            <a:endParaRPr lang="en-US" dirty="0"/>
          </a:p>
          <a:p>
            <a:r>
              <a:rPr lang="en-US" dirty="0"/>
              <a:t>Chris </a:t>
            </a:r>
            <a:r>
              <a:rPr lang="en-US" dirty="0" err="1"/>
              <a:t>Fallin</a:t>
            </a:r>
            <a:r>
              <a:rPr lang="en-US" dirty="0"/>
              <a:t>, Greg </a:t>
            </a:r>
            <a:r>
              <a:rPr lang="en-US" dirty="0" err="1"/>
              <a:t>Nazario</a:t>
            </a:r>
            <a:r>
              <a:rPr lang="en-US" dirty="0"/>
              <a:t>, </a:t>
            </a:r>
            <a:r>
              <a:rPr lang="en-US" dirty="0" err="1"/>
              <a:t>Xiangyao</a:t>
            </a:r>
            <a:r>
              <a:rPr lang="en-US" dirty="0"/>
              <a:t> Yu, Kevin Chang, </a:t>
            </a:r>
            <a:r>
              <a:rPr lang="en-US" dirty="0" err="1"/>
              <a:t>Rachata</a:t>
            </a:r>
            <a:r>
              <a:rPr lang="en-US" dirty="0"/>
              <a:t> </a:t>
            </a:r>
            <a:r>
              <a:rPr lang="en-US" dirty="0" err="1"/>
              <a:t>Ausavarungnirun</a:t>
            </a:r>
            <a:r>
              <a:rPr lang="en-US" dirty="0"/>
              <a:t>, and Onur Mutlu,</a:t>
            </a:r>
            <a:br>
              <a:rPr lang="en-US" dirty="0"/>
            </a:br>
            <a:r>
              <a:rPr lang="en-US" b="1" dirty="0">
                <a:hlinkClick r:id="rId2"/>
              </a:rPr>
              <a:t>"Bufferless and Minimally-Buffered Deflection Routing"</a:t>
            </a:r>
            <a:br>
              <a:rPr lang="en-US" dirty="0"/>
            </a:br>
            <a:r>
              <a:rPr lang="en-US" i="1" dirty="0"/>
              <a:t>Invited Book Chapter in </a:t>
            </a:r>
            <a:r>
              <a:rPr lang="en-US" i="1" dirty="0">
                <a:hlinkClick r:id="rId3"/>
              </a:rPr>
              <a:t>Routing Algorithms in Networks-on-Chip</a:t>
            </a:r>
            <a:r>
              <a:rPr lang="en-US" i="1" dirty="0"/>
              <a:t>, pp. 241-275, Springer</a:t>
            </a:r>
            <a:r>
              <a:rPr lang="en-US" dirty="0"/>
              <a:t>, 2014.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940992-BFCE-4446-B3D2-3C722F9CE15C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11780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Store and Forward Flow Control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Packet-based flow control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Store and Forward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Packet copied entirely into network router before moving to the next node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Flow control unit is the entire packet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Leads to high per-packet latency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Requires buffering for entire packet in each node</a:t>
            </a:r>
          </a:p>
          <a:p>
            <a:pPr lvl="2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E40B10-F82D-614C-83BE-336C960CD431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64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5105400" y="4876800"/>
            <a:ext cx="2895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Can we do better?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2" name="Rectangle 4" descr="Large checker board"/>
          <p:cNvSpPr>
            <a:spLocks noChangeArrowheads="1"/>
          </p:cNvSpPr>
          <p:nvPr/>
        </p:nvSpPr>
        <p:spPr bwMode="auto">
          <a:xfrm>
            <a:off x="1295400" y="4343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3" name="Rectangle 5" descr="Large checker board"/>
          <p:cNvSpPr>
            <a:spLocks noChangeArrowheads="1"/>
          </p:cNvSpPr>
          <p:nvPr/>
        </p:nvSpPr>
        <p:spPr bwMode="auto">
          <a:xfrm>
            <a:off x="2743200" y="4343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4" name="Rectangle 6" descr="Large checker board"/>
          <p:cNvSpPr>
            <a:spLocks noChangeArrowheads="1"/>
          </p:cNvSpPr>
          <p:nvPr/>
        </p:nvSpPr>
        <p:spPr bwMode="auto">
          <a:xfrm>
            <a:off x="4191000" y="4343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5" name="Rectangle 7" descr="Large checker board"/>
          <p:cNvSpPr>
            <a:spLocks noChangeArrowheads="1"/>
          </p:cNvSpPr>
          <p:nvPr/>
        </p:nvSpPr>
        <p:spPr bwMode="auto">
          <a:xfrm>
            <a:off x="4191000" y="5562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6" name="Rectangle 8" descr="Large checker board"/>
          <p:cNvSpPr>
            <a:spLocks noChangeArrowheads="1"/>
          </p:cNvSpPr>
          <p:nvPr/>
        </p:nvSpPr>
        <p:spPr bwMode="auto">
          <a:xfrm>
            <a:off x="1295400" y="5562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7" name="Rectangle 9" descr="Large checker board"/>
          <p:cNvSpPr>
            <a:spLocks noChangeArrowheads="1"/>
          </p:cNvSpPr>
          <p:nvPr/>
        </p:nvSpPr>
        <p:spPr bwMode="auto">
          <a:xfrm>
            <a:off x="2743200" y="5562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" name="Line 13"/>
          <p:cNvSpPr>
            <a:spLocks noChangeShapeType="1"/>
          </p:cNvSpPr>
          <p:nvPr/>
        </p:nvSpPr>
        <p:spPr bwMode="auto">
          <a:xfrm>
            <a:off x="1828800" y="4572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3" name="Line 14"/>
          <p:cNvSpPr>
            <a:spLocks noChangeShapeType="1"/>
          </p:cNvSpPr>
          <p:nvPr/>
        </p:nvSpPr>
        <p:spPr bwMode="auto">
          <a:xfrm>
            <a:off x="3276600" y="4572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4" name="Line 15"/>
          <p:cNvSpPr>
            <a:spLocks noChangeShapeType="1"/>
          </p:cNvSpPr>
          <p:nvPr/>
        </p:nvSpPr>
        <p:spPr bwMode="auto">
          <a:xfrm>
            <a:off x="1828800" y="5791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5" name="Line 16"/>
          <p:cNvSpPr>
            <a:spLocks noChangeShapeType="1"/>
          </p:cNvSpPr>
          <p:nvPr/>
        </p:nvSpPr>
        <p:spPr bwMode="auto">
          <a:xfrm>
            <a:off x="3276600" y="5791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8" name="Line 19"/>
          <p:cNvSpPr>
            <a:spLocks noChangeShapeType="1"/>
          </p:cNvSpPr>
          <p:nvPr/>
        </p:nvSpPr>
        <p:spPr bwMode="auto">
          <a:xfrm>
            <a:off x="1524000" y="4876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0" name="Line 21"/>
          <p:cNvSpPr>
            <a:spLocks noChangeShapeType="1"/>
          </p:cNvSpPr>
          <p:nvPr/>
        </p:nvSpPr>
        <p:spPr bwMode="auto">
          <a:xfrm>
            <a:off x="2971800" y="4876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2" name="Line 23"/>
          <p:cNvSpPr>
            <a:spLocks noChangeShapeType="1"/>
          </p:cNvSpPr>
          <p:nvPr/>
        </p:nvSpPr>
        <p:spPr bwMode="auto">
          <a:xfrm>
            <a:off x="4419600" y="4876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4" name="Text Box 49" descr="Large checker board"/>
          <p:cNvSpPr txBox="1">
            <a:spLocks noChangeArrowheads="1"/>
          </p:cNvSpPr>
          <p:nvPr/>
        </p:nvSpPr>
        <p:spPr bwMode="auto">
          <a:xfrm>
            <a:off x="990600" y="4038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135" name="Text Box 50" descr="Large checker board"/>
          <p:cNvSpPr txBox="1">
            <a:spLocks noChangeArrowheads="1"/>
          </p:cNvSpPr>
          <p:nvPr/>
        </p:nvSpPr>
        <p:spPr bwMode="auto">
          <a:xfrm>
            <a:off x="3886200" y="5181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Arial" charset="0"/>
              </a:rPr>
              <a:t>D</a:t>
            </a:r>
          </a:p>
        </p:txBody>
      </p:sp>
      <p:sp>
        <p:nvSpPr>
          <p:cNvPr id="136" name="Rectangle 135"/>
          <p:cNvSpPr>
            <a:spLocks noChangeArrowheads="1"/>
          </p:cNvSpPr>
          <p:nvPr/>
        </p:nvSpPr>
        <p:spPr bwMode="auto">
          <a:xfrm>
            <a:off x="16764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7" name="Rectangle 136"/>
          <p:cNvSpPr>
            <a:spLocks noChangeArrowheads="1"/>
          </p:cNvSpPr>
          <p:nvPr/>
        </p:nvSpPr>
        <p:spPr bwMode="auto">
          <a:xfrm>
            <a:off x="15240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8" name="Rectangle 137"/>
          <p:cNvSpPr>
            <a:spLocks noChangeArrowheads="1"/>
          </p:cNvSpPr>
          <p:nvPr/>
        </p:nvSpPr>
        <p:spPr bwMode="auto">
          <a:xfrm>
            <a:off x="13716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Rectangle 138"/>
          <p:cNvSpPr>
            <a:spLocks noChangeArrowheads="1"/>
          </p:cNvSpPr>
          <p:nvPr/>
        </p:nvSpPr>
        <p:spPr bwMode="auto">
          <a:xfrm>
            <a:off x="12192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Rectangle 139"/>
          <p:cNvSpPr>
            <a:spLocks noChangeArrowheads="1"/>
          </p:cNvSpPr>
          <p:nvPr/>
        </p:nvSpPr>
        <p:spPr bwMode="auto">
          <a:xfrm>
            <a:off x="31242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Rectangle 140"/>
          <p:cNvSpPr>
            <a:spLocks noChangeArrowheads="1"/>
          </p:cNvSpPr>
          <p:nvPr/>
        </p:nvSpPr>
        <p:spPr bwMode="auto">
          <a:xfrm>
            <a:off x="29718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Rectangle 141"/>
          <p:cNvSpPr>
            <a:spLocks noChangeArrowheads="1"/>
          </p:cNvSpPr>
          <p:nvPr/>
        </p:nvSpPr>
        <p:spPr bwMode="auto">
          <a:xfrm>
            <a:off x="28194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" name="Rectangle 142"/>
          <p:cNvSpPr>
            <a:spLocks noChangeArrowheads="1"/>
          </p:cNvSpPr>
          <p:nvPr/>
        </p:nvSpPr>
        <p:spPr bwMode="auto">
          <a:xfrm>
            <a:off x="26670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Rectangle 143"/>
          <p:cNvSpPr>
            <a:spLocks noChangeArrowheads="1"/>
          </p:cNvSpPr>
          <p:nvPr/>
        </p:nvSpPr>
        <p:spPr bwMode="auto">
          <a:xfrm>
            <a:off x="45720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5" name="Rectangle 144"/>
          <p:cNvSpPr>
            <a:spLocks noChangeArrowheads="1"/>
          </p:cNvSpPr>
          <p:nvPr/>
        </p:nvSpPr>
        <p:spPr bwMode="auto">
          <a:xfrm>
            <a:off x="44196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6" name="Rectangle 145"/>
          <p:cNvSpPr>
            <a:spLocks noChangeArrowheads="1"/>
          </p:cNvSpPr>
          <p:nvPr/>
        </p:nvSpPr>
        <p:spPr bwMode="auto">
          <a:xfrm>
            <a:off x="42672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7" name="Rectangle 146"/>
          <p:cNvSpPr>
            <a:spLocks noChangeArrowheads="1"/>
          </p:cNvSpPr>
          <p:nvPr/>
        </p:nvSpPr>
        <p:spPr bwMode="auto">
          <a:xfrm>
            <a:off x="41148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>
            <a:off x="4191000" y="5943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9" name="Rectangle 148"/>
          <p:cNvSpPr>
            <a:spLocks noChangeArrowheads="1"/>
          </p:cNvSpPr>
          <p:nvPr/>
        </p:nvSpPr>
        <p:spPr bwMode="auto">
          <a:xfrm>
            <a:off x="4191000" y="5791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Rectangle 149"/>
          <p:cNvSpPr>
            <a:spLocks noChangeArrowheads="1"/>
          </p:cNvSpPr>
          <p:nvPr/>
        </p:nvSpPr>
        <p:spPr bwMode="auto">
          <a:xfrm>
            <a:off x="4191000" y="5638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Rectangle 150"/>
          <p:cNvSpPr>
            <a:spLocks noChangeArrowheads="1"/>
          </p:cNvSpPr>
          <p:nvPr/>
        </p:nvSpPr>
        <p:spPr bwMode="auto">
          <a:xfrm>
            <a:off x="4191000" y="5486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74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9" grpId="0" animBg="1"/>
      <p:bldP spid="150" grpId="0" animBg="1"/>
      <p:bldP spid="15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Cut through Flow Control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Another form of packet-based flow control</a:t>
            </a: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Start forwarding as soon as header is received and resources (buffer, channel, </a:t>
            </a:r>
            <a:r>
              <a:rPr lang="en-US" dirty="0" err="1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etc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) allocated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Dramatic reduction in latency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Still allocate buffers and channel bandwidth for full packets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What if packets are large?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3083300-147B-9F4D-B749-0193CF94DFE1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65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40965" name="Rectangle 4" descr="Large checker board"/>
          <p:cNvSpPr>
            <a:spLocks noChangeArrowheads="1"/>
          </p:cNvSpPr>
          <p:nvPr/>
        </p:nvSpPr>
        <p:spPr bwMode="auto">
          <a:xfrm>
            <a:off x="1752600" y="3581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6" name="Rectangle 5" descr="Large checker board"/>
          <p:cNvSpPr>
            <a:spLocks noChangeArrowheads="1"/>
          </p:cNvSpPr>
          <p:nvPr/>
        </p:nvSpPr>
        <p:spPr bwMode="auto">
          <a:xfrm>
            <a:off x="3200400" y="3581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7" name="Rectangle 6" descr="Large checker board"/>
          <p:cNvSpPr>
            <a:spLocks noChangeArrowheads="1"/>
          </p:cNvSpPr>
          <p:nvPr/>
        </p:nvSpPr>
        <p:spPr bwMode="auto">
          <a:xfrm>
            <a:off x="4648200" y="3581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8" name="Rectangle 7" descr="Large checker board"/>
          <p:cNvSpPr>
            <a:spLocks noChangeArrowheads="1"/>
          </p:cNvSpPr>
          <p:nvPr/>
        </p:nvSpPr>
        <p:spPr bwMode="auto">
          <a:xfrm>
            <a:off x="4648200" y="4800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9" name="Rectangle 8" descr="Large checker board"/>
          <p:cNvSpPr>
            <a:spLocks noChangeArrowheads="1"/>
          </p:cNvSpPr>
          <p:nvPr/>
        </p:nvSpPr>
        <p:spPr bwMode="auto">
          <a:xfrm>
            <a:off x="1752600" y="4800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70" name="Rectangle 9" descr="Large checker board"/>
          <p:cNvSpPr>
            <a:spLocks noChangeArrowheads="1"/>
          </p:cNvSpPr>
          <p:nvPr/>
        </p:nvSpPr>
        <p:spPr bwMode="auto">
          <a:xfrm>
            <a:off x="3200400" y="4800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" name="Line 13"/>
          <p:cNvSpPr>
            <a:spLocks noChangeShapeType="1"/>
          </p:cNvSpPr>
          <p:nvPr/>
        </p:nvSpPr>
        <p:spPr bwMode="auto">
          <a:xfrm>
            <a:off x="2286000" y="3810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2" name="Line 14"/>
          <p:cNvSpPr>
            <a:spLocks noChangeShapeType="1"/>
          </p:cNvSpPr>
          <p:nvPr/>
        </p:nvSpPr>
        <p:spPr bwMode="auto">
          <a:xfrm>
            <a:off x="3733800" y="3810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3" name="Line 15"/>
          <p:cNvSpPr>
            <a:spLocks noChangeShapeType="1"/>
          </p:cNvSpPr>
          <p:nvPr/>
        </p:nvSpPr>
        <p:spPr bwMode="auto">
          <a:xfrm>
            <a:off x="2286000" y="5029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4" name="Line 16"/>
          <p:cNvSpPr>
            <a:spLocks noChangeShapeType="1"/>
          </p:cNvSpPr>
          <p:nvPr/>
        </p:nvSpPr>
        <p:spPr bwMode="auto">
          <a:xfrm>
            <a:off x="3733800" y="5029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7" name="Line 19"/>
          <p:cNvSpPr>
            <a:spLocks noChangeShapeType="1"/>
          </p:cNvSpPr>
          <p:nvPr/>
        </p:nvSpPr>
        <p:spPr bwMode="auto">
          <a:xfrm>
            <a:off x="1981200" y="4114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9" name="Line 21"/>
          <p:cNvSpPr>
            <a:spLocks noChangeShapeType="1"/>
          </p:cNvSpPr>
          <p:nvPr/>
        </p:nvSpPr>
        <p:spPr bwMode="auto">
          <a:xfrm>
            <a:off x="3429000" y="4114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1" name="Line 23"/>
          <p:cNvSpPr>
            <a:spLocks noChangeShapeType="1"/>
          </p:cNvSpPr>
          <p:nvPr/>
        </p:nvSpPr>
        <p:spPr bwMode="auto">
          <a:xfrm>
            <a:off x="4876800" y="4114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3" name="Text Box 49" descr="Large checker board"/>
          <p:cNvSpPr txBox="1">
            <a:spLocks noChangeArrowheads="1"/>
          </p:cNvSpPr>
          <p:nvPr/>
        </p:nvSpPr>
        <p:spPr bwMode="auto">
          <a:xfrm>
            <a:off x="1447800" y="3276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104" name="Text Box 50" descr="Large checker board"/>
          <p:cNvSpPr txBox="1">
            <a:spLocks noChangeArrowheads="1"/>
          </p:cNvSpPr>
          <p:nvPr/>
        </p:nvSpPr>
        <p:spPr bwMode="auto">
          <a:xfrm>
            <a:off x="4343400" y="4419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Arial" charset="0"/>
              </a:rPr>
              <a:t>D</a:t>
            </a: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21336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19812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18288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16764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35814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34290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32766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31242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50292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48768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47244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45720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4648200" y="5181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4648200" y="5029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4648200" y="4876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4648200" y="4724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185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9" grpId="0" animBg="1"/>
      <p:bldP spid="1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Cut through Flow Control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What to do if output port is blocked?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Lets the tail continue when the head is blocked, absorbing the whole message into a single switch. </a:t>
            </a:r>
          </a:p>
          <a:p>
            <a:pPr lvl="1"/>
            <a:r>
              <a:rPr lang="en-US">
                <a:solidFill>
                  <a:schemeClr val="hlink"/>
                </a:solidFill>
                <a:latin typeface="Tahoma" charset="0"/>
                <a:ea typeface="ＭＳ Ｐゴシック" charset="0"/>
              </a:rPr>
              <a:t>Requires a buffer large enough to hold the largest packet.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Degenerates to store-and-forward with high contention</a:t>
            </a:r>
          </a:p>
          <a:p>
            <a:endParaRPr lang="en-US" b="1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b="1">
                <a:latin typeface="Tahoma" charset="0"/>
                <a:ea typeface="ＭＳ Ｐゴシック" charset="0"/>
                <a:cs typeface="ＭＳ Ｐゴシック" charset="0"/>
              </a:rPr>
              <a:t>Can we do better?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1F576F-F216-574B-85CB-47DFC323468E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66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10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Wormhole Flow Control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3657600" y="996950"/>
            <a:ext cx="5486400" cy="5194300"/>
          </a:xfrm>
        </p:spPr>
        <p:txBody>
          <a:bodyPr/>
          <a:lstStyle/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Packets broken into (potentially) smaller flits (buffer/</a:t>
            </a:r>
            <a:r>
              <a:rPr lang="en-US" sz="2200" dirty="0" err="1">
                <a:latin typeface="Tahoma" charset="0"/>
                <a:ea typeface="ＭＳ Ｐゴシック" charset="0"/>
                <a:cs typeface="ＭＳ Ｐゴシック" charset="0"/>
              </a:rPr>
              <a:t>bw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 allocation unit)</a:t>
            </a: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Flits are sent across the fabric in a </a:t>
            </a:r>
            <a:r>
              <a:rPr lang="en-US" sz="2200" i="1" dirty="0">
                <a:latin typeface="Tahoma" charset="0"/>
                <a:ea typeface="ＭＳ Ｐゴシック" charset="0"/>
                <a:cs typeface="ＭＳ Ｐゴシック" charset="0"/>
              </a:rPr>
              <a:t>wormhole fashion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Body follows head, tail follows body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Pipelined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If head blocked, rest of packet stops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Routing (</a:t>
            </a:r>
            <a:r>
              <a:rPr lang="en-US" sz="2000" dirty="0" err="1">
                <a:latin typeface="Tahoma" charset="0"/>
                <a:ea typeface="ＭＳ Ｐゴシック" charset="0"/>
              </a:rPr>
              <a:t>src</a:t>
            </a:r>
            <a:r>
              <a:rPr lang="en-US" sz="2000" dirty="0">
                <a:latin typeface="Tahoma" charset="0"/>
                <a:ea typeface="ＭＳ Ｐゴシック" charset="0"/>
              </a:rPr>
              <a:t>/</a:t>
            </a:r>
            <a:r>
              <a:rPr lang="en-US" sz="2000" dirty="0" err="1">
                <a:latin typeface="Tahoma" charset="0"/>
                <a:ea typeface="ＭＳ Ｐゴシック" charset="0"/>
              </a:rPr>
              <a:t>dest</a:t>
            </a:r>
            <a:r>
              <a:rPr lang="en-US" sz="2000" dirty="0">
                <a:latin typeface="Tahoma" charset="0"/>
                <a:ea typeface="ＭＳ Ｐゴシック" charset="0"/>
              </a:rPr>
              <a:t>) information only in head</a:t>
            </a:r>
          </a:p>
          <a:p>
            <a:pPr lvl="1"/>
            <a:endParaRPr lang="en-US" sz="2000" dirty="0">
              <a:latin typeface="Tahoma" charset="0"/>
              <a:ea typeface="ＭＳ Ｐゴシック" charset="0"/>
            </a:endParaRP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How does body/tail know where to go?</a:t>
            </a: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Latency almost independent of distance for long messages</a:t>
            </a:r>
          </a:p>
          <a:p>
            <a:endParaRPr lang="en-US" sz="22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41D4292-324D-6348-98FA-8946883DA9B2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67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aphicFrame>
        <p:nvGraphicFramePr>
          <p:cNvPr id="43013" name="Object 2"/>
          <p:cNvGraphicFramePr>
            <a:graphicFrameLocks noChangeAspect="1"/>
          </p:cNvGraphicFramePr>
          <p:nvPr/>
        </p:nvGraphicFramePr>
        <p:xfrm>
          <a:off x="381000" y="1371600"/>
          <a:ext cx="2895600" cy="460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VISIO" r:id="rId3" imgW="2895600" imgH="4610100" progId="Visio.Drawing.6">
                  <p:embed/>
                </p:oleObj>
              </mc:Choice>
              <mc:Fallback>
                <p:oleObj name="VISIO" r:id="rId3" imgW="2895600" imgH="4610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71600"/>
                        <a:ext cx="2895600" cy="460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1563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Wormhole Flow Control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42672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Advantages over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store and forward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flow control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+ Lower latency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+ More efficient buffer utilization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Limitations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- Suffers from </a:t>
            </a:r>
            <a:r>
              <a:rPr lang="en-US" b="1" dirty="0">
                <a:latin typeface="Tahoma" charset="0"/>
                <a:ea typeface="ＭＳ Ｐゴシック" charset="0"/>
              </a:rPr>
              <a:t>head of line blocking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   - If head flit cannot move due to contention, another worm cannot proceed even though links may be idle 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099BC7-30DB-CF46-AEF5-91F61F9FDF32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68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44037" name="Rectangle 35"/>
          <p:cNvSpPr>
            <a:spLocks noChangeArrowheads="1"/>
          </p:cNvSpPr>
          <p:nvPr/>
        </p:nvSpPr>
        <p:spPr bwMode="auto">
          <a:xfrm>
            <a:off x="3886200" y="4324350"/>
            <a:ext cx="2743200" cy="1600200"/>
          </a:xfrm>
          <a:prstGeom prst="rect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4038" name="Straight Connector 36"/>
          <p:cNvCxnSpPr>
            <a:cxnSpLocks noChangeShapeType="1"/>
          </p:cNvCxnSpPr>
          <p:nvPr/>
        </p:nvCxnSpPr>
        <p:spPr bwMode="auto">
          <a:xfrm>
            <a:off x="1827213" y="5237163"/>
            <a:ext cx="1828800" cy="1587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039" name="Straight Connector 37"/>
          <p:cNvCxnSpPr>
            <a:cxnSpLocks noChangeShapeType="1"/>
          </p:cNvCxnSpPr>
          <p:nvPr/>
        </p:nvCxnSpPr>
        <p:spPr bwMode="auto">
          <a:xfrm rot="5400000">
            <a:off x="3353593" y="5542757"/>
            <a:ext cx="608013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040" name="Straight Connector 38"/>
          <p:cNvCxnSpPr>
            <a:cxnSpLocks noChangeShapeType="1"/>
          </p:cNvCxnSpPr>
          <p:nvPr/>
        </p:nvCxnSpPr>
        <p:spPr bwMode="auto">
          <a:xfrm>
            <a:off x="1828800" y="5846763"/>
            <a:ext cx="1828800" cy="1587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0" name="Rectangle 39"/>
          <p:cNvSpPr/>
          <p:nvPr/>
        </p:nvSpPr>
        <p:spPr bwMode="auto">
          <a:xfrm>
            <a:off x="3198813" y="5389563"/>
            <a:ext cx="304800" cy="3810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741613" y="5389563"/>
            <a:ext cx="381000" cy="381000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</a:p>
        </p:txBody>
      </p:sp>
      <p:cxnSp>
        <p:nvCxnSpPr>
          <p:cNvPr id="44043" name="Straight Connector 41"/>
          <p:cNvCxnSpPr>
            <a:cxnSpLocks noChangeShapeType="1"/>
          </p:cNvCxnSpPr>
          <p:nvPr/>
        </p:nvCxnSpPr>
        <p:spPr bwMode="auto">
          <a:xfrm>
            <a:off x="1827213" y="4324350"/>
            <a:ext cx="1828800" cy="1588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044" name="Straight Connector 42"/>
          <p:cNvCxnSpPr>
            <a:cxnSpLocks noChangeShapeType="1"/>
          </p:cNvCxnSpPr>
          <p:nvPr/>
        </p:nvCxnSpPr>
        <p:spPr bwMode="auto">
          <a:xfrm rot="16200000" flipH="1">
            <a:off x="3315494" y="4668044"/>
            <a:ext cx="684212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045" name="Straight Connector 43"/>
          <p:cNvCxnSpPr>
            <a:cxnSpLocks noChangeShapeType="1"/>
          </p:cNvCxnSpPr>
          <p:nvPr/>
        </p:nvCxnSpPr>
        <p:spPr bwMode="auto">
          <a:xfrm>
            <a:off x="1828800" y="5010150"/>
            <a:ext cx="1828800" cy="1588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" name="Rectangle 44"/>
          <p:cNvSpPr/>
          <p:nvPr/>
        </p:nvSpPr>
        <p:spPr bwMode="auto">
          <a:xfrm>
            <a:off x="3046413" y="4475163"/>
            <a:ext cx="457200" cy="3825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2665413" y="4475163"/>
            <a:ext cx="304800" cy="3825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1979613" y="4475163"/>
            <a:ext cx="609600" cy="3825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2133600" y="5389563"/>
            <a:ext cx="531813" cy="3810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  <a:endParaRPr lang="en-US" sz="2800" b="1" kern="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3733800" y="3881438"/>
            <a:ext cx="3048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Arial"/>
                <a:ea typeface="ＭＳ Ｐゴシック" charset="0"/>
                <a:cs typeface="Arial"/>
              </a:rPr>
              <a:t>Switching Fabric</a:t>
            </a:r>
            <a:endParaRPr lang="en-US" sz="2400" b="1" kern="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1676400" y="3886200"/>
            <a:ext cx="3048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Arial"/>
                <a:ea typeface="ＭＳ Ｐゴシック" charset="0"/>
                <a:cs typeface="Arial"/>
              </a:rPr>
              <a:t>Input Queues</a:t>
            </a:r>
            <a:endParaRPr lang="en-US" sz="2400" b="1" kern="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 bwMode="auto">
          <a:xfrm>
            <a:off x="6705600" y="3881438"/>
            <a:ext cx="1981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Arial"/>
                <a:ea typeface="ＭＳ Ｐゴシック" charset="0"/>
                <a:cs typeface="Arial"/>
              </a:rPr>
              <a:t>Outputs</a:t>
            </a:r>
            <a:endParaRPr lang="en-US" sz="2400" b="1" kern="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4053" name="Right Arrow 51"/>
          <p:cNvSpPr>
            <a:spLocks noChangeArrowheads="1"/>
          </p:cNvSpPr>
          <p:nvPr/>
        </p:nvSpPr>
        <p:spPr bwMode="auto">
          <a:xfrm>
            <a:off x="914400" y="4397375"/>
            <a:ext cx="762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99"/>
          </a:solidFill>
          <a:ln w="63500" cap="rnd">
            <a:solidFill>
              <a:srgbClr val="669999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54" name="Right Arrow 52"/>
          <p:cNvSpPr>
            <a:spLocks noChangeArrowheads="1"/>
          </p:cNvSpPr>
          <p:nvPr/>
        </p:nvSpPr>
        <p:spPr bwMode="auto">
          <a:xfrm>
            <a:off x="914400" y="5334000"/>
            <a:ext cx="762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99"/>
          </a:solidFill>
          <a:ln w="63500" cap="rnd">
            <a:solidFill>
              <a:srgbClr val="669999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55" name="Right Arrow 53"/>
          <p:cNvSpPr>
            <a:spLocks noChangeArrowheads="1"/>
          </p:cNvSpPr>
          <p:nvPr/>
        </p:nvSpPr>
        <p:spPr bwMode="auto">
          <a:xfrm>
            <a:off x="6781800" y="4400550"/>
            <a:ext cx="1524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99"/>
          </a:solidFill>
          <a:ln w="63500" cap="rnd">
            <a:solidFill>
              <a:srgbClr val="669999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56" name="Right Arrow 54"/>
          <p:cNvSpPr>
            <a:spLocks noChangeArrowheads="1"/>
          </p:cNvSpPr>
          <p:nvPr/>
        </p:nvSpPr>
        <p:spPr bwMode="auto">
          <a:xfrm>
            <a:off x="6781800" y="5238750"/>
            <a:ext cx="1524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99"/>
          </a:solidFill>
          <a:ln w="63500" cap="rnd">
            <a:solidFill>
              <a:srgbClr val="669999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8305800" y="4267200"/>
            <a:ext cx="60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ysClr val="windowText" lastClr="000000"/>
                </a:solidFill>
                <a:latin typeface="Arial"/>
                <a:ea typeface="ＭＳ Ｐゴシック" charset="0"/>
                <a:cs typeface="Arial"/>
              </a:rPr>
              <a:t>1</a:t>
            </a:r>
            <a:endParaRPr lang="en-US" sz="4000" b="1" kern="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8305800" y="5159375"/>
            <a:ext cx="60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</a:t>
            </a:r>
          </a:p>
        </p:txBody>
      </p:sp>
      <p:cxnSp>
        <p:nvCxnSpPr>
          <p:cNvPr id="58" name="Straight Arrow Connector 57"/>
          <p:cNvCxnSpPr>
            <a:cxnSpLocks noChangeShapeType="1"/>
          </p:cNvCxnSpPr>
          <p:nvPr/>
        </p:nvCxnSpPr>
        <p:spPr bwMode="auto">
          <a:xfrm flipV="1">
            <a:off x="3886200" y="4857750"/>
            <a:ext cx="2743200" cy="685800"/>
          </a:xfrm>
          <a:prstGeom prst="straightConnector1">
            <a:avLst/>
          </a:prstGeom>
          <a:noFill/>
          <a:ln w="508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9" name="TextBox 58"/>
          <p:cNvSpPr txBox="1"/>
          <p:nvPr/>
        </p:nvSpPr>
        <p:spPr bwMode="auto">
          <a:xfrm>
            <a:off x="304800" y="4298950"/>
            <a:ext cx="60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ysClr val="windowText" lastClr="000000"/>
                </a:solidFill>
                <a:latin typeface="Arial"/>
                <a:ea typeface="ＭＳ Ｐゴシック" charset="0"/>
                <a:cs typeface="Arial"/>
              </a:rPr>
              <a:t>1</a:t>
            </a:r>
            <a:endParaRPr lang="en-US" sz="4000" b="1" kern="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304800" y="5235575"/>
            <a:ext cx="60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 bwMode="auto">
          <a:xfrm>
            <a:off x="2057400" y="6076950"/>
            <a:ext cx="3505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  <a:latin typeface="Arial"/>
                <a:ea typeface="ＭＳ Ｐゴシック" charset="0"/>
                <a:cs typeface="Arial"/>
              </a:rPr>
              <a:t>HOL Blocking</a:t>
            </a:r>
          </a:p>
        </p:txBody>
      </p:sp>
      <p:cxnSp>
        <p:nvCxnSpPr>
          <p:cNvPr id="62" name="Straight Arrow Connector 61"/>
          <p:cNvCxnSpPr>
            <a:cxnSpLocks noChangeShapeType="1"/>
            <a:endCxn id="41" idx="2"/>
          </p:cNvCxnSpPr>
          <p:nvPr/>
        </p:nvCxnSpPr>
        <p:spPr bwMode="auto">
          <a:xfrm rot="16200000" flipV="1">
            <a:off x="2798763" y="5903913"/>
            <a:ext cx="306387" cy="3968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3" name="TextBox 62"/>
          <p:cNvSpPr txBox="1"/>
          <p:nvPr/>
        </p:nvSpPr>
        <p:spPr bwMode="auto">
          <a:xfrm>
            <a:off x="7010400" y="4933950"/>
            <a:ext cx="1066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C00000"/>
                </a:solidFill>
                <a:latin typeface="Arial"/>
                <a:ea typeface="ＭＳ Ｐゴシック" charset="0"/>
                <a:cs typeface="Arial"/>
              </a:rPr>
              <a:t>Idle!</a:t>
            </a:r>
          </a:p>
        </p:txBody>
      </p:sp>
      <p:cxnSp>
        <p:nvCxnSpPr>
          <p:cNvPr id="64" name="Straight Arrow Connector 63"/>
          <p:cNvCxnSpPr>
            <a:cxnSpLocks noChangeShapeType="1"/>
          </p:cNvCxnSpPr>
          <p:nvPr/>
        </p:nvCxnSpPr>
        <p:spPr bwMode="auto">
          <a:xfrm>
            <a:off x="3886200" y="4705350"/>
            <a:ext cx="2743200" cy="1588"/>
          </a:xfrm>
          <a:prstGeom prst="straightConnector1">
            <a:avLst/>
          </a:prstGeom>
          <a:noFill/>
          <a:ln w="508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5" name="Straight Arrow Connector 64"/>
          <p:cNvCxnSpPr>
            <a:cxnSpLocks noChangeShapeType="1"/>
          </p:cNvCxnSpPr>
          <p:nvPr/>
        </p:nvCxnSpPr>
        <p:spPr bwMode="auto">
          <a:xfrm>
            <a:off x="3886200" y="4705350"/>
            <a:ext cx="2743200" cy="1588"/>
          </a:xfrm>
          <a:prstGeom prst="straightConnector1">
            <a:avLst/>
          </a:prstGeom>
          <a:noFill/>
          <a:ln w="1016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Arrow Connector 65"/>
          <p:cNvCxnSpPr>
            <a:cxnSpLocks noChangeShapeType="1"/>
          </p:cNvCxnSpPr>
          <p:nvPr/>
        </p:nvCxnSpPr>
        <p:spPr bwMode="auto">
          <a:xfrm flipV="1">
            <a:off x="3886200" y="4857750"/>
            <a:ext cx="2743200" cy="685800"/>
          </a:xfrm>
          <a:prstGeom prst="straightConnector1">
            <a:avLst/>
          </a:prstGeom>
          <a:noFill/>
          <a:ln w="38100" cap="rnd">
            <a:solidFill>
              <a:srgbClr val="C00000">
                <a:alpha val="23921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0" y="3775075"/>
            <a:ext cx="9144000" cy="2667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83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8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Head of Line Blocking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 worm can be before another in the router input buffer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Due to FIFO nature, the second worm cannot be scheduled even though it may need to access another output port 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CD22F6-D0EF-AF4F-B3F1-909722E4F63E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69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4506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60833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7374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Interconnection Network Basics</a:t>
            </a:r>
          </a:p>
        </p:txBody>
      </p:sp>
      <p:sp>
        <p:nvSpPr>
          <p:cNvPr id="14336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Topology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Specifies the way switches are wired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Affects routing, reliability, throughput, latency, building ease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Routing (algorithm)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does a message get from source to destination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Static or adaptive 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Buffering and Flow Control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What do we store within the network?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Entire packets, parts of packets, </a:t>
            </a:r>
            <a:r>
              <a:rPr lang="en-US" dirty="0" err="1">
                <a:latin typeface="Tahoma" charset="0"/>
                <a:ea typeface="ＭＳ Ｐゴシック" charset="0"/>
              </a:rPr>
              <a:t>etc</a:t>
            </a:r>
            <a:r>
              <a:rPr lang="en-US" dirty="0">
                <a:latin typeface="Tahoma" charset="0"/>
                <a:ea typeface="ＭＳ Ｐゴシック" charset="0"/>
              </a:rPr>
              <a:t>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do we throttle during oversubscription?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Tightly coupled with routing strategy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430FF82-57C3-DD4A-8BB4-AABD3B28D578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49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Head of Line Blocking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933064B-8C83-624F-B618-A83CC1D525B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70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46084" name="Rectangle 4" descr="Large checker board"/>
          <p:cNvSpPr>
            <a:spLocks noChangeArrowheads="1"/>
          </p:cNvSpPr>
          <p:nvPr/>
        </p:nvSpPr>
        <p:spPr bwMode="auto">
          <a:xfrm>
            <a:off x="1447800" y="2819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Rectangle 5" descr="Large checker board"/>
          <p:cNvSpPr>
            <a:spLocks noChangeArrowheads="1"/>
          </p:cNvSpPr>
          <p:nvPr/>
        </p:nvSpPr>
        <p:spPr bwMode="auto">
          <a:xfrm>
            <a:off x="2895600" y="2819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6" name="Rectangle 6" descr="Large checker board"/>
          <p:cNvSpPr>
            <a:spLocks noChangeArrowheads="1"/>
          </p:cNvSpPr>
          <p:nvPr/>
        </p:nvSpPr>
        <p:spPr bwMode="auto">
          <a:xfrm>
            <a:off x="4343400" y="2819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7" name="Rectangle 7" descr="Large checker board"/>
          <p:cNvSpPr>
            <a:spLocks noChangeArrowheads="1"/>
          </p:cNvSpPr>
          <p:nvPr/>
        </p:nvSpPr>
        <p:spPr bwMode="auto">
          <a:xfrm>
            <a:off x="4343400" y="4038600"/>
            <a:ext cx="533400" cy="533400"/>
          </a:xfrm>
          <a:prstGeom prst="rect">
            <a:avLst/>
          </a:prstGeom>
          <a:solidFill>
            <a:srgbClr val="C6D9F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8" name="Rectangle 8" descr="Large checker board"/>
          <p:cNvSpPr>
            <a:spLocks noChangeArrowheads="1"/>
          </p:cNvSpPr>
          <p:nvPr/>
        </p:nvSpPr>
        <p:spPr bwMode="auto">
          <a:xfrm>
            <a:off x="1447800" y="4038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9" name="Rectangle 9" descr="Large checker board"/>
          <p:cNvSpPr>
            <a:spLocks noChangeArrowheads="1"/>
          </p:cNvSpPr>
          <p:nvPr/>
        </p:nvSpPr>
        <p:spPr bwMode="auto">
          <a:xfrm>
            <a:off x="5791200" y="2819400"/>
            <a:ext cx="533400" cy="533400"/>
          </a:xfrm>
          <a:prstGeom prst="rect">
            <a:avLst/>
          </a:prstGeom>
          <a:solidFill>
            <a:srgbClr val="D99694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7" name="Rectangle 10" descr="Large checker board"/>
          <p:cNvSpPr>
            <a:spLocks noChangeArrowheads="1"/>
          </p:cNvSpPr>
          <p:nvPr/>
        </p:nvSpPr>
        <p:spPr bwMode="auto">
          <a:xfrm>
            <a:off x="4343400" y="5257800"/>
            <a:ext cx="533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91" name="Rectangle 11" descr="Large checker board"/>
          <p:cNvSpPr>
            <a:spLocks noChangeArrowheads="1"/>
          </p:cNvSpPr>
          <p:nvPr/>
        </p:nvSpPr>
        <p:spPr bwMode="auto">
          <a:xfrm>
            <a:off x="1447800" y="525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92" name="Rectangle 12" descr="Large checker board"/>
          <p:cNvSpPr>
            <a:spLocks noChangeArrowheads="1"/>
          </p:cNvSpPr>
          <p:nvPr/>
        </p:nvSpPr>
        <p:spPr bwMode="auto">
          <a:xfrm>
            <a:off x="2895600" y="525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Line 13"/>
          <p:cNvSpPr>
            <a:spLocks noChangeShapeType="1"/>
          </p:cNvSpPr>
          <p:nvPr/>
        </p:nvSpPr>
        <p:spPr bwMode="auto">
          <a:xfrm>
            <a:off x="1981200" y="3048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1" name="Line 14"/>
          <p:cNvSpPr>
            <a:spLocks noChangeShapeType="1"/>
          </p:cNvSpPr>
          <p:nvPr/>
        </p:nvSpPr>
        <p:spPr bwMode="auto">
          <a:xfrm>
            <a:off x="3429000" y="3048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2" name="Line 15"/>
          <p:cNvSpPr>
            <a:spLocks noChangeShapeType="1"/>
          </p:cNvSpPr>
          <p:nvPr/>
        </p:nvSpPr>
        <p:spPr bwMode="auto">
          <a:xfrm>
            <a:off x="1981200" y="4267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3" name="Line 16"/>
          <p:cNvSpPr>
            <a:spLocks noChangeShapeType="1"/>
          </p:cNvSpPr>
          <p:nvPr/>
        </p:nvSpPr>
        <p:spPr bwMode="auto">
          <a:xfrm>
            <a:off x="3429000" y="4267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4" name="Line 17"/>
          <p:cNvSpPr>
            <a:spLocks noChangeShapeType="1"/>
          </p:cNvSpPr>
          <p:nvPr/>
        </p:nvSpPr>
        <p:spPr bwMode="auto">
          <a:xfrm>
            <a:off x="1981200" y="548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5" name="Line 18"/>
          <p:cNvSpPr>
            <a:spLocks noChangeShapeType="1"/>
          </p:cNvSpPr>
          <p:nvPr/>
        </p:nvSpPr>
        <p:spPr bwMode="auto">
          <a:xfrm>
            <a:off x="3429000" y="548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6" name="Line 19"/>
          <p:cNvSpPr>
            <a:spLocks noChangeShapeType="1"/>
          </p:cNvSpPr>
          <p:nvPr/>
        </p:nvSpPr>
        <p:spPr bwMode="auto">
          <a:xfrm>
            <a:off x="1676400" y="3352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7" name="Line 20"/>
          <p:cNvSpPr>
            <a:spLocks noChangeShapeType="1"/>
          </p:cNvSpPr>
          <p:nvPr/>
        </p:nvSpPr>
        <p:spPr bwMode="auto">
          <a:xfrm>
            <a:off x="1676400" y="45720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8" name="Line 21"/>
          <p:cNvSpPr>
            <a:spLocks noChangeShapeType="1"/>
          </p:cNvSpPr>
          <p:nvPr/>
        </p:nvSpPr>
        <p:spPr bwMode="auto">
          <a:xfrm>
            <a:off x="3124200" y="3352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9" name="Line 22"/>
          <p:cNvSpPr>
            <a:spLocks noChangeShapeType="1"/>
          </p:cNvSpPr>
          <p:nvPr/>
        </p:nvSpPr>
        <p:spPr bwMode="auto">
          <a:xfrm>
            <a:off x="3124200" y="45720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0" name="Line 23"/>
          <p:cNvSpPr>
            <a:spLocks noChangeShapeType="1"/>
          </p:cNvSpPr>
          <p:nvPr/>
        </p:nvSpPr>
        <p:spPr bwMode="auto">
          <a:xfrm>
            <a:off x="4572000" y="3352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1" name="Line 24"/>
          <p:cNvSpPr>
            <a:spLocks noChangeShapeType="1"/>
          </p:cNvSpPr>
          <p:nvPr/>
        </p:nvSpPr>
        <p:spPr bwMode="auto">
          <a:xfrm>
            <a:off x="4572000" y="45720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2" name="Rectangle 171"/>
          <p:cNvSpPr>
            <a:spLocks noChangeArrowheads="1"/>
          </p:cNvSpPr>
          <p:nvPr/>
        </p:nvSpPr>
        <p:spPr bwMode="auto">
          <a:xfrm>
            <a:off x="19050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3" name="Rectangle 172"/>
          <p:cNvSpPr>
            <a:spLocks noChangeArrowheads="1"/>
          </p:cNvSpPr>
          <p:nvPr/>
        </p:nvSpPr>
        <p:spPr bwMode="auto">
          <a:xfrm>
            <a:off x="18288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Rectangle 173"/>
          <p:cNvSpPr>
            <a:spLocks noChangeArrowheads="1"/>
          </p:cNvSpPr>
          <p:nvPr/>
        </p:nvSpPr>
        <p:spPr bwMode="auto">
          <a:xfrm>
            <a:off x="17526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Rectangle 174"/>
          <p:cNvSpPr>
            <a:spLocks noChangeArrowheads="1"/>
          </p:cNvSpPr>
          <p:nvPr/>
        </p:nvSpPr>
        <p:spPr bwMode="auto">
          <a:xfrm>
            <a:off x="16764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6" name="Rectangle 175"/>
          <p:cNvSpPr>
            <a:spLocks noChangeArrowheads="1"/>
          </p:cNvSpPr>
          <p:nvPr/>
        </p:nvSpPr>
        <p:spPr bwMode="auto">
          <a:xfrm>
            <a:off x="33528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7" name="Rectangle 176"/>
          <p:cNvSpPr>
            <a:spLocks noChangeArrowheads="1"/>
          </p:cNvSpPr>
          <p:nvPr/>
        </p:nvSpPr>
        <p:spPr bwMode="auto">
          <a:xfrm>
            <a:off x="32766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8" name="Rectangle 177"/>
          <p:cNvSpPr>
            <a:spLocks noChangeArrowheads="1"/>
          </p:cNvSpPr>
          <p:nvPr/>
        </p:nvSpPr>
        <p:spPr bwMode="auto">
          <a:xfrm>
            <a:off x="32004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9" name="Rectangle 178"/>
          <p:cNvSpPr>
            <a:spLocks noChangeArrowheads="1"/>
          </p:cNvSpPr>
          <p:nvPr/>
        </p:nvSpPr>
        <p:spPr bwMode="auto">
          <a:xfrm>
            <a:off x="31242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0" name="Rectangle 179"/>
          <p:cNvSpPr>
            <a:spLocks noChangeArrowheads="1"/>
          </p:cNvSpPr>
          <p:nvPr/>
        </p:nvSpPr>
        <p:spPr bwMode="auto">
          <a:xfrm>
            <a:off x="48006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1" name="Rectangle 180"/>
          <p:cNvSpPr>
            <a:spLocks noChangeArrowheads="1"/>
          </p:cNvSpPr>
          <p:nvPr/>
        </p:nvSpPr>
        <p:spPr bwMode="auto">
          <a:xfrm>
            <a:off x="47244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2" name="Rectangle 181"/>
          <p:cNvSpPr>
            <a:spLocks noChangeArrowheads="1"/>
          </p:cNvSpPr>
          <p:nvPr/>
        </p:nvSpPr>
        <p:spPr bwMode="auto">
          <a:xfrm>
            <a:off x="46482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Rectangle 182"/>
          <p:cNvSpPr>
            <a:spLocks noChangeArrowheads="1"/>
          </p:cNvSpPr>
          <p:nvPr/>
        </p:nvSpPr>
        <p:spPr bwMode="auto">
          <a:xfrm>
            <a:off x="45720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Rectangle 183"/>
          <p:cNvSpPr>
            <a:spLocks noChangeArrowheads="1"/>
          </p:cNvSpPr>
          <p:nvPr/>
        </p:nvSpPr>
        <p:spPr bwMode="auto">
          <a:xfrm>
            <a:off x="4343400" y="4114800"/>
            <a:ext cx="533400" cy="762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118" name="Rectangle 7" descr="Large checker board"/>
          <p:cNvSpPr>
            <a:spLocks noChangeArrowheads="1"/>
          </p:cNvSpPr>
          <p:nvPr/>
        </p:nvSpPr>
        <p:spPr bwMode="auto">
          <a:xfrm>
            <a:off x="4343400" y="1600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119" name="Rectangle 8" descr="Large checker board"/>
          <p:cNvSpPr>
            <a:spLocks noChangeArrowheads="1"/>
          </p:cNvSpPr>
          <p:nvPr/>
        </p:nvSpPr>
        <p:spPr bwMode="auto">
          <a:xfrm>
            <a:off x="1447800" y="1600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120" name="Rectangle 9" descr="Large checker board"/>
          <p:cNvSpPr>
            <a:spLocks noChangeArrowheads="1"/>
          </p:cNvSpPr>
          <p:nvPr/>
        </p:nvSpPr>
        <p:spPr bwMode="auto">
          <a:xfrm>
            <a:off x="2895600" y="1600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8" name="Line 15"/>
          <p:cNvSpPr>
            <a:spLocks noChangeShapeType="1"/>
          </p:cNvSpPr>
          <p:nvPr/>
        </p:nvSpPr>
        <p:spPr bwMode="auto">
          <a:xfrm>
            <a:off x="1981200" y="1828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9" name="Line 16"/>
          <p:cNvSpPr>
            <a:spLocks noChangeShapeType="1"/>
          </p:cNvSpPr>
          <p:nvPr/>
        </p:nvSpPr>
        <p:spPr bwMode="auto">
          <a:xfrm>
            <a:off x="3429000" y="1828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0" name="Line 20"/>
          <p:cNvSpPr>
            <a:spLocks noChangeShapeType="1"/>
          </p:cNvSpPr>
          <p:nvPr/>
        </p:nvSpPr>
        <p:spPr bwMode="auto">
          <a:xfrm>
            <a:off x="1676400" y="2133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1" name="Line 22"/>
          <p:cNvSpPr>
            <a:spLocks noChangeShapeType="1"/>
          </p:cNvSpPr>
          <p:nvPr/>
        </p:nvSpPr>
        <p:spPr bwMode="auto">
          <a:xfrm>
            <a:off x="3124200" y="2133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2" name="Line 24"/>
          <p:cNvSpPr>
            <a:spLocks noChangeShapeType="1"/>
          </p:cNvSpPr>
          <p:nvPr/>
        </p:nvSpPr>
        <p:spPr bwMode="auto">
          <a:xfrm>
            <a:off x="4572000" y="2133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6126" name="Rectangle 7" descr="Large checker board"/>
          <p:cNvSpPr>
            <a:spLocks noChangeArrowheads="1"/>
          </p:cNvSpPr>
          <p:nvPr/>
        </p:nvSpPr>
        <p:spPr bwMode="auto">
          <a:xfrm>
            <a:off x="5791200" y="4038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127" name="Rectangle 10" descr="Large checker board"/>
          <p:cNvSpPr>
            <a:spLocks noChangeArrowheads="1"/>
          </p:cNvSpPr>
          <p:nvPr/>
        </p:nvSpPr>
        <p:spPr bwMode="auto">
          <a:xfrm>
            <a:off x="5791200" y="525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5" name="Line 16"/>
          <p:cNvSpPr>
            <a:spLocks noChangeShapeType="1"/>
          </p:cNvSpPr>
          <p:nvPr/>
        </p:nvSpPr>
        <p:spPr bwMode="auto">
          <a:xfrm>
            <a:off x="4876800" y="4267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6" name="Line 18"/>
          <p:cNvSpPr>
            <a:spLocks noChangeShapeType="1"/>
          </p:cNvSpPr>
          <p:nvPr/>
        </p:nvSpPr>
        <p:spPr bwMode="auto">
          <a:xfrm>
            <a:off x="4876800" y="548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7" name="Line 24"/>
          <p:cNvSpPr>
            <a:spLocks noChangeShapeType="1"/>
          </p:cNvSpPr>
          <p:nvPr/>
        </p:nvSpPr>
        <p:spPr bwMode="auto">
          <a:xfrm>
            <a:off x="6019800" y="45720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6131" name="Rectangle 7" descr="Large checker board"/>
          <p:cNvSpPr>
            <a:spLocks noChangeArrowheads="1"/>
          </p:cNvSpPr>
          <p:nvPr/>
        </p:nvSpPr>
        <p:spPr bwMode="auto">
          <a:xfrm>
            <a:off x="2895600" y="4038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9" name="Line 16"/>
          <p:cNvSpPr>
            <a:spLocks noChangeShapeType="1"/>
          </p:cNvSpPr>
          <p:nvPr/>
        </p:nvSpPr>
        <p:spPr bwMode="auto">
          <a:xfrm>
            <a:off x="4876800" y="3048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0" name="Line 24"/>
          <p:cNvSpPr>
            <a:spLocks noChangeShapeType="1"/>
          </p:cNvSpPr>
          <p:nvPr/>
        </p:nvSpPr>
        <p:spPr bwMode="auto">
          <a:xfrm>
            <a:off x="6019800" y="3352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6134" name="Rectangle 7" descr="Large checker board"/>
          <p:cNvSpPr>
            <a:spLocks noChangeArrowheads="1"/>
          </p:cNvSpPr>
          <p:nvPr/>
        </p:nvSpPr>
        <p:spPr bwMode="auto">
          <a:xfrm>
            <a:off x="5791200" y="1600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2" name="Line 16"/>
          <p:cNvSpPr>
            <a:spLocks noChangeShapeType="1"/>
          </p:cNvSpPr>
          <p:nvPr/>
        </p:nvSpPr>
        <p:spPr bwMode="auto">
          <a:xfrm>
            <a:off x="4876800" y="1828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3" name="Line 24"/>
          <p:cNvSpPr>
            <a:spLocks noChangeShapeType="1"/>
          </p:cNvSpPr>
          <p:nvPr/>
        </p:nvSpPr>
        <p:spPr bwMode="auto">
          <a:xfrm>
            <a:off x="6019800" y="2133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4" name="Rectangle 203"/>
          <p:cNvSpPr>
            <a:spLocks noChangeArrowheads="1"/>
          </p:cNvSpPr>
          <p:nvPr/>
        </p:nvSpPr>
        <p:spPr bwMode="auto">
          <a:xfrm>
            <a:off x="16002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5" name="Rectangle 204"/>
          <p:cNvSpPr>
            <a:spLocks noChangeArrowheads="1"/>
          </p:cNvSpPr>
          <p:nvPr/>
        </p:nvSpPr>
        <p:spPr bwMode="auto">
          <a:xfrm>
            <a:off x="15240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Rectangle 205"/>
          <p:cNvSpPr>
            <a:spLocks noChangeArrowheads="1"/>
          </p:cNvSpPr>
          <p:nvPr/>
        </p:nvSpPr>
        <p:spPr bwMode="auto">
          <a:xfrm>
            <a:off x="14478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Rectangle 206"/>
          <p:cNvSpPr>
            <a:spLocks noChangeArrowheads="1"/>
          </p:cNvSpPr>
          <p:nvPr/>
        </p:nvSpPr>
        <p:spPr bwMode="auto">
          <a:xfrm>
            <a:off x="13716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8" name="Rectangle 207"/>
          <p:cNvSpPr>
            <a:spLocks noChangeArrowheads="1"/>
          </p:cNvSpPr>
          <p:nvPr/>
        </p:nvSpPr>
        <p:spPr bwMode="auto">
          <a:xfrm>
            <a:off x="4343400" y="4495800"/>
            <a:ext cx="5334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9" name="Rectangle 208"/>
          <p:cNvSpPr>
            <a:spLocks noChangeArrowheads="1"/>
          </p:cNvSpPr>
          <p:nvPr/>
        </p:nvSpPr>
        <p:spPr bwMode="auto">
          <a:xfrm>
            <a:off x="4343400" y="4419600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0" name="Rectangle 209"/>
          <p:cNvSpPr>
            <a:spLocks noChangeArrowheads="1"/>
          </p:cNvSpPr>
          <p:nvPr/>
        </p:nvSpPr>
        <p:spPr bwMode="auto">
          <a:xfrm>
            <a:off x="4343400" y="4343400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4343400" y="4267200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4343400" y="4191000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3" name="Rectangle 212"/>
          <p:cNvSpPr>
            <a:spLocks noChangeArrowheads="1"/>
          </p:cNvSpPr>
          <p:nvPr/>
        </p:nvSpPr>
        <p:spPr bwMode="auto">
          <a:xfrm>
            <a:off x="30480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4" name="Rectangle 213"/>
          <p:cNvSpPr>
            <a:spLocks noChangeArrowheads="1"/>
          </p:cNvSpPr>
          <p:nvPr/>
        </p:nvSpPr>
        <p:spPr bwMode="auto">
          <a:xfrm>
            <a:off x="29718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" name="Rectangle 214"/>
          <p:cNvSpPr>
            <a:spLocks noChangeArrowheads="1"/>
          </p:cNvSpPr>
          <p:nvPr/>
        </p:nvSpPr>
        <p:spPr bwMode="auto">
          <a:xfrm>
            <a:off x="28956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6" name="Rectangle 215"/>
          <p:cNvSpPr>
            <a:spLocks noChangeArrowheads="1"/>
          </p:cNvSpPr>
          <p:nvPr/>
        </p:nvSpPr>
        <p:spPr bwMode="auto">
          <a:xfrm>
            <a:off x="28194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Rectangle 216"/>
          <p:cNvSpPr>
            <a:spLocks noChangeArrowheads="1"/>
          </p:cNvSpPr>
          <p:nvPr/>
        </p:nvSpPr>
        <p:spPr bwMode="auto">
          <a:xfrm>
            <a:off x="44958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8" name="Rectangle 217"/>
          <p:cNvSpPr>
            <a:spLocks noChangeArrowheads="1"/>
          </p:cNvSpPr>
          <p:nvPr/>
        </p:nvSpPr>
        <p:spPr bwMode="auto">
          <a:xfrm>
            <a:off x="44196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9" name="Rectangle 218"/>
          <p:cNvSpPr>
            <a:spLocks noChangeArrowheads="1"/>
          </p:cNvSpPr>
          <p:nvPr/>
        </p:nvSpPr>
        <p:spPr bwMode="auto">
          <a:xfrm>
            <a:off x="43434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Rounded Rectangular Callout 219"/>
          <p:cNvSpPr>
            <a:spLocks noChangeArrowheads="1"/>
          </p:cNvSpPr>
          <p:nvPr/>
        </p:nvSpPr>
        <p:spPr bwMode="auto">
          <a:xfrm>
            <a:off x="5181600" y="4953000"/>
            <a:ext cx="2133600" cy="1036638"/>
          </a:xfrm>
          <a:prstGeom prst="wedgeRoundRectCallout">
            <a:avLst>
              <a:gd name="adj1" fmla="val -78569"/>
              <a:gd name="adj2" fmla="val -64912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Blocked by other packets</a:t>
            </a:r>
          </a:p>
        </p:txBody>
      </p:sp>
      <p:sp>
        <p:nvSpPr>
          <p:cNvPr id="221" name="Rounded Rectangular Callout 220"/>
          <p:cNvSpPr>
            <a:spLocks noChangeArrowheads="1"/>
          </p:cNvSpPr>
          <p:nvPr/>
        </p:nvSpPr>
        <p:spPr bwMode="auto">
          <a:xfrm>
            <a:off x="5791200" y="1309688"/>
            <a:ext cx="2133600" cy="1036637"/>
          </a:xfrm>
          <a:prstGeom prst="wedgeRoundRectCallout">
            <a:avLst>
              <a:gd name="adj1" fmla="val -75597"/>
              <a:gd name="adj2" fmla="val 115181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Channel idle but red packet blocked behind blue</a:t>
            </a:r>
          </a:p>
        </p:txBody>
      </p:sp>
      <p:sp>
        <p:nvSpPr>
          <p:cNvPr id="222" name="Rounded Rectangular Callout 221"/>
          <p:cNvSpPr>
            <a:spLocks noChangeArrowheads="1"/>
          </p:cNvSpPr>
          <p:nvPr/>
        </p:nvSpPr>
        <p:spPr bwMode="auto">
          <a:xfrm>
            <a:off x="6019800" y="3595688"/>
            <a:ext cx="2133600" cy="1036637"/>
          </a:xfrm>
          <a:prstGeom prst="wedgeRoundRectCallout">
            <a:avLst>
              <a:gd name="adj1" fmla="val -117259"/>
              <a:gd name="adj2" fmla="val -53884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Buffer full: blue cannot proceed</a:t>
            </a:r>
          </a:p>
        </p:txBody>
      </p:sp>
      <p:sp>
        <p:nvSpPr>
          <p:cNvPr id="223" name="Rounded Rectangular Callout 222"/>
          <p:cNvSpPr>
            <a:spLocks noChangeArrowheads="1"/>
          </p:cNvSpPr>
          <p:nvPr/>
        </p:nvSpPr>
        <p:spPr bwMode="auto">
          <a:xfrm>
            <a:off x="2362200" y="1295400"/>
            <a:ext cx="2438400" cy="1036638"/>
          </a:xfrm>
          <a:prstGeom prst="wedgeRoundRectCallout">
            <a:avLst>
              <a:gd name="adj1" fmla="val 10912"/>
              <a:gd name="adj2" fmla="val 116403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Red holds this channel: channel remains idle until read proceeds</a:t>
            </a:r>
          </a:p>
        </p:txBody>
      </p:sp>
    </p:spTree>
    <p:extLst>
      <p:ext uri="{BB962C8B-B14F-4D97-AF65-F5344CB8AC3E}">
        <p14:creationId xmlns:p14="http://schemas.microsoft.com/office/powerpoint/2010/main" val="794286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  <p:bldP spid="184" grpId="0" animBg="1"/>
      <p:bldP spid="204" grpId="0" animBg="1"/>
      <p:bldP spid="205" grpId="0" animBg="1"/>
      <p:bldP spid="206" grpId="0" animBg="1"/>
      <p:bldP spid="207" grpId="0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7" grpId="0" animBg="1"/>
      <p:bldP spid="218" grpId="0" animBg="1"/>
      <p:bldP spid="219" grpId="0" animBg="1"/>
      <p:bldP spid="221" grpId="0" animBg="1"/>
      <p:bldP spid="222" grpId="0" animBg="1"/>
      <p:bldP spid="22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Virtual Channel Flow Control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Multiplex multiple channels over one physical channel</a:t>
            </a: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Divide up the input buffer into multiple buffers sharing a single physical channel</a:t>
            </a:r>
          </a:p>
          <a:p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Dally,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Virtual Channel Flow Control,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ISCA 1990.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DD04DC-5BFD-0143-94E6-073B97322AAA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71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4710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00400"/>
            <a:ext cx="4953000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1524000" y="3352800"/>
            <a:ext cx="685800" cy="1905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71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57563"/>
            <a:ext cx="3962400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25066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Virtual Channel Flow Control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Multiplex multiple channels over one physical channel</a:t>
            </a: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Divide up the input buffer into multiple buffers sharing a single physical channel</a:t>
            </a:r>
          </a:p>
          <a:p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Dally, 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Virtual Channel Flow Control,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ISCA 1990.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A936EE-A043-6A45-A703-A3A873F0B0F6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72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4813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19400"/>
            <a:ext cx="33655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83270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Virtual Channel Flow Control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1ACA92-D536-444F-B2E0-ED859A7BF8D8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73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49156" name="Rectangle 4" descr="Large checker board"/>
          <p:cNvSpPr>
            <a:spLocks noChangeArrowheads="1"/>
          </p:cNvSpPr>
          <p:nvPr/>
        </p:nvSpPr>
        <p:spPr bwMode="auto">
          <a:xfrm>
            <a:off x="1752600" y="26670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7" name="Rectangle 5" descr="Large checker board"/>
          <p:cNvSpPr>
            <a:spLocks noChangeArrowheads="1"/>
          </p:cNvSpPr>
          <p:nvPr/>
        </p:nvSpPr>
        <p:spPr bwMode="auto">
          <a:xfrm>
            <a:off x="3200400" y="26670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8" name="Rectangle 6" descr="Large checker board"/>
          <p:cNvSpPr>
            <a:spLocks noChangeArrowheads="1"/>
          </p:cNvSpPr>
          <p:nvPr/>
        </p:nvSpPr>
        <p:spPr bwMode="auto">
          <a:xfrm>
            <a:off x="4648200" y="26670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9" name="Rectangle 7" descr="Large checker board"/>
          <p:cNvSpPr>
            <a:spLocks noChangeArrowheads="1"/>
          </p:cNvSpPr>
          <p:nvPr/>
        </p:nvSpPr>
        <p:spPr bwMode="auto">
          <a:xfrm>
            <a:off x="4648200" y="3886200"/>
            <a:ext cx="533400" cy="533400"/>
          </a:xfrm>
          <a:prstGeom prst="rect">
            <a:avLst/>
          </a:prstGeom>
          <a:solidFill>
            <a:srgbClr val="C6D9F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60" name="Rectangle 8" descr="Large checker board"/>
          <p:cNvSpPr>
            <a:spLocks noChangeArrowheads="1"/>
          </p:cNvSpPr>
          <p:nvPr/>
        </p:nvSpPr>
        <p:spPr bwMode="auto">
          <a:xfrm>
            <a:off x="1752600" y="3886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61" name="Rectangle 9" descr="Large checker board"/>
          <p:cNvSpPr>
            <a:spLocks noChangeArrowheads="1"/>
          </p:cNvSpPr>
          <p:nvPr/>
        </p:nvSpPr>
        <p:spPr bwMode="auto">
          <a:xfrm>
            <a:off x="6096000" y="2667000"/>
            <a:ext cx="533400" cy="533400"/>
          </a:xfrm>
          <a:prstGeom prst="rect">
            <a:avLst/>
          </a:prstGeom>
          <a:solidFill>
            <a:srgbClr val="D99694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2" name="Rectangle 10" descr="Large checker board"/>
          <p:cNvSpPr>
            <a:spLocks noChangeArrowheads="1"/>
          </p:cNvSpPr>
          <p:nvPr/>
        </p:nvSpPr>
        <p:spPr bwMode="auto">
          <a:xfrm>
            <a:off x="4648200" y="5105400"/>
            <a:ext cx="533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63" name="Rectangle 11" descr="Large checker board"/>
          <p:cNvSpPr>
            <a:spLocks noChangeArrowheads="1"/>
          </p:cNvSpPr>
          <p:nvPr/>
        </p:nvSpPr>
        <p:spPr bwMode="auto">
          <a:xfrm>
            <a:off x="1752600" y="5105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64" name="Rectangle 12" descr="Large checker board"/>
          <p:cNvSpPr>
            <a:spLocks noChangeArrowheads="1"/>
          </p:cNvSpPr>
          <p:nvPr/>
        </p:nvSpPr>
        <p:spPr bwMode="auto">
          <a:xfrm>
            <a:off x="3200400" y="5105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Line 13"/>
          <p:cNvSpPr>
            <a:spLocks noChangeShapeType="1"/>
          </p:cNvSpPr>
          <p:nvPr/>
        </p:nvSpPr>
        <p:spPr bwMode="auto">
          <a:xfrm>
            <a:off x="2286000" y="28956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6" name="Line 14"/>
          <p:cNvSpPr>
            <a:spLocks noChangeShapeType="1"/>
          </p:cNvSpPr>
          <p:nvPr/>
        </p:nvSpPr>
        <p:spPr bwMode="auto">
          <a:xfrm>
            <a:off x="3733800" y="28956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7" name="Line 15"/>
          <p:cNvSpPr>
            <a:spLocks noChangeShapeType="1"/>
          </p:cNvSpPr>
          <p:nvPr/>
        </p:nvSpPr>
        <p:spPr bwMode="auto">
          <a:xfrm>
            <a:off x="2286000" y="4114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8" name="Line 16"/>
          <p:cNvSpPr>
            <a:spLocks noChangeShapeType="1"/>
          </p:cNvSpPr>
          <p:nvPr/>
        </p:nvSpPr>
        <p:spPr bwMode="auto">
          <a:xfrm>
            <a:off x="3733800" y="4114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9" name="Line 17"/>
          <p:cNvSpPr>
            <a:spLocks noChangeShapeType="1"/>
          </p:cNvSpPr>
          <p:nvPr/>
        </p:nvSpPr>
        <p:spPr bwMode="auto">
          <a:xfrm>
            <a:off x="2286000" y="5334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0" name="Line 18"/>
          <p:cNvSpPr>
            <a:spLocks noChangeShapeType="1"/>
          </p:cNvSpPr>
          <p:nvPr/>
        </p:nvSpPr>
        <p:spPr bwMode="auto">
          <a:xfrm>
            <a:off x="3733800" y="5334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1" name="Line 19"/>
          <p:cNvSpPr>
            <a:spLocks noChangeShapeType="1"/>
          </p:cNvSpPr>
          <p:nvPr/>
        </p:nvSpPr>
        <p:spPr bwMode="auto">
          <a:xfrm>
            <a:off x="1981200" y="32004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2" name="Line 20"/>
          <p:cNvSpPr>
            <a:spLocks noChangeShapeType="1"/>
          </p:cNvSpPr>
          <p:nvPr/>
        </p:nvSpPr>
        <p:spPr bwMode="auto">
          <a:xfrm>
            <a:off x="1981200" y="4419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3" name="Line 21"/>
          <p:cNvSpPr>
            <a:spLocks noChangeShapeType="1"/>
          </p:cNvSpPr>
          <p:nvPr/>
        </p:nvSpPr>
        <p:spPr bwMode="auto">
          <a:xfrm>
            <a:off x="3429000" y="32004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4" name="Line 22"/>
          <p:cNvSpPr>
            <a:spLocks noChangeShapeType="1"/>
          </p:cNvSpPr>
          <p:nvPr/>
        </p:nvSpPr>
        <p:spPr bwMode="auto">
          <a:xfrm>
            <a:off x="3429000" y="4419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5" name="Line 23"/>
          <p:cNvSpPr>
            <a:spLocks noChangeShapeType="1"/>
          </p:cNvSpPr>
          <p:nvPr/>
        </p:nvSpPr>
        <p:spPr bwMode="auto">
          <a:xfrm>
            <a:off x="4876800" y="32004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6" name="Line 24"/>
          <p:cNvSpPr>
            <a:spLocks noChangeShapeType="1"/>
          </p:cNvSpPr>
          <p:nvPr/>
        </p:nvSpPr>
        <p:spPr bwMode="auto">
          <a:xfrm>
            <a:off x="4876800" y="4419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7" name="Rectangle 176"/>
          <p:cNvSpPr>
            <a:spLocks noChangeArrowheads="1"/>
          </p:cNvSpPr>
          <p:nvPr/>
        </p:nvSpPr>
        <p:spPr bwMode="auto">
          <a:xfrm>
            <a:off x="22098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8" name="Rectangle 177"/>
          <p:cNvSpPr>
            <a:spLocks noChangeArrowheads="1"/>
          </p:cNvSpPr>
          <p:nvPr/>
        </p:nvSpPr>
        <p:spPr bwMode="auto">
          <a:xfrm>
            <a:off x="21336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9" name="Rectangle 178"/>
          <p:cNvSpPr>
            <a:spLocks noChangeArrowheads="1"/>
          </p:cNvSpPr>
          <p:nvPr/>
        </p:nvSpPr>
        <p:spPr bwMode="auto">
          <a:xfrm>
            <a:off x="20574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0" name="Rectangle 179"/>
          <p:cNvSpPr>
            <a:spLocks noChangeArrowheads="1"/>
          </p:cNvSpPr>
          <p:nvPr/>
        </p:nvSpPr>
        <p:spPr bwMode="auto">
          <a:xfrm>
            <a:off x="19812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1" name="Rectangle 180"/>
          <p:cNvSpPr>
            <a:spLocks noChangeArrowheads="1"/>
          </p:cNvSpPr>
          <p:nvPr/>
        </p:nvSpPr>
        <p:spPr bwMode="auto">
          <a:xfrm>
            <a:off x="36576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2" name="Rectangle 181"/>
          <p:cNvSpPr>
            <a:spLocks noChangeArrowheads="1"/>
          </p:cNvSpPr>
          <p:nvPr/>
        </p:nvSpPr>
        <p:spPr bwMode="auto">
          <a:xfrm>
            <a:off x="35814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Rectangle 182"/>
          <p:cNvSpPr>
            <a:spLocks noChangeArrowheads="1"/>
          </p:cNvSpPr>
          <p:nvPr/>
        </p:nvSpPr>
        <p:spPr bwMode="auto">
          <a:xfrm>
            <a:off x="35052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Rectangle 183"/>
          <p:cNvSpPr>
            <a:spLocks noChangeArrowheads="1"/>
          </p:cNvSpPr>
          <p:nvPr/>
        </p:nvSpPr>
        <p:spPr bwMode="auto">
          <a:xfrm>
            <a:off x="34290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Rectangle 184"/>
          <p:cNvSpPr>
            <a:spLocks noChangeArrowheads="1"/>
          </p:cNvSpPr>
          <p:nvPr/>
        </p:nvSpPr>
        <p:spPr bwMode="auto">
          <a:xfrm>
            <a:off x="51054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Rectangle 185"/>
          <p:cNvSpPr>
            <a:spLocks noChangeArrowheads="1"/>
          </p:cNvSpPr>
          <p:nvPr/>
        </p:nvSpPr>
        <p:spPr bwMode="auto">
          <a:xfrm>
            <a:off x="50292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7" name="Rectangle 186"/>
          <p:cNvSpPr>
            <a:spLocks noChangeArrowheads="1"/>
          </p:cNvSpPr>
          <p:nvPr/>
        </p:nvSpPr>
        <p:spPr bwMode="auto">
          <a:xfrm>
            <a:off x="49530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8" name="Rectangle 187"/>
          <p:cNvSpPr>
            <a:spLocks noChangeArrowheads="1"/>
          </p:cNvSpPr>
          <p:nvPr/>
        </p:nvSpPr>
        <p:spPr bwMode="auto">
          <a:xfrm>
            <a:off x="48768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9" name="Rectangle 188"/>
          <p:cNvSpPr>
            <a:spLocks noChangeArrowheads="1"/>
          </p:cNvSpPr>
          <p:nvPr/>
        </p:nvSpPr>
        <p:spPr bwMode="auto">
          <a:xfrm>
            <a:off x="4876800" y="4191000"/>
            <a:ext cx="304800" cy="762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90" name="Rectangle 7" descr="Large checker board"/>
          <p:cNvSpPr>
            <a:spLocks noChangeArrowheads="1"/>
          </p:cNvSpPr>
          <p:nvPr/>
        </p:nvSpPr>
        <p:spPr bwMode="auto">
          <a:xfrm>
            <a:off x="46482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91" name="Rectangle 8" descr="Large checker board"/>
          <p:cNvSpPr>
            <a:spLocks noChangeArrowheads="1"/>
          </p:cNvSpPr>
          <p:nvPr/>
        </p:nvSpPr>
        <p:spPr bwMode="auto">
          <a:xfrm>
            <a:off x="17526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92" name="Rectangle 9" descr="Large checker board"/>
          <p:cNvSpPr>
            <a:spLocks noChangeArrowheads="1"/>
          </p:cNvSpPr>
          <p:nvPr/>
        </p:nvSpPr>
        <p:spPr bwMode="auto">
          <a:xfrm>
            <a:off x="32004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3" name="Line 15"/>
          <p:cNvSpPr>
            <a:spLocks noChangeShapeType="1"/>
          </p:cNvSpPr>
          <p:nvPr/>
        </p:nvSpPr>
        <p:spPr bwMode="auto">
          <a:xfrm>
            <a:off x="2286000" y="167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4" name="Line 16"/>
          <p:cNvSpPr>
            <a:spLocks noChangeShapeType="1"/>
          </p:cNvSpPr>
          <p:nvPr/>
        </p:nvSpPr>
        <p:spPr bwMode="auto">
          <a:xfrm>
            <a:off x="3733800" y="167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5" name="Line 20"/>
          <p:cNvSpPr>
            <a:spLocks noChangeShapeType="1"/>
          </p:cNvSpPr>
          <p:nvPr/>
        </p:nvSpPr>
        <p:spPr bwMode="auto">
          <a:xfrm>
            <a:off x="1981200" y="19812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6" name="Line 22"/>
          <p:cNvSpPr>
            <a:spLocks noChangeShapeType="1"/>
          </p:cNvSpPr>
          <p:nvPr/>
        </p:nvSpPr>
        <p:spPr bwMode="auto">
          <a:xfrm>
            <a:off x="3429000" y="19812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7" name="Line 24"/>
          <p:cNvSpPr>
            <a:spLocks noChangeShapeType="1"/>
          </p:cNvSpPr>
          <p:nvPr/>
        </p:nvSpPr>
        <p:spPr bwMode="auto">
          <a:xfrm>
            <a:off x="4876800" y="19812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9198" name="Rectangle 7" descr="Large checker board"/>
          <p:cNvSpPr>
            <a:spLocks noChangeArrowheads="1"/>
          </p:cNvSpPr>
          <p:nvPr/>
        </p:nvSpPr>
        <p:spPr bwMode="auto">
          <a:xfrm>
            <a:off x="6096000" y="3886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99" name="Rectangle 10" descr="Large checker board"/>
          <p:cNvSpPr>
            <a:spLocks noChangeArrowheads="1"/>
          </p:cNvSpPr>
          <p:nvPr/>
        </p:nvSpPr>
        <p:spPr bwMode="auto">
          <a:xfrm>
            <a:off x="6096000" y="5105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0" name="Line 16"/>
          <p:cNvSpPr>
            <a:spLocks noChangeShapeType="1"/>
          </p:cNvSpPr>
          <p:nvPr/>
        </p:nvSpPr>
        <p:spPr bwMode="auto">
          <a:xfrm>
            <a:off x="5181600" y="4114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1" name="Line 18"/>
          <p:cNvSpPr>
            <a:spLocks noChangeShapeType="1"/>
          </p:cNvSpPr>
          <p:nvPr/>
        </p:nvSpPr>
        <p:spPr bwMode="auto">
          <a:xfrm>
            <a:off x="5181600" y="5334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2" name="Line 24"/>
          <p:cNvSpPr>
            <a:spLocks noChangeShapeType="1"/>
          </p:cNvSpPr>
          <p:nvPr/>
        </p:nvSpPr>
        <p:spPr bwMode="auto">
          <a:xfrm>
            <a:off x="6324600" y="4419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9203" name="Rectangle 7" descr="Large checker board"/>
          <p:cNvSpPr>
            <a:spLocks noChangeArrowheads="1"/>
          </p:cNvSpPr>
          <p:nvPr/>
        </p:nvSpPr>
        <p:spPr bwMode="auto">
          <a:xfrm>
            <a:off x="3200400" y="3886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" name="Line 16"/>
          <p:cNvSpPr>
            <a:spLocks noChangeShapeType="1"/>
          </p:cNvSpPr>
          <p:nvPr/>
        </p:nvSpPr>
        <p:spPr bwMode="auto">
          <a:xfrm>
            <a:off x="5181600" y="28956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5" name="Line 24"/>
          <p:cNvSpPr>
            <a:spLocks noChangeShapeType="1"/>
          </p:cNvSpPr>
          <p:nvPr/>
        </p:nvSpPr>
        <p:spPr bwMode="auto">
          <a:xfrm>
            <a:off x="6324600" y="32004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9206" name="Rectangle 7" descr="Large checker board"/>
          <p:cNvSpPr>
            <a:spLocks noChangeArrowheads="1"/>
          </p:cNvSpPr>
          <p:nvPr/>
        </p:nvSpPr>
        <p:spPr bwMode="auto">
          <a:xfrm>
            <a:off x="60960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Line 16"/>
          <p:cNvSpPr>
            <a:spLocks noChangeShapeType="1"/>
          </p:cNvSpPr>
          <p:nvPr/>
        </p:nvSpPr>
        <p:spPr bwMode="auto">
          <a:xfrm>
            <a:off x="5181600" y="167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8" name="Line 24"/>
          <p:cNvSpPr>
            <a:spLocks noChangeShapeType="1"/>
          </p:cNvSpPr>
          <p:nvPr/>
        </p:nvSpPr>
        <p:spPr bwMode="auto">
          <a:xfrm>
            <a:off x="6324600" y="19812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9" name="Rectangle 208"/>
          <p:cNvSpPr>
            <a:spLocks noChangeArrowheads="1"/>
          </p:cNvSpPr>
          <p:nvPr/>
        </p:nvSpPr>
        <p:spPr bwMode="auto">
          <a:xfrm>
            <a:off x="22098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0" name="Rectangle 209"/>
          <p:cNvSpPr>
            <a:spLocks noChangeArrowheads="1"/>
          </p:cNvSpPr>
          <p:nvPr/>
        </p:nvSpPr>
        <p:spPr bwMode="auto">
          <a:xfrm>
            <a:off x="21336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20574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19812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3" name="Rectangle 212"/>
          <p:cNvSpPr>
            <a:spLocks noChangeArrowheads="1"/>
          </p:cNvSpPr>
          <p:nvPr/>
        </p:nvSpPr>
        <p:spPr bwMode="auto">
          <a:xfrm>
            <a:off x="4876800" y="4343400"/>
            <a:ext cx="3048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4" name="Rectangle 213"/>
          <p:cNvSpPr>
            <a:spLocks noChangeArrowheads="1"/>
          </p:cNvSpPr>
          <p:nvPr/>
        </p:nvSpPr>
        <p:spPr bwMode="auto">
          <a:xfrm>
            <a:off x="4648200" y="4343400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" name="Rectangle 214"/>
          <p:cNvSpPr>
            <a:spLocks noChangeArrowheads="1"/>
          </p:cNvSpPr>
          <p:nvPr/>
        </p:nvSpPr>
        <p:spPr bwMode="auto">
          <a:xfrm>
            <a:off x="4648200" y="4267200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6" name="Rectangle 215"/>
          <p:cNvSpPr>
            <a:spLocks noChangeArrowheads="1"/>
          </p:cNvSpPr>
          <p:nvPr/>
        </p:nvSpPr>
        <p:spPr bwMode="auto">
          <a:xfrm>
            <a:off x="4648200" y="4191000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Rectangle 216"/>
          <p:cNvSpPr>
            <a:spLocks noChangeArrowheads="1"/>
          </p:cNvSpPr>
          <p:nvPr/>
        </p:nvSpPr>
        <p:spPr bwMode="auto">
          <a:xfrm>
            <a:off x="36576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8" name="Rectangle 217"/>
          <p:cNvSpPr>
            <a:spLocks noChangeArrowheads="1"/>
          </p:cNvSpPr>
          <p:nvPr/>
        </p:nvSpPr>
        <p:spPr bwMode="auto">
          <a:xfrm>
            <a:off x="35814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9" name="Rectangle 218"/>
          <p:cNvSpPr>
            <a:spLocks noChangeArrowheads="1"/>
          </p:cNvSpPr>
          <p:nvPr/>
        </p:nvSpPr>
        <p:spPr bwMode="auto">
          <a:xfrm>
            <a:off x="35052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Rectangle 219"/>
          <p:cNvSpPr>
            <a:spLocks noChangeArrowheads="1"/>
          </p:cNvSpPr>
          <p:nvPr/>
        </p:nvSpPr>
        <p:spPr bwMode="auto">
          <a:xfrm>
            <a:off x="34290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Rectangle 220"/>
          <p:cNvSpPr>
            <a:spLocks noChangeArrowheads="1"/>
          </p:cNvSpPr>
          <p:nvPr/>
        </p:nvSpPr>
        <p:spPr bwMode="auto">
          <a:xfrm>
            <a:off x="51054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2" name="Rectangle 221"/>
          <p:cNvSpPr>
            <a:spLocks noChangeArrowheads="1"/>
          </p:cNvSpPr>
          <p:nvPr/>
        </p:nvSpPr>
        <p:spPr bwMode="auto">
          <a:xfrm>
            <a:off x="50292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3" name="Rectangle 222"/>
          <p:cNvSpPr>
            <a:spLocks noChangeArrowheads="1"/>
          </p:cNvSpPr>
          <p:nvPr/>
        </p:nvSpPr>
        <p:spPr bwMode="auto">
          <a:xfrm>
            <a:off x="49530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4" name="Rounded Rectangular Callout 223"/>
          <p:cNvSpPr>
            <a:spLocks noChangeArrowheads="1"/>
          </p:cNvSpPr>
          <p:nvPr/>
        </p:nvSpPr>
        <p:spPr bwMode="auto">
          <a:xfrm>
            <a:off x="5486400" y="4800600"/>
            <a:ext cx="2133600" cy="1036638"/>
          </a:xfrm>
          <a:prstGeom prst="wedgeRoundRectCallout">
            <a:avLst>
              <a:gd name="adj1" fmla="val -78569"/>
              <a:gd name="adj2" fmla="val -64912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Blocked by other packets</a:t>
            </a:r>
          </a:p>
        </p:txBody>
      </p:sp>
      <p:sp>
        <p:nvSpPr>
          <p:cNvPr id="225" name="Rounded Rectangular Callout 224"/>
          <p:cNvSpPr>
            <a:spLocks noChangeArrowheads="1"/>
          </p:cNvSpPr>
          <p:nvPr/>
        </p:nvSpPr>
        <p:spPr bwMode="auto">
          <a:xfrm>
            <a:off x="6324600" y="3443288"/>
            <a:ext cx="2133600" cy="1036637"/>
          </a:xfrm>
          <a:prstGeom prst="wedgeRoundRectCallout">
            <a:avLst>
              <a:gd name="adj1" fmla="val -117259"/>
              <a:gd name="adj2" fmla="val -53884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Buffer full: blue cannot proceed</a:t>
            </a:r>
          </a:p>
        </p:txBody>
      </p:sp>
      <p:sp>
        <p:nvSpPr>
          <p:cNvPr id="226" name="Rectangle 225"/>
          <p:cNvSpPr>
            <a:spLocks noChangeArrowheads="1"/>
          </p:cNvSpPr>
          <p:nvPr/>
        </p:nvSpPr>
        <p:spPr bwMode="auto">
          <a:xfrm>
            <a:off x="4876800" y="4267200"/>
            <a:ext cx="3048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Rectangle 226"/>
          <p:cNvSpPr>
            <a:spLocks noChangeArrowheads="1"/>
          </p:cNvSpPr>
          <p:nvPr/>
        </p:nvSpPr>
        <p:spPr bwMode="auto">
          <a:xfrm>
            <a:off x="65532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Rectangle 227"/>
          <p:cNvSpPr>
            <a:spLocks noChangeArrowheads="1"/>
          </p:cNvSpPr>
          <p:nvPr/>
        </p:nvSpPr>
        <p:spPr bwMode="auto">
          <a:xfrm>
            <a:off x="64770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Rectangle 228"/>
          <p:cNvSpPr>
            <a:spLocks noChangeArrowheads="1"/>
          </p:cNvSpPr>
          <p:nvPr/>
        </p:nvSpPr>
        <p:spPr bwMode="auto">
          <a:xfrm>
            <a:off x="64008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Rectangle 229"/>
          <p:cNvSpPr>
            <a:spLocks noChangeArrowheads="1"/>
          </p:cNvSpPr>
          <p:nvPr/>
        </p:nvSpPr>
        <p:spPr bwMode="auto">
          <a:xfrm>
            <a:off x="48768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24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78" grpId="0" animBg="1"/>
      <p:bldP spid="179" grpId="0" animBg="1"/>
      <p:bldP spid="180" grpId="0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7" grpId="0" animBg="1"/>
      <p:bldP spid="188" grpId="0" animBg="1"/>
      <p:bldP spid="189" grpId="0" animBg="1"/>
      <p:bldP spid="209" grpId="0" animBg="1"/>
      <p:bldP spid="210" grpId="0" animBg="1"/>
      <p:bldP spid="211" grpId="0" animBg="1"/>
      <p:bldP spid="212" grpId="0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5" grpId="0" animBg="1"/>
      <p:bldP spid="227" grpId="0" animBg="1"/>
      <p:bldP spid="228" grpId="0" animBg="1"/>
      <p:bldP spid="229" grpId="0" animBg="1"/>
      <p:bldP spid="23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 Modern Virtual Channel Based Router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06B890E-E1EE-C442-B4A3-C59FC7AA677E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74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30275"/>
            <a:ext cx="7461250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06221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Other Uses of Virtual Channels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Deadlock avoidance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Enforcing switching to a different set of virtual channels on some </a:t>
            </a:r>
            <a:r>
              <a:rPr lang="ja-JP" altLang="en-US" dirty="0">
                <a:latin typeface="Tahoma" charset="0"/>
                <a:ea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</a:rPr>
              <a:t>turns</a:t>
            </a:r>
            <a:r>
              <a:rPr lang="ja-JP" alt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 can break the cyclic dependency of resources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Enforce order on VCs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Escape VCs: </a:t>
            </a:r>
            <a:r>
              <a:rPr lang="en-US" dirty="0">
                <a:latin typeface="Tahoma" charset="0"/>
                <a:ea typeface="ＭＳ Ｐゴシック" charset="0"/>
              </a:rPr>
              <a:t>Have at least one VC that uses deadlock-free routing. Ensure each flit has fair access to that VC. 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Protocol level deadlock</a:t>
            </a:r>
            <a:r>
              <a:rPr lang="en-US" dirty="0">
                <a:latin typeface="Tahoma" charset="0"/>
                <a:ea typeface="ＭＳ Ｐゴシック" charset="0"/>
              </a:rPr>
              <a:t>: Ensure address and data packets use different VCs </a:t>
            </a:r>
            <a:r>
              <a:rPr lang="en-US" dirty="0">
                <a:latin typeface="Tahoma" charset="0"/>
                <a:ea typeface="ＭＳ Ｐゴシック" charset="0"/>
                <a:sym typeface="Wingdings" charset="0"/>
              </a:rPr>
              <a:t> prevent cycles due to intermixing of different packet classes</a:t>
            </a: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Prioritization of traffic classes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Some virtual channels can have higher priority than others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768342-7CC7-754F-BC57-335E8EB055D4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75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835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Review: Flow Control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9B0653D-59BC-B24E-8983-58F55F657D44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76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609600" y="968375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Store and Forward</a:t>
            </a:r>
            <a:endParaRPr lang="en-US" sz="20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3797" name="Rectangle 4" descr="Large checker board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798" name="Rectangle 5" descr="Large checker board"/>
          <p:cNvSpPr>
            <a:spLocks noChangeArrowheads="1"/>
          </p:cNvSpPr>
          <p:nvPr/>
        </p:nvSpPr>
        <p:spPr bwMode="auto">
          <a:xfrm>
            <a:off x="16764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799" name="Rectangle 6" descr="Large checker board"/>
          <p:cNvSpPr>
            <a:spLocks noChangeArrowheads="1"/>
          </p:cNvSpPr>
          <p:nvPr/>
        </p:nvSpPr>
        <p:spPr bwMode="auto">
          <a:xfrm>
            <a:off x="29718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00" name="Rectangle 7" descr="Large checker board"/>
          <p:cNvSpPr>
            <a:spLocks noChangeArrowheads="1"/>
          </p:cNvSpPr>
          <p:nvPr/>
        </p:nvSpPr>
        <p:spPr bwMode="auto">
          <a:xfrm>
            <a:off x="29718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01" name="Rectangle 9" descr="Large checker board"/>
          <p:cNvSpPr>
            <a:spLocks noChangeArrowheads="1"/>
          </p:cNvSpPr>
          <p:nvPr/>
        </p:nvSpPr>
        <p:spPr bwMode="auto">
          <a:xfrm>
            <a:off x="16764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9144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22098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9144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22098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6096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19050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32004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 Box 49" descr="Large checker board"/>
          <p:cNvSpPr txBox="1">
            <a:spLocks noChangeArrowheads="1"/>
          </p:cNvSpPr>
          <p:nvPr/>
        </p:nvSpPr>
        <p:spPr bwMode="auto">
          <a:xfrm>
            <a:off x="76200" y="11430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</p:txBody>
      </p:sp>
      <p:sp>
        <p:nvSpPr>
          <p:cNvPr id="20" name="Text Box 50" descr="Large checker board"/>
          <p:cNvSpPr txBox="1">
            <a:spLocks noChangeArrowheads="1"/>
          </p:cNvSpPr>
          <p:nvPr/>
        </p:nvSpPr>
        <p:spPr bwMode="auto">
          <a:xfrm>
            <a:off x="2667000" y="2133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62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096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572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048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0574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905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7526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6002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3528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2004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048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28956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971800" y="2895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971800" y="2743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971800" y="2590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971800" y="2438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3827" name="TextBox 36"/>
          <p:cNvSpPr txBox="1">
            <a:spLocks noChangeArrowheads="1"/>
          </p:cNvSpPr>
          <p:nvPr/>
        </p:nvSpPr>
        <p:spPr bwMode="auto">
          <a:xfrm>
            <a:off x="5562600" y="971550"/>
            <a:ext cx="365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Cut Through / Wormhole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3828" name="Rectangle 4" descr="Large checker board"/>
          <p:cNvSpPr>
            <a:spLocks noChangeArrowheads="1"/>
          </p:cNvSpPr>
          <p:nvPr/>
        </p:nvSpPr>
        <p:spPr bwMode="auto">
          <a:xfrm>
            <a:off x="58674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29" name="Rectangle 5" descr="Large checker board"/>
          <p:cNvSpPr>
            <a:spLocks noChangeArrowheads="1"/>
          </p:cNvSpPr>
          <p:nvPr/>
        </p:nvSpPr>
        <p:spPr bwMode="auto">
          <a:xfrm>
            <a:off x="71628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30" name="Rectangle 6" descr="Large checker board"/>
          <p:cNvSpPr>
            <a:spLocks noChangeArrowheads="1"/>
          </p:cNvSpPr>
          <p:nvPr/>
        </p:nvSpPr>
        <p:spPr bwMode="auto">
          <a:xfrm>
            <a:off x="84582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31" name="Rectangle 7" descr="Large checker board"/>
          <p:cNvSpPr>
            <a:spLocks noChangeArrowheads="1"/>
          </p:cNvSpPr>
          <p:nvPr/>
        </p:nvSpPr>
        <p:spPr bwMode="auto">
          <a:xfrm>
            <a:off x="84582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32" name="Rectangle 8" descr="Large checker board"/>
          <p:cNvSpPr>
            <a:spLocks noChangeArrowheads="1"/>
          </p:cNvSpPr>
          <p:nvPr/>
        </p:nvSpPr>
        <p:spPr bwMode="auto">
          <a:xfrm>
            <a:off x="58674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33" name="Rectangle 9" descr="Large checker board"/>
          <p:cNvSpPr>
            <a:spLocks noChangeArrowheads="1"/>
          </p:cNvSpPr>
          <p:nvPr/>
        </p:nvSpPr>
        <p:spPr bwMode="auto">
          <a:xfrm>
            <a:off x="71628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4" name="Line 13"/>
          <p:cNvSpPr>
            <a:spLocks noChangeShapeType="1"/>
          </p:cNvSpPr>
          <p:nvPr/>
        </p:nvSpPr>
        <p:spPr bwMode="auto">
          <a:xfrm>
            <a:off x="64008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76962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64008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>
            <a:off x="76962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>
            <a:off x="60960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Line 21"/>
          <p:cNvSpPr>
            <a:spLocks noChangeShapeType="1"/>
          </p:cNvSpPr>
          <p:nvPr/>
        </p:nvSpPr>
        <p:spPr bwMode="auto">
          <a:xfrm>
            <a:off x="73914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Line 23"/>
          <p:cNvSpPr>
            <a:spLocks noChangeShapeType="1"/>
          </p:cNvSpPr>
          <p:nvPr/>
        </p:nvSpPr>
        <p:spPr bwMode="auto">
          <a:xfrm>
            <a:off x="86868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ext Box 49" descr="Large checker board"/>
          <p:cNvSpPr txBox="1">
            <a:spLocks noChangeArrowheads="1"/>
          </p:cNvSpPr>
          <p:nvPr/>
        </p:nvSpPr>
        <p:spPr bwMode="auto">
          <a:xfrm>
            <a:off x="5562600" y="11430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</p:txBody>
      </p:sp>
      <p:sp>
        <p:nvSpPr>
          <p:cNvPr id="52" name="Text Box 50" descr="Large checker board"/>
          <p:cNvSpPr txBox="1">
            <a:spLocks noChangeArrowheads="1"/>
          </p:cNvSpPr>
          <p:nvPr/>
        </p:nvSpPr>
        <p:spPr bwMode="auto">
          <a:xfrm>
            <a:off x="8153400" y="2133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62484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6096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9436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57912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75438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73914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239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70866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88392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86868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85344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8382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8458200" y="2895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8458200" y="2743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8458200" y="2590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8458200" y="2438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cxnSp>
        <p:nvCxnSpPr>
          <p:cNvPr id="33859" name="Straight Connector 145"/>
          <p:cNvCxnSpPr>
            <a:cxnSpLocks noChangeShapeType="1"/>
          </p:cNvCxnSpPr>
          <p:nvPr/>
        </p:nvCxnSpPr>
        <p:spPr bwMode="auto">
          <a:xfrm>
            <a:off x="152400" y="32766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860" name="Rectangle 8" descr="Large checker board"/>
          <p:cNvSpPr>
            <a:spLocks noChangeArrowheads="1"/>
          </p:cNvSpPr>
          <p:nvPr/>
        </p:nvSpPr>
        <p:spPr bwMode="auto">
          <a:xfrm>
            <a:off x="3810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1" name="Rectangle 4" descr="Large checker board"/>
          <p:cNvSpPr>
            <a:spLocks noChangeArrowheads="1"/>
          </p:cNvSpPr>
          <p:nvPr/>
        </p:nvSpPr>
        <p:spPr bwMode="auto">
          <a:xfrm>
            <a:off x="2438400" y="35353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2" name="Rectangle 5" descr="Large checker board"/>
          <p:cNvSpPr>
            <a:spLocks noChangeArrowheads="1"/>
          </p:cNvSpPr>
          <p:nvPr/>
        </p:nvSpPr>
        <p:spPr bwMode="auto">
          <a:xfrm>
            <a:off x="3886200" y="35353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3" name="Rectangle 6" descr="Large checker board"/>
          <p:cNvSpPr>
            <a:spLocks noChangeArrowheads="1"/>
          </p:cNvSpPr>
          <p:nvPr/>
        </p:nvSpPr>
        <p:spPr bwMode="auto">
          <a:xfrm>
            <a:off x="5334000" y="35353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4" name="Rectangle 7" descr="Large checker board"/>
          <p:cNvSpPr>
            <a:spLocks noChangeArrowheads="1"/>
          </p:cNvSpPr>
          <p:nvPr/>
        </p:nvSpPr>
        <p:spPr bwMode="auto">
          <a:xfrm>
            <a:off x="5334000" y="4602163"/>
            <a:ext cx="533400" cy="533400"/>
          </a:xfrm>
          <a:prstGeom prst="rect">
            <a:avLst/>
          </a:prstGeom>
          <a:solidFill>
            <a:srgbClr val="C6D9F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5" name="Rectangle 8" descr="Large checker board"/>
          <p:cNvSpPr>
            <a:spLocks noChangeArrowheads="1"/>
          </p:cNvSpPr>
          <p:nvPr/>
        </p:nvSpPr>
        <p:spPr bwMode="auto">
          <a:xfrm>
            <a:off x="2438400" y="4602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6" name="Rectangle 9" descr="Large checker board"/>
          <p:cNvSpPr>
            <a:spLocks noChangeArrowheads="1"/>
          </p:cNvSpPr>
          <p:nvPr/>
        </p:nvSpPr>
        <p:spPr bwMode="auto">
          <a:xfrm>
            <a:off x="6781800" y="3535363"/>
            <a:ext cx="533400" cy="533400"/>
          </a:xfrm>
          <a:prstGeom prst="rect">
            <a:avLst/>
          </a:prstGeom>
          <a:solidFill>
            <a:srgbClr val="D99694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2" name="Rectangle 10" descr="Large checker board"/>
          <p:cNvSpPr>
            <a:spLocks noChangeArrowheads="1"/>
          </p:cNvSpPr>
          <p:nvPr/>
        </p:nvSpPr>
        <p:spPr bwMode="auto">
          <a:xfrm>
            <a:off x="5334000" y="5668963"/>
            <a:ext cx="533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3868" name="Rectangle 11" descr="Large checker board"/>
          <p:cNvSpPr>
            <a:spLocks noChangeArrowheads="1"/>
          </p:cNvSpPr>
          <p:nvPr/>
        </p:nvSpPr>
        <p:spPr bwMode="auto">
          <a:xfrm>
            <a:off x="24384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9" name="Rectangle 12" descr="Large checker board"/>
          <p:cNvSpPr>
            <a:spLocks noChangeArrowheads="1"/>
          </p:cNvSpPr>
          <p:nvPr/>
        </p:nvSpPr>
        <p:spPr bwMode="auto">
          <a:xfrm>
            <a:off x="38862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" name="Line 13"/>
          <p:cNvSpPr>
            <a:spLocks noChangeShapeType="1"/>
          </p:cNvSpPr>
          <p:nvPr/>
        </p:nvSpPr>
        <p:spPr bwMode="auto">
          <a:xfrm>
            <a:off x="2971800" y="37639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6" name="Line 14"/>
          <p:cNvSpPr>
            <a:spLocks noChangeShapeType="1"/>
          </p:cNvSpPr>
          <p:nvPr/>
        </p:nvSpPr>
        <p:spPr bwMode="auto">
          <a:xfrm>
            <a:off x="4419600" y="37639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7" name="Line 15"/>
          <p:cNvSpPr>
            <a:spLocks noChangeShapeType="1"/>
          </p:cNvSpPr>
          <p:nvPr/>
        </p:nvSpPr>
        <p:spPr bwMode="auto">
          <a:xfrm>
            <a:off x="2971800" y="4830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8" name="Line 16"/>
          <p:cNvSpPr>
            <a:spLocks noChangeShapeType="1"/>
          </p:cNvSpPr>
          <p:nvPr/>
        </p:nvSpPr>
        <p:spPr bwMode="auto">
          <a:xfrm>
            <a:off x="4419600" y="4830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9" name="Line 17"/>
          <p:cNvSpPr>
            <a:spLocks noChangeShapeType="1"/>
          </p:cNvSpPr>
          <p:nvPr/>
        </p:nvSpPr>
        <p:spPr bwMode="auto">
          <a:xfrm>
            <a:off x="29718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0" name="Line 18"/>
          <p:cNvSpPr>
            <a:spLocks noChangeShapeType="1"/>
          </p:cNvSpPr>
          <p:nvPr/>
        </p:nvSpPr>
        <p:spPr bwMode="auto">
          <a:xfrm>
            <a:off x="44196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1" name="Line 19"/>
          <p:cNvSpPr>
            <a:spLocks noChangeShapeType="1"/>
          </p:cNvSpPr>
          <p:nvPr/>
        </p:nvSpPr>
        <p:spPr bwMode="auto">
          <a:xfrm>
            <a:off x="2667000" y="40687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2" name="Line 20"/>
          <p:cNvSpPr>
            <a:spLocks noChangeShapeType="1"/>
          </p:cNvSpPr>
          <p:nvPr/>
        </p:nvSpPr>
        <p:spPr bwMode="auto">
          <a:xfrm>
            <a:off x="2667000" y="5135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3" name="Line 21"/>
          <p:cNvSpPr>
            <a:spLocks noChangeShapeType="1"/>
          </p:cNvSpPr>
          <p:nvPr/>
        </p:nvSpPr>
        <p:spPr bwMode="auto">
          <a:xfrm>
            <a:off x="4114800" y="40687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4" name="Line 22"/>
          <p:cNvSpPr>
            <a:spLocks noChangeShapeType="1"/>
          </p:cNvSpPr>
          <p:nvPr/>
        </p:nvSpPr>
        <p:spPr bwMode="auto">
          <a:xfrm>
            <a:off x="4114800" y="5135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5" name="Line 23"/>
          <p:cNvSpPr>
            <a:spLocks noChangeShapeType="1"/>
          </p:cNvSpPr>
          <p:nvPr/>
        </p:nvSpPr>
        <p:spPr bwMode="auto">
          <a:xfrm>
            <a:off x="5562600" y="40687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6" name="Line 24"/>
          <p:cNvSpPr>
            <a:spLocks noChangeShapeType="1"/>
          </p:cNvSpPr>
          <p:nvPr/>
        </p:nvSpPr>
        <p:spPr bwMode="auto">
          <a:xfrm>
            <a:off x="5562600" y="5135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28956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28194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69" name="Rectangle 168"/>
          <p:cNvSpPr>
            <a:spLocks noChangeArrowheads="1"/>
          </p:cNvSpPr>
          <p:nvPr/>
        </p:nvSpPr>
        <p:spPr bwMode="auto">
          <a:xfrm>
            <a:off x="27432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0" name="Rectangle 169"/>
          <p:cNvSpPr>
            <a:spLocks noChangeArrowheads="1"/>
          </p:cNvSpPr>
          <p:nvPr/>
        </p:nvSpPr>
        <p:spPr bwMode="auto">
          <a:xfrm>
            <a:off x="26670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43434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2" name="Rectangle 171"/>
          <p:cNvSpPr>
            <a:spLocks noChangeArrowheads="1"/>
          </p:cNvSpPr>
          <p:nvPr/>
        </p:nvSpPr>
        <p:spPr bwMode="auto">
          <a:xfrm>
            <a:off x="42672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3" name="Rectangle 172"/>
          <p:cNvSpPr>
            <a:spLocks noChangeArrowheads="1"/>
          </p:cNvSpPr>
          <p:nvPr/>
        </p:nvSpPr>
        <p:spPr bwMode="auto">
          <a:xfrm>
            <a:off x="41910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4" name="Rectangle 173"/>
          <p:cNvSpPr>
            <a:spLocks noChangeArrowheads="1"/>
          </p:cNvSpPr>
          <p:nvPr/>
        </p:nvSpPr>
        <p:spPr bwMode="auto">
          <a:xfrm>
            <a:off x="41148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5" name="Rectangle 174"/>
          <p:cNvSpPr>
            <a:spLocks noChangeArrowheads="1"/>
          </p:cNvSpPr>
          <p:nvPr/>
        </p:nvSpPr>
        <p:spPr bwMode="auto">
          <a:xfrm>
            <a:off x="57912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6" name="Rectangle 175"/>
          <p:cNvSpPr>
            <a:spLocks noChangeArrowheads="1"/>
          </p:cNvSpPr>
          <p:nvPr/>
        </p:nvSpPr>
        <p:spPr bwMode="auto">
          <a:xfrm>
            <a:off x="57150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7" name="Rectangle 176"/>
          <p:cNvSpPr>
            <a:spLocks noChangeArrowheads="1"/>
          </p:cNvSpPr>
          <p:nvPr/>
        </p:nvSpPr>
        <p:spPr bwMode="auto">
          <a:xfrm>
            <a:off x="56388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8" name="Rectangle 177"/>
          <p:cNvSpPr>
            <a:spLocks noChangeArrowheads="1"/>
          </p:cNvSpPr>
          <p:nvPr/>
        </p:nvSpPr>
        <p:spPr bwMode="auto">
          <a:xfrm>
            <a:off x="55626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9" name="Rectangle 178"/>
          <p:cNvSpPr>
            <a:spLocks noChangeArrowheads="1"/>
          </p:cNvSpPr>
          <p:nvPr/>
        </p:nvSpPr>
        <p:spPr bwMode="auto">
          <a:xfrm>
            <a:off x="5334000" y="4678363"/>
            <a:ext cx="533400" cy="762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3895" name="Rectangle 7" descr="Large checker board"/>
          <p:cNvSpPr>
            <a:spLocks noChangeArrowheads="1"/>
          </p:cNvSpPr>
          <p:nvPr/>
        </p:nvSpPr>
        <p:spPr bwMode="auto">
          <a:xfrm>
            <a:off x="6781800" y="4602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96" name="Rectangle 10" descr="Large checker board"/>
          <p:cNvSpPr>
            <a:spLocks noChangeArrowheads="1"/>
          </p:cNvSpPr>
          <p:nvPr/>
        </p:nvSpPr>
        <p:spPr bwMode="auto">
          <a:xfrm>
            <a:off x="67818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0" name="Line 16"/>
          <p:cNvSpPr>
            <a:spLocks noChangeShapeType="1"/>
          </p:cNvSpPr>
          <p:nvPr/>
        </p:nvSpPr>
        <p:spPr bwMode="auto">
          <a:xfrm>
            <a:off x="5867400" y="4830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1" name="Line 18"/>
          <p:cNvSpPr>
            <a:spLocks noChangeShapeType="1"/>
          </p:cNvSpPr>
          <p:nvPr/>
        </p:nvSpPr>
        <p:spPr bwMode="auto">
          <a:xfrm>
            <a:off x="58674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2" name="Line 24"/>
          <p:cNvSpPr>
            <a:spLocks noChangeShapeType="1"/>
          </p:cNvSpPr>
          <p:nvPr/>
        </p:nvSpPr>
        <p:spPr bwMode="auto">
          <a:xfrm>
            <a:off x="7010400" y="5135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900" name="Rectangle 7" descr="Large checker board"/>
          <p:cNvSpPr>
            <a:spLocks noChangeArrowheads="1"/>
          </p:cNvSpPr>
          <p:nvPr/>
        </p:nvSpPr>
        <p:spPr bwMode="auto">
          <a:xfrm>
            <a:off x="3886200" y="4602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4" name="Line 16"/>
          <p:cNvSpPr>
            <a:spLocks noChangeShapeType="1"/>
          </p:cNvSpPr>
          <p:nvPr/>
        </p:nvSpPr>
        <p:spPr bwMode="auto">
          <a:xfrm>
            <a:off x="5867400" y="37639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5" name="Line 24"/>
          <p:cNvSpPr>
            <a:spLocks noChangeShapeType="1"/>
          </p:cNvSpPr>
          <p:nvPr/>
        </p:nvSpPr>
        <p:spPr bwMode="auto">
          <a:xfrm>
            <a:off x="7010400" y="40687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9" name="Rectangle 198"/>
          <p:cNvSpPr>
            <a:spLocks noChangeArrowheads="1"/>
          </p:cNvSpPr>
          <p:nvPr/>
        </p:nvSpPr>
        <p:spPr bwMode="auto">
          <a:xfrm>
            <a:off x="25908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0" name="Rectangle 199"/>
          <p:cNvSpPr>
            <a:spLocks noChangeArrowheads="1"/>
          </p:cNvSpPr>
          <p:nvPr/>
        </p:nvSpPr>
        <p:spPr bwMode="auto">
          <a:xfrm>
            <a:off x="25146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1" name="Rectangle 200"/>
          <p:cNvSpPr>
            <a:spLocks noChangeArrowheads="1"/>
          </p:cNvSpPr>
          <p:nvPr/>
        </p:nvSpPr>
        <p:spPr bwMode="auto">
          <a:xfrm>
            <a:off x="24384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2" name="Rectangle 201"/>
          <p:cNvSpPr>
            <a:spLocks noChangeArrowheads="1"/>
          </p:cNvSpPr>
          <p:nvPr/>
        </p:nvSpPr>
        <p:spPr bwMode="auto">
          <a:xfrm>
            <a:off x="23622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3" name="Rectangle 202"/>
          <p:cNvSpPr>
            <a:spLocks noChangeArrowheads="1"/>
          </p:cNvSpPr>
          <p:nvPr/>
        </p:nvSpPr>
        <p:spPr bwMode="auto">
          <a:xfrm>
            <a:off x="5334000" y="5059363"/>
            <a:ext cx="5334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4" name="Rectangle 203"/>
          <p:cNvSpPr>
            <a:spLocks noChangeArrowheads="1"/>
          </p:cNvSpPr>
          <p:nvPr/>
        </p:nvSpPr>
        <p:spPr bwMode="auto">
          <a:xfrm>
            <a:off x="5334000" y="4983163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5" name="Rectangle 204"/>
          <p:cNvSpPr>
            <a:spLocks noChangeArrowheads="1"/>
          </p:cNvSpPr>
          <p:nvPr/>
        </p:nvSpPr>
        <p:spPr bwMode="auto">
          <a:xfrm>
            <a:off x="5334000" y="4906963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6" name="Rectangle 205"/>
          <p:cNvSpPr>
            <a:spLocks noChangeArrowheads="1"/>
          </p:cNvSpPr>
          <p:nvPr/>
        </p:nvSpPr>
        <p:spPr bwMode="auto">
          <a:xfrm>
            <a:off x="5334000" y="4830763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7" name="Rectangle 206"/>
          <p:cNvSpPr>
            <a:spLocks noChangeArrowheads="1"/>
          </p:cNvSpPr>
          <p:nvPr/>
        </p:nvSpPr>
        <p:spPr bwMode="auto">
          <a:xfrm>
            <a:off x="5334000" y="4754563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8" name="Rectangle 207"/>
          <p:cNvSpPr>
            <a:spLocks noChangeArrowheads="1"/>
          </p:cNvSpPr>
          <p:nvPr/>
        </p:nvSpPr>
        <p:spPr bwMode="auto">
          <a:xfrm>
            <a:off x="40386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9" name="Rectangle 208"/>
          <p:cNvSpPr>
            <a:spLocks noChangeArrowheads="1"/>
          </p:cNvSpPr>
          <p:nvPr/>
        </p:nvSpPr>
        <p:spPr bwMode="auto">
          <a:xfrm>
            <a:off x="39624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0" name="Rectangle 209"/>
          <p:cNvSpPr>
            <a:spLocks noChangeArrowheads="1"/>
          </p:cNvSpPr>
          <p:nvPr/>
        </p:nvSpPr>
        <p:spPr bwMode="auto">
          <a:xfrm>
            <a:off x="38862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38100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54864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3" name="Rectangle 212"/>
          <p:cNvSpPr>
            <a:spLocks noChangeArrowheads="1"/>
          </p:cNvSpPr>
          <p:nvPr/>
        </p:nvSpPr>
        <p:spPr bwMode="auto">
          <a:xfrm>
            <a:off x="54102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4" name="Rectangle 213"/>
          <p:cNvSpPr>
            <a:spLocks noChangeArrowheads="1"/>
          </p:cNvSpPr>
          <p:nvPr/>
        </p:nvSpPr>
        <p:spPr bwMode="auto">
          <a:xfrm>
            <a:off x="53340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5" name="Rounded Rectangular Callout 214"/>
          <p:cNvSpPr>
            <a:spLocks noChangeArrowheads="1"/>
          </p:cNvSpPr>
          <p:nvPr/>
        </p:nvSpPr>
        <p:spPr bwMode="auto">
          <a:xfrm>
            <a:off x="2895600" y="5364163"/>
            <a:ext cx="2133600" cy="731837"/>
          </a:xfrm>
          <a:prstGeom prst="wedgeRoundRectCallout">
            <a:avLst>
              <a:gd name="adj1" fmla="val 74421"/>
              <a:gd name="adj2" fmla="val -31495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Blocked by other packets</a:t>
            </a:r>
          </a:p>
        </p:txBody>
      </p:sp>
      <p:sp>
        <p:nvSpPr>
          <p:cNvPr id="216" name="Rounded Rectangular Callout 215"/>
          <p:cNvSpPr>
            <a:spLocks noChangeArrowheads="1"/>
          </p:cNvSpPr>
          <p:nvPr/>
        </p:nvSpPr>
        <p:spPr bwMode="auto">
          <a:xfrm>
            <a:off x="6705600" y="3886200"/>
            <a:ext cx="2133600" cy="1036638"/>
          </a:xfrm>
          <a:prstGeom prst="wedgeRoundRectCallout">
            <a:avLst>
              <a:gd name="adj1" fmla="val -73102"/>
              <a:gd name="adj2" fmla="val -61236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Channel idle but red packet blocked behind blue</a:t>
            </a:r>
          </a:p>
        </p:txBody>
      </p:sp>
      <p:sp>
        <p:nvSpPr>
          <p:cNvPr id="217" name="Rounded Rectangular Callout 216"/>
          <p:cNvSpPr>
            <a:spLocks noChangeArrowheads="1"/>
          </p:cNvSpPr>
          <p:nvPr/>
        </p:nvSpPr>
        <p:spPr bwMode="auto">
          <a:xfrm>
            <a:off x="6781800" y="5516563"/>
            <a:ext cx="2133600" cy="808037"/>
          </a:xfrm>
          <a:prstGeom prst="wedgeRoundRectCallout">
            <a:avLst>
              <a:gd name="adj1" fmla="val -106296"/>
              <a:gd name="adj2" fmla="val -195579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Buffer full: blue cannot proceed</a:t>
            </a:r>
          </a:p>
        </p:txBody>
      </p:sp>
      <p:sp>
        <p:nvSpPr>
          <p:cNvPr id="218" name="Rounded Rectangular Callout 217"/>
          <p:cNvSpPr>
            <a:spLocks noChangeArrowheads="1"/>
          </p:cNvSpPr>
          <p:nvPr/>
        </p:nvSpPr>
        <p:spPr bwMode="auto">
          <a:xfrm>
            <a:off x="2667000" y="4297363"/>
            <a:ext cx="2438400" cy="914400"/>
          </a:xfrm>
          <a:prstGeom prst="wedgeRoundRectCallout">
            <a:avLst>
              <a:gd name="adj1" fmla="val 48417"/>
              <a:gd name="adj2" fmla="val -110407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Red holds this channel: channel remains idle until read proceeds</a:t>
            </a:r>
          </a:p>
        </p:txBody>
      </p:sp>
      <p:grpSp>
        <p:nvGrpSpPr>
          <p:cNvPr id="33923" name="Group 225"/>
          <p:cNvGrpSpPr>
            <a:grpSpLocks/>
          </p:cNvGrpSpPr>
          <p:nvPr/>
        </p:nvGrpSpPr>
        <p:grpSpPr bwMode="auto">
          <a:xfrm>
            <a:off x="3276600" y="1600200"/>
            <a:ext cx="2590800" cy="1200150"/>
            <a:chOff x="3276600" y="1828800"/>
            <a:chExt cx="2590800" cy="1200329"/>
          </a:xfrm>
        </p:grpSpPr>
        <p:sp>
          <p:nvSpPr>
            <p:cNvPr id="33931" name="Right Arrow 221"/>
            <p:cNvSpPr>
              <a:spLocks noChangeArrowheads="1"/>
            </p:cNvSpPr>
            <p:nvPr/>
          </p:nvSpPr>
          <p:spPr bwMode="auto">
            <a:xfrm>
              <a:off x="3733800" y="2209800"/>
              <a:ext cx="1828800" cy="457200"/>
            </a:xfrm>
            <a:prstGeom prst="rightArrow">
              <a:avLst>
                <a:gd name="adj1" fmla="val 60630"/>
                <a:gd name="adj2" fmla="val 73926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932" name="TextBox 224"/>
            <p:cNvSpPr txBox="1">
              <a:spLocks noChangeArrowheads="1"/>
            </p:cNvSpPr>
            <p:nvPr/>
          </p:nvSpPr>
          <p:spPr bwMode="auto">
            <a:xfrm>
              <a:off x="3276600" y="1828800"/>
              <a:ext cx="259080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Shrink Buffers 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>
                  <a:solidFill>
                    <a:srgbClr val="000000"/>
                  </a:solidFill>
                </a:rPr>
                <a:t> </a:t>
              </a:r>
              <a:br>
                <a:rPr lang="en-US" sz="2000" b="1">
                  <a:solidFill>
                    <a:srgbClr val="000000"/>
                  </a:solidFill>
                </a:rPr>
              </a:br>
              <a:r>
                <a:rPr lang="en-US" sz="2000" b="1">
                  <a:solidFill>
                    <a:srgbClr val="000000"/>
                  </a:solidFill>
                </a:rPr>
                <a:t>Reduce latency</a:t>
              </a:r>
            </a:p>
          </p:txBody>
        </p:sp>
      </p:grpSp>
      <p:sp>
        <p:nvSpPr>
          <p:cNvPr id="227" name="Rectangle 226"/>
          <p:cNvSpPr>
            <a:spLocks noChangeArrowheads="1"/>
          </p:cNvSpPr>
          <p:nvPr/>
        </p:nvSpPr>
        <p:spPr bwMode="auto">
          <a:xfrm>
            <a:off x="3581400" y="990600"/>
            <a:ext cx="19812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8" name="Rectangle 227"/>
          <p:cNvSpPr>
            <a:spLocks noChangeArrowheads="1"/>
          </p:cNvSpPr>
          <p:nvPr/>
        </p:nvSpPr>
        <p:spPr bwMode="auto">
          <a:xfrm>
            <a:off x="5638800" y="990600"/>
            <a:ext cx="35052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9" name="Rectangle 228"/>
          <p:cNvSpPr>
            <a:spLocks noChangeArrowheads="1"/>
          </p:cNvSpPr>
          <p:nvPr/>
        </p:nvSpPr>
        <p:spPr bwMode="auto">
          <a:xfrm>
            <a:off x="2057400" y="3505200"/>
            <a:ext cx="7086600" cy="2895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31" name="TextBox 230"/>
          <p:cNvSpPr txBox="1">
            <a:spLocks noChangeArrowheads="1"/>
          </p:cNvSpPr>
          <p:nvPr/>
        </p:nvSpPr>
        <p:spPr bwMode="auto">
          <a:xfrm>
            <a:off x="152400" y="3429000"/>
            <a:ext cx="1981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Any other issues? </a:t>
            </a:r>
            <a:endParaRPr lang="en-US" sz="20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2" name="TextBox 231"/>
          <p:cNvSpPr txBox="1">
            <a:spLocks noChangeArrowheads="1"/>
          </p:cNvSpPr>
          <p:nvPr/>
        </p:nvSpPr>
        <p:spPr bwMode="auto">
          <a:xfrm>
            <a:off x="152400" y="4114800"/>
            <a:ext cx="2057400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Head-of-Line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Blocking</a:t>
            </a:r>
            <a:endParaRPr lang="en-US" sz="2400">
              <a:solidFill>
                <a:srgbClr val="FF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3" name="TextBox 232"/>
          <p:cNvSpPr txBox="1">
            <a:spLocks noChangeArrowheads="1"/>
          </p:cNvSpPr>
          <p:nvPr/>
        </p:nvSpPr>
        <p:spPr bwMode="auto">
          <a:xfrm>
            <a:off x="152400" y="5570538"/>
            <a:ext cx="2057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B050"/>
                </a:solidFill>
              </a:rPr>
              <a:t>Use Virtual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B050"/>
                </a:solidFill>
              </a:rPr>
              <a:t>Channels</a:t>
            </a:r>
          </a:p>
        </p:txBody>
      </p:sp>
      <p:sp>
        <p:nvSpPr>
          <p:cNvPr id="236" name="Right Arrow 235"/>
          <p:cNvSpPr>
            <a:spLocks noChangeArrowheads="1"/>
          </p:cNvSpPr>
          <p:nvPr/>
        </p:nvSpPr>
        <p:spPr bwMode="auto">
          <a:xfrm rot="5400000">
            <a:off x="876300" y="5067300"/>
            <a:ext cx="533400" cy="457200"/>
          </a:xfrm>
          <a:prstGeom prst="rightArrow">
            <a:avLst>
              <a:gd name="adj1" fmla="val 60630"/>
              <a:gd name="adj2" fmla="val 73921"/>
            </a:avLst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287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 nodeType="clickPar">
                      <p:stCondLst>
                        <p:cond delay="indefinite"/>
                      </p:stCondLst>
                      <p:childTnLst>
                        <p:par>
                          <p:cTn id="2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4" grpId="0" animBg="1"/>
      <p:bldP spid="35" grpId="0" animBg="1"/>
      <p:bldP spid="36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6" grpId="0" animBg="1"/>
      <p:bldP spid="67" grpId="0" animBg="1"/>
      <p:bldP spid="68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7" grpId="0" animBg="1"/>
      <p:bldP spid="178" grpId="0" animBg="1"/>
      <p:bldP spid="179" grpId="0" animBg="1"/>
      <p:bldP spid="199" grpId="0" animBg="1"/>
      <p:bldP spid="200" grpId="0" animBg="1"/>
      <p:bldP spid="201" grpId="0" animBg="1"/>
      <p:bldP spid="202" grpId="0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2" grpId="0" animBg="1"/>
      <p:bldP spid="213" grpId="0" animBg="1"/>
      <p:bldP spid="214" grpId="0" animBg="1"/>
      <p:bldP spid="216" grpId="0" animBg="1"/>
      <p:bldP spid="217" grpId="0" animBg="1"/>
      <p:bldP spid="218" grpId="0" animBg="1"/>
      <p:bldP spid="227" grpId="0" animBg="1"/>
      <p:bldP spid="228" grpId="0" animBg="1"/>
      <p:bldP spid="229" grpId="0" animBg="1"/>
      <p:bldP spid="23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Review: Flow Control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3FF3A2A-AAAA-6B4B-AC1B-81A25F73F95C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77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609600" y="968375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Store and Forward</a:t>
            </a:r>
            <a:endParaRPr lang="en-US" sz="20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4821" name="Rectangle 4" descr="Large checker board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22" name="Rectangle 5" descr="Large checker board"/>
          <p:cNvSpPr>
            <a:spLocks noChangeArrowheads="1"/>
          </p:cNvSpPr>
          <p:nvPr/>
        </p:nvSpPr>
        <p:spPr bwMode="auto">
          <a:xfrm>
            <a:off x="16764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23" name="Rectangle 6" descr="Large checker board"/>
          <p:cNvSpPr>
            <a:spLocks noChangeArrowheads="1"/>
          </p:cNvSpPr>
          <p:nvPr/>
        </p:nvSpPr>
        <p:spPr bwMode="auto">
          <a:xfrm>
            <a:off x="29718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24" name="Rectangle 7" descr="Large checker board"/>
          <p:cNvSpPr>
            <a:spLocks noChangeArrowheads="1"/>
          </p:cNvSpPr>
          <p:nvPr/>
        </p:nvSpPr>
        <p:spPr bwMode="auto">
          <a:xfrm>
            <a:off x="29718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25" name="Rectangle 9" descr="Large checker board"/>
          <p:cNvSpPr>
            <a:spLocks noChangeArrowheads="1"/>
          </p:cNvSpPr>
          <p:nvPr/>
        </p:nvSpPr>
        <p:spPr bwMode="auto">
          <a:xfrm>
            <a:off x="16764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9144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22098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9144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22098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6096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19050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32004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 Box 49" descr="Large checker board"/>
          <p:cNvSpPr txBox="1">
            <a:spLocks noChangeArrowheads="1"/>
          </p:cNvSpPr>
          <p:nvPr/>
        </p:nvSpPr>
        <p:spPr bwMode="auto">
          <a:xfrm>
            <a:off x="76200" y="11430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</p:txBody>
      </p:sp>
      <p:sp>
        <p:nvSpPr>
          <p:cNvPr id="20" name="Text Box 50" descr="Large checker board"/>
          <p:cNvSpPr txBox="1">
            <a:spLocks noChangeArrowheads="1"/>
          </p:cNvSpPr>
          <p:nvPr/>
        </p:nvSpPr>
        <p:spPr bwMode="auto">
          <a:xfrm>
            <a:off x="2667000" y="2133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971800" y="2895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971800" y="2743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971800" y="2590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971800" y="2438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4839" name="TextBox 36"/>
          <p:cNvSpPr txBox="1">
            <a:spLocks noChangeArrowheads="1"/>
          </p:cNvSpPr>
          <p:nvPr/>
        </p:nvSpPr>
        <p:spPr bwMode="auto">
          <a:xfrm>
            <a:off x="5562600" y="971550"/>
            <a:ext cx="365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Cut Through / Wormhole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4840" name="Rectangle 4" descr="Large checker board"/>
          <p:cNvSpPr>
            <a:spLocks noChangeArrowheads="1"/>
          </p:cNvSpPr>
          <p:nvPr/>
        </p:nvSpPr>
        <p:spPr bwMode="auto">
          <a:xfrm>
            <a:off x="58674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41" name="Rectangle 5" descr="Large checker board"/>
          <p:cNvSpPr>
            <a:spLocks noChangeArrowheads="1"/>
          </p:cNvSpPr>
          <p:nvPr/>
        </p:nvSpPr>
        <p:spPr bwMode="auto">
          <a:xfrm>
            <a:off x="71628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42" name="Rectangle 6" descr="Large checker board"/>
          <p:cNvSpPr>
            <a:spLocks noChangeArrowheads="1"/>
          </p:cNvSpPr>
          <p:nvPr/>
        </p:nvSpPr>
        <p:spPr bwMode="auto">
          <a:xfrm>
            <a:off x="84582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43" name="Rectangle 7" descr="Large checker board"/>
          <p:cNvSpPr>
            <a:spLocks noChangeArrowheads="1"/>
          </p:cNvSpPr>
          <p:nvPr/>
        </p:nvSpPr>
        <p:spPr bwMode="auto">
          <a:xfrm>
            <a:off x="84582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44" name="Rectangle 8" descr="Large checker board"/>
          <p:cNvSpPr>
            <a:spLocks noChangeArrowheads="1"/>
          </p:cNvSpPr>
          <p:nvPr/>
        </p:nvSpPr>
        <p:spPr bwMode="auto">
          <a:xfrm>
            <a:off x="58674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45" name="Rectangle 9" descr="Large checker board"/>
          <p:cNvSpPr>
            <a:spLocks noChangeArrowheads="1"/>
          </p:cNvSpPr>
          <p:nvPr/>
        </p:nvSpPr>
        <p:spPr bwMode="auto">
          <a:xfrm>
            <a:off x="71628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4" name="Line 13"/>
          <p:cNvSpPr>
            <a:spLocks noChangeShapeType="1"/>
          </p:cNvSpPr>
          <p:nvPr/>
        </p:nvSpPr>
        <p:spPr bwMode="auto">
          <a:xfrm>
            <a:off x="64008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76962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64008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>
            <a:off x="76962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>
            <a:off x="60960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Line 21"/>
          <p:cNvSpPr>
            <a:spLocks noChangeShapeType="1"/>
          </p:cNvSpPr>
          <p:nvPr/>
        </p:nvSpPr>
        <p:spPr bwMode="auto">
          <a:xfrm>
            <a:off x="73914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Line 23"/>
          <p:cNvSpPr>
            <a:spLocks noChangeShapeType="1"/>
          </p:cNvSpPr>
          <p:nvPr/>
        </p:nvSpPr>
        <p:spPr bwMode="auto">
          <a:xfrm>
            <a:off x="86868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ext Box 49" descr="Large checker board"/>
          <p:cNvSpPr txBox="1">
            <a:spLocks noChangeArrowheads="1"/>
          </p:cNvSpPr>
          <p:nvPr/>
        </p:nvSpPr>
        <p:spPr bwMode="auto">
          <a:xfrm>
            <a:off x="5562600" y="11430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</p:txBody>
      </p:sp>
      <p:sp>
        <p:nvSpPr>
          <p:cNvPr id="52" name="Text Box 50" descr="Large checker board"/>
          <p:cNvSpPr txBox="1">
            <a:spLocks noChangeArrowheads="1"/>
          </p:cNvSpPr>
          <p:nvPr/>
        </p:nvSpPr>
        <p:spPr bwMode="auto">
          <a:xfrm>
            <a:off x="8153400" y="2133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8458200" y="2895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8458200" y="2743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8458200" y="2590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8458200" y="2438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cxnSp>
        <p:nvCxnSpPr>
          <p:cNvPr id="34859" name="Straight Connector 145"/>
          <p:cNvCxnSpPr>
            <a:cxnSpLocks noChangeShapeType="1"/>
          </p:cNvCxnSpPr>
          <p:nvPr/>
        </p:nvCxnSpPr>
        <p:spPr bwMode="auto">
          <a:xfrm>
            <a:off x="152400" y="32766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4860" name="Rectangle 8" descr="Large checker board"/>
          <p:cNvSpPr>
            <a:spLocks noChangeArrowheads="1"/>
          </p:cNvSpPr>
          <p:nvPr/>
        </p:nvSpPr>
        <p:spPr bwMode="auto">
          <a:xfrm>
            <a:off x="3810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34861" name="Group 225"/>
          <p:cNvGrpSpPr>
            <a:grpSpLocks/>
          </p:cNvGrpSpPr>
          <p:nvPr/>
        </p:nvGrpSpPr>
        <p:grpSpPr bwMode="auto">
          <a:xfrm>
            <a:off x="3276600" y="1600200"/>
            <a:ext cx="2590800" cy="1200150"/>
            <a:chOff x="3276600" y="1828800"/>
            <a:chExt cx="2590800" cy="1200329"/>
          </a:xfrm>
        </p:grpSpPr>
        <p:sp>
          <p:nvSpPr>
            <p:cNvPr id="34930" name="Right Arrow 221"/>
            <p:cNvSpPr>
              <a:spLocks noChangeArrowheads="1"/>
            </p:cNvSpPr>
            <p:nvPr/>
          </p:nvSpPr>
          <p:spPr bwMode="auto">
            <a:xfrm>
              <a:off x="3733800" y="2209800"/>
              <a:ext cx="1828800" cy="457200"/>
            </a:xfrm>
            <a:prstGeom prst="rightArrow">
              <a:avLst>
                <a:gd name="adj1" fmla="val 60630"/>
                <a:gd name="adj2" fmla="val 73926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931" name="TextBox 224"/>
            <p:cNvSpPr txBox="1">
              <a:spLocks noChangeArrowheads="1"/>
            </p:cNvSpPr>
            <p:nvPr/>
          </p:nvSpPr>
          <p:spPr bwMode="auto">
            <a:xfrm>
              <a:off x="3276600" y="1828800"/>
              <a:ext cx="259080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Shrink Buffers 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>
                  <a:solidFill>
                    <a:srgbClr val="000000"/>
                  </a:solidFill>
                </a:rPr>
                <a:t> </a:t>
              </a:r>
              <a:br>
                <a:rPr lang="en-US" sz="2000" b="1">
                  <a:solidFill>
                    <a:srgbClr val="000000"/>
                  </a:solidFill>
                </a:rPr>
              </a:br>
              <a:r>
                <a:rPr lang="en-US" sz="2000" b="1">
                  <a:solidFill>
                    <a:srgbClr val="000000"/>
                  </a:solidFill>
                </a:rPr>
                <a:t>Reduce latency</a:t>
              </a:r>
            </a:p>
          </p:txBody>
        </p:sp>
      </p:grpSp>
      <p:sp>
        <p:nvSpPr>
          <p:cNvPr id="34862" name="TextBox 230"/>
          <p:cNvSpPr txBox="1">
            <a:spLocks noChangeArrowheads="1"/>
          </p:cNvSpPr>
          <p:nvPr/>
        </p:nvSpPr>
        <p:spPr bwMode="auto">
          <a:xfrm>
            <a:off x="152400" y="3429000"/>
            <a:ext cx="1981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Any other issues? </a:t>
            </a:r>
            <a:endParaRPr lang="en-US" sz="20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4863" name="TextBox 231"/>
          <p:cNvSpPr txBox="1">
            <a:spLocks noChangeArrowheads="1"/>
          </p:cNvSpPr>
          <p:nvPr/>
        </p:nvSpPr>
        <p:spPr bwMode="auto">
          <a:xfrm>
            <a:off x="152400" y="4114800"/>
            <a:ext cx="2057400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Head-of-Line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Blocking</a:t>
            </a:r>
            <a:endParaRPr lang="en-US" sz="2400">
              <a:solidFill>
                <a:srgbClr val="FF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4864" name="TextBox 232"/>
          <p:cNvSpPr txBox="1">
            <a:spLocks noChangeArrowheads="1"/>
          </p:cNvSpPr>
          <p:nvPr/>
        </p:nvSpPr>
        <p:spPr bwMode="auto">
          <a:xfrm>
            <a:off x="152400" y="5570538"/>
            <a:ext cx="2057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B050"/>
                </a:solidFill>
              </a:rPr>
              <a:t>Use Virtual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B050"/>
                </a:solidFill>
              </a:rPr>
              <a:t>Channels</a:t>
            </a:r>
          </a:p>
        </p:txBody>
      </p:sp>
      <p:sp>
        <p:nvSpPr>
          <p:cNvPr id="34865" name="Right Arrow 235"/>
          <p:cNvSpPr>
            <a:spLocks noChangeArrowheads="1"/>
          </p:cNvSpPr>
          <p:nvPr/>
        </p:nvSpPr>
        <p:spPr bwMode="auto">
          <a:xfrm rot="5400000">
            <a:off x="876300" y="5067300"/>
            <a:ext cx="533400" cy="457200"/>
          </a:xfrm>
          <a:prstGeom prst="rightArrow">
            <a:avLst>
              <a:gd name="adj1" fmla="val 60630"/>
              <a:gd name="adj2" fmla="val 73921"/>
            </a:avLst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66" name="Rectangle 4" descr="Large checker board"/>
          <p:cNvSpPr>
            <a:spLocks noChangeArrowheads="1"/>
          </p:cNvSpPr>
          <p:nvPr/>
        </p:nvSpPr>
        <p:spPr bwMode="auto">
          <a:xfrm>
            <a:off x="2590800" y="3459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67" name="Rectangle 5" descr="Large checker board"/>
          <p:cNvSpPr>
            <a:spLocks noChangeArrowheads="1"/>
          </p:cNvSpPr>
          <p:nvPr/>
        </p:nvSpPr>
        <p:spPr bwMode="auto">
          <a:xfrm>
            <a:off x="4038600" y="3459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68" name="Rectangle 6" descr="Large checker board"/>
          <p:cNvSpPr>
            <a:spLocks noChangeArrowheads="1"/>
          </p:cNvSpPr>
          <p:nvPr/>
        </p:nvSpPr>
        <p:spPr bwMode="auto">
          <a:xfrm>
            <a:off x="5486400" y="3459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69" name="Rectangle 7" descr="Large checker board"/>
          <p:cNvSpPr>
            <a:spLocks noChangeArrowheads="1"/>
          </p:cNvSpPr>
          <p:nvPr/>
        </p:nvSpPr>
        <p:spPr bwMode="auto">
          <a:xfrm>
            <a:off x="5486400" y="4525963"/>
            <a:ext cx="533400" cy="533400"/>
          </a:xfrm>
          <a:prstGeom prst="rect">
            <a:avLst/>
          </a:prstGeom>
          <a:solidFill>
            <a:srgbClr val="C6D9F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70" name="Rectangle 8" descr="Large checker board"/>
          <p:cNvSpPr>
            <a:spLocks noChangeArrowheads="1"/>
          </p:cNvSpPr>
          <p:nvPr/>
        </p:nvSpPr>
        <p:spPr bwMode="auto">
          <a:xfrm>
            <a:off x="2590800" y="4525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71" name="Rectangle 9" descr="Large checker board"/>
          <p:cNvSpPr>
            <a:spLocks noChangeArrowheads="1"/>
          </p:cNvSpPr>
          <p:nvPr/>
        </p:nvSpPr>
        <p:spPr bwMode="auto">
          <a:xfrm>
            <a:off x="6934200" y="3459163"/>
            <a:ext cx="533400" cy="533400"/>
          </a:xfrm>
          <a:prstGeom prst="rect">
            <a:avLst/>
          </a:prstGeom>
          <a:solidFill>
            <a:srgbClr val="D99694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2" name="Rectangle 10" descr="Large checker board"/>
          <p:cNvSpPr>
            <a:spLocks noChangeArrowheads="1"/>
          </p:cNvSpPr>
          <p:nvPr/>
        </p:nvSpPr>
        <p:spPr bwMode="auto">
          <a:xfrm>
            <a:off x="5486400" y="5668963"/>
            <a:ext cx="533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4873" name="Rectangle 11" descr="Large checker board"/>
          <p:cNvSpPr>
            <a:spLocks noChangeArrowheads="1"/>
          </p:cNvSpPr>
          <p:nvPr/>
        </p:nvSpPr>
        <p:spPr bwMode="auto">
          <a:xfrm>
            <a:off x="25908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74" name="Rectangle 12" descr="Large checker board"/>
          <p:cNvSpPr>
            <a:spLocks noChangeArrowheads="1"/>
          </p:cNvSpPr>
          <p:nvPr/>
        </p:nvSpPr>
        <p:spPr bwMode="auto">
          <a:xfrm>
            <a:off x="40386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5" name="Line 13"/>
          <p:cNvSpPr>
            <a:spLocks noChangeShapeType="1"/>
          </p:cNvSpPr>
          <p:nvPr/>
        </p:nvSpPr>
        <p:spPr bwMode="auto">
          <a:xfrm>
            <a:off x="3124200" y="3687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6" name="Line 14"/>
          <p:cNvSpPr>
            <a:spLocks noChangeShapeType="1"/>
          </p:cNvSpPr>
          <p:nvPr/>
        </p:nvSpPr>
        <p:spPr bwMode="auto">
          <a:xfrm>
            <a:off x="4572000" y="3687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7" name="Line 15"/>
          <p:cNvSpPr>
            <a:spLocks noChangeShapeType="1"/>
          </p:cNvSpPr>
          <p:nvPr/>
        </p:nvSpPr>
        <p:spPr bwMode="auto">
          <a:xfrm>
            <a:off x="3124200" y="4754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6" name="Line 16"/>
          <p:cNvSpPr>
            <a:spLocks noChangeShapeType="1"/>
          </p:cNvSpPr>
          <p:nvPr/>
        </p:nvSpPr>
        <p:spPr bwMode="auto">
          <a:xfrm>
            <a:off x="4572000" y="4754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7" name="Line 17"/>
          <p:cNvSpPr>
            <a:spLocks noChangeShapeType="1"/>
          </p:cNvSpPr>
          <p:nvPr/>
        </p:nvSpPr>
        <p:spPr bwMode="auto">
          <a:xfrm>
            <a:off x="31242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8" name="Line 18"/>
          <p:cNvSpPr>
            <a:spLocks noChangeShapeType="1"/>
          </p:cNvSpPr>
          <p:nvPr/>
        </p:nvSpPr>
        <p:spPr bwMode="auto">
          <a:xfrm>
            <a:off x="45720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9" name="Line 19"/>
          <p:cNvSpPr>
            <a:spLocks noChangeShapeType="1"/>
          </p:cNvSpPr>
          <p:nvPr/>
        </p:nvSpPr>
        <p:spPr bwMode="auto">
          <a:xfrm>
            <a:off x="2819400" y="3992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0" name="Line 20"/>
          <p:cNvSpPr>
            <a:spLocks noChangeShapeType="1"/>
          </p:cNvSpPr>
          <p:nvPr/>
        </p:nvSpPr>
        <p:spPr bwMode="auto">
          <a:xfrm>
            <a:off x="2819400" y="5059363"/>
            <a:ext cx="0" cy="6096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1" name="Line 21"/>
          <p:cNvSpPr>
            <a:spLocks noChangeShapeType="1"/>
          </p:cNvSpPr>
          <p:nvPr/>
        </p:nvSpPr>
        <p:spPr bwMode="auto">
          <a:xfrm>
            <a:off x="4267200" y="3992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3" name="Line 22"/>
          <p:cNvSpPr>
            <a:spLocks noChangeShapeType="1"/>
          </p:cNvSpPr>
          <p:nvPr/>
        </p:nvSpPr>
        <p:spPr bwMode="auto">
          <a:xfrm>
            <a:off x="4267200" y="5059363"/>
            <a:ext cx="0" cy="6096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4" name="Line 23"/>
          <p:cNvSpPr>
            <a:spLocks noChangeShapeType="1"/>
          </p:cNvSpPr>
          <p:nvPr/>
        </p:nvSpPr>
        <p:spPr bwMode="auto">
          <a:xfrm>
            <a:off x="5715000" y="3992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6" name="Line 24"/>
          <p:cNvSpPr>
            <a:spLocks noChangeShapeType="1"/>
          </p:cNvSpPr>
          <p:nvPr/>
        </p:nvSpPr>
        <p:spPr bwMode="auto">
          <a:xfrm>
            <a:off x="5715000" y="5059363"/>
            <a:ext cx="0" cy="6096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0" name="Rectangle 229"/>
          <p:cNvSpPr>
            <a:spLocks noChangeArrowheads="1"/>
          </p:cNvSpPr>
          <p:nvPr/>
        </p:nvSpPr>
        <p:spPr bwMode="auto">
          <a:xfrm>
            <a:off x="30480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4" name="Rectangle 233"/>
          <p:cNvSpPr>
            <a:spLocks noChangeArrowheads="1"/>
          </p:cNvSpPr>
          <p:nvPr/>
        </p:nvSpPr>
        <p:spPr bwMode="auto">
          <a:xfrm>
            <a:off x="29718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5" name="Rectangle 234"/>
          <p:cNvSpPr>
            <a:spLocks noChangeArrowheads="1"/>
          </p:cNvSpPr>
          <p:nvPr/>
        </p:nvSpPr>
        <p:spPr bwMode="auto">
          <a:xfrm>
            <a:off x="28956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7" name="Rectangle 236"/>
          <p:cNvSpPr>
            <a:spLocks noChangeArrowheads="1"/>
          </p:cNvSpPr>
          <p:nvPr/>
        </p:nvSpPr>
        <p:spPr bwMode="auto">
          <a:xfrm>
            <a:off x="28194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8" name="Rectangle 237"/>
          <p:cNvSpPr>
            <a:spLocks noChangeArrowheads="1"/>
          </p:cNvSpPr>
          <p:nvPr/>
        </p:nvSpPr>
        <p:spPr bwMode="auto">
          <a:xfrm>
            <a:off x="44958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9" name="Rectangle 238"/>
          <p:cNvSpPr>
            <a:spLocks noChangeArrowheads="1"/>
          </p:cNvSpPr>
          <p:nvPr/>
        </p:nvSpPr>
        <p:spPr bwMode="auto">
          <a:xfrm>
            <a:off x="44196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0" name="Rectangle 239"/>
          <p:cNvSpPr>
            <a:spLocks noChangeArrowheads="1"/>
          </p:cNvSpPr>
          <p:nvPr/>
        </p:nvSpPr>
        <p:spPr bwMode="auto">
          <a:xfrm>
            <a:off x="43434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1" name="Rectangle 240"/>
          <p:cNvSpPr>
            <a:spLocks noChangeArrowheads="1"/>
          </p:cNvSpPr>
          <p:nvPr/>
        </p:nvSpPr>
        <p:spPr bwMode="auto">
          <a:xfrm>
            <a:off x="42672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2" name="Rectangle 241"/>
          <p:cNvSpPr>
            <a:spLocks noChangeArrowheads="1"/>
          </p:cNvSpPr>
          <p:nvPr/>
        </p:nvSpPr>
        <p:spPr bwMode="auto">
          <a:xfrm>
            <a:off x="59436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3" name="Rectangle 242"/>
          <p:cNvSpPr>
            <a:spLocks noChangeArrowheads="1"/>
          </p:cNvSpPr>
          <p:nvPr/>
        </p:nvSpPr>
        <p:spPr bwMode="auto">
          <a:xfrm>
            <a:off x="58674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4" name="Rectangle 243"/>
          <p:cNvSpPr>
            <a:spLocks noChangeArrowheads="1"/>
          </p:cNvSpPr>
          <p:nvPr/>
        </p:nvSpPr>
        <p:spPr bwMode="auto">
          <a:xfrm>
            <a:off x="57912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5" name="Rectangle 244"/>
          <p:cNvSpPr>
            <a:spLocks noChangeArrowheads="1"/>
          </p:cNvSpPr>
          <p:nvPr/>
        </p:nvSpPr>
        <p:spPr bwMode="auto">
          <a:xfrm>
            <a:off x="57150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6" name="Rectangle 245"/>
          <p:cNvSpPr>
            <a:spLocks noChangeArrowheads="1"/>
          </p:cNvSpPr>
          <p:nvPr/>
        </p:nvSpPr>
        <p:spPr bwMode="auto">
          <a:xfrm>
            <a:off x="5715000" y="4830763"/>
            <a:ext cx="304800" cy="762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4900" name="Rectangle 7" descr="Large checker board"/>
          <p:cNvSpPr>
            <a:spLocks noChangeArrowheads="1"/>
          </p:cNvSpPr>
          <p:nvPr/>
        </p:nvSpPr>
        <p:spPr bwMode="auto">
          <a:xfrm>
            <a:off x="6934200" y="4525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901" name="Rectangle 10" descr="Large checker board"/>
          <p:cNvSpPr>
            <a:spLocks noChangeArrowheads="1"/>
          </p:cNvSpPr>
          <p:nvPr/>
        </p:nvSpPr>
        <p:spPr bwMode="auto">
          <a:xfrm>
            <a:off x="69342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49" name="Line 16"/>
          <p:cNvSpPr>
            <a:spLocks noChangeShapeType="1"/>
          </p:cNvSpPr>
          <p:nvPr/>
        </p:nvSpPr>
        <p:spPr bwMode="auto">
          <a:xfrm>
            <a:off x="6019800" y="4754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0" name="Line 18"/>
          <p:cNvSpPr>
            <a:spLocks noChangeShapeType="1"/>
          </p:cNvSpPr>
          <p:nvPr/>
        </p:nvSpPr>
        <p:spPr bwMode="auto">
          <a:xfrm>
            <a:off x="60198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1" name="Line 24"/>
          <p:cNvSpPr>
            <a:spLocks noChangeShapeType="1"/>
          </p:cNvSpPr>
          <p:nvPr/>
        </p:nvSpPr>
        <p:spPr bwMode="auto">
          <a:xfrm>
            <a:off x="7162800" y="5059363"/>
            <a:ext cx="0" cy="6096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905" name="Rectangle 7" descr="Large checker board"/>
          <p:cNvSpPr>
            <a:spLocks noChangeArrowheads="1"/>
          </p:cNvSpPr>
          <p:nvPr/>
        </p:nvSpPr>
        <p:spPr bwMode="auto">
          <a:xfrm>
            <a:off x="4038600" y="4525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3" name="Line 16"/>
          <p:cNvSpPr>
            <a:spLocks noChangeShapeType="1"/>
          </p:cNvSpPr>
          <p:nvPr/>
        </p:nvSpPr>
        <p:spPr bwMode="auto">
          <a:xfrm>
            <a:off x="6019800" y="3687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4" name="Line 24"/>
          <p:cNvSpPr>
            <a:spLocks noChangeShapeType="1"/>
          </p:cNvSpPr>
          <p:nvPr/>
        </p:nvSpPr>
        <p:spPr bwMode="auto">
          <a:xfrm>
            <a:off x="7162800" y="3992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5" name="Rectangle 254"/>
          <p:cNvSpPr>
            <a:spLocks noChangeArrowheads="1"/>
          </p:cNvSpPr>
          <p:nvPr/>
        </p:nvSpPr>
        <p:spPr bwMode="auto">
          <a:xfrm>
            <a:off x="30480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56" name="Rectangle 255"/>
          <p:cNvSpPr>
            <a:spLocks noChangeArrowheads="1"/>
          </p:cNvSpPr>
          <p:nvPr/>
        </p:nvSpPr>
        <p:spPr bwMode="auto">
          <a:xfrm>
            <a:off x="29718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57" name="Rectangle 256"/>
          <p:cNvSpPr>
            <a:spLocks noChangeArrowheads="1"/>
          </p:cNvSpPr>
          <p:nvPr/>
        </p:nvSpPr>
        <p:spPr bwMode="auto">
          <a:xfrm>
            <a:off x="28956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58" name="Rectangle 257"/>
          <p:cNvSpPr>
            <a:spLocks noChangeArrowheads="1"/>
          </p:cNvSpPr>
          <p:nvPr/>
        </p:nvSpPr>
        <p:spPr bwMode="auto">
          <a:xfrm>
            <a:off x="28194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59" name="Rectangle 258"/>
          <p:cNvSpPr>
            <a:spLocks noChangeArrowheads="1"/>
          </p:cNvSpPr>
          <p:nvPr/>
        </p:nvSpPr>
        <p:spPr bwMode="auto">
          <a:xfrm>
            <a:off x="5715000" y="4983163"/>
            <a:ext cx="3048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0" name="Rectangle 259"/>
          <p:cNvSpPr>
            <a:spLocks noChangeArrowheads="1"/>
          </p:cNvSpPr>
          <p:nvPr/>
        </p:nvSpPr>
        <p:spPr bwMode="auto">
          <a:xfrm>
            <a:off x="5486400" y="4983163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1" name="Rectangle 260"/>
          <p:cNvSpPr>
            <a:spLocks noChangeArrowheads="1"/>
          </p:cNvSpPr>
          <p:nvPr/>
        </p:nvSpPr>
        <p:spPr bwMode="auto">
          <a:xfrm>
            <a:off x="5486400" y="4906963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2" name="Rectangle 261"/>
          <p:cNvSpPr>
            <a:spLocks noChangeArrowheads="1"/>
          </p:cNvSpPr>
          <p:nvPr/>
        </p:nvSpPr>
        <p:spPr bwMode="auto">
          <a:xfrm>
            <a:off x="5486400" y="4830763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3" name="Rectangle 262"/>
          <p:cNvSpPr>
            <a:spLocks noChangeArrowheads="1"/>
          </p:cNvSpPr>
          <p:nvPr/>
        </p:nvSpPr>
        <p:spPr bwMode="auto">
          <a:xfrm>
            <a:off x="44958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4" name="Rectangle 263"/>
          <p:cNvSpPr>
            <a:spLocks noChangeArrowheads="1"/>
          </p:cNvSpPr>
          <p:nvPr/>
        </p:nvSpPr>
        <p:spPr bwMode="auto">
          <a:xfrm>
            <a:off x="44196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5" name="Rectangle 264"/>
          <p:cNvSpPr>
            <a:spLocks noChangeArrowheads="1"/>
          </p:cNvSpPr>
          <p:nvPr/>
        </p:nvSpPr>
        <p:spPr bwMode="auto">
          <a:xfrm>
            <a:off x="43434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6" name="Rectangle 265"/>
          <p:cNvSpPr>
            <a:spLocks noChangeArrowheads="1"/>
          </p:cNvSpPr>
          <p:nvPr/>
        </p:nvSpPr>
        <p:spPr bwMode="auto">
          <a:xfrm>
            <a:off x="42672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7" name="Rectangle 266"/>
          <p:cNvSpPr>
            <a:spLocks noChangeArrowheads="1"/>
          </p:cNvSpPr>
          <p:nvPr/>
        </p:nvSpPr>
        <p:spPr bwMode="auto">
          <a:xfrm>
            <a:off x="59436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8" name="Rectangle 267"/>
          <p:cNvSpPr>
            <a:spLocks noChangeArrowheads="1"/>
          </p:cNvSpPr>
          <p:nvPr/>
        </p:nvSpPr>
        <p:spPr bwMode="auto">
          <a:xfrm>
            <a:off x="58674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9" name="Rectangle 268"/>
          <p:cNvSpPr>
            <a:spLocks noChangeArrowheads="1"/>
          </p:cNvSpPr>
          <p:nvPr/>
        </p:nvSpPr>
        <p:spPr bwMode="auto">
          <a:xfrm>
            <a:off x="57912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0" name="Rounded Rectangular Callout 269"/>
          <p:cNvSpPr>
            <a:spLocks noChangeArrowheads="1"/>
          </p:cNvSpPr>
          <p:nvPr/>
        </p:nvSpPr>
        <p:spPr bwMode="auto">
          <a:xfrm>
            <a:off x="6553200" y="5287963"/>
            <a:ext cx="2133600" cy="1036637"/>
          </a:xfrm>
          <a:prstGeom prst="wedgeRoundRectCallout">
            <a:avLst>
              <a:gd name="adj1" fmla="val -89532"/>
              <a:gd name="adj2" fmla="val -43375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Blocked by other packets</a:t>
            </a:r>
          </a:p>
        </p:txBody>
      </p:sp>
      <p:sp>
        <p:nvSpPr>
          <p:cNvPr id="271" name="Rounded Rectangular Callout 270"/>
          <p:cNvSpPr>
            <a:spLocks noChangeArrowheads="1"/>
          </p:cNvSpPr>
          <p:nvPr/>
        </p:nvSpPr>
        <p:spPr bwMode="auto">
          <a:xfrm>
            <a:off x="7239000" y="4144963"/>
            <a:ext cx="1752600" cy="1036637"/>
          </a:xfrm>
          <a:prstGeom prst="wedgeRoundRectCallout">
            <a:avLst>
              <a:gd name="adj1" fmla="val -134333"/>
              <a:gd name="adj2" fmla="val -38500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Buffer full: blue cannot proceed</a:t>
            </a:r>
          </a:p>
        </p:txBody>
      </p:sp>
      <p:sp>
        <p:nvSpPr>
          <p:cNvPr id="272" name="Rectangle 271"/>
          <p:cNvSpPr>
            <a:spLocks noChangeArrowheads="1"/>
          </p:cNvSpPr>
          <p:nvPr/>
        </p:nvSpPr>
        <p:spPr bwMode="auto">
          <a:xfrm>
            <a:off x="5715000" y="4906963"/>
            <a:ext cx="3048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3" name="Rectangle 272"/>
          <p:cNvSpPr>
            <a:spLocks noChangeArrowheads="1"/>
          </p:cNvSpPr>
          <p:nvPr/>
        </p:nvSpPr>
        <p:spPr bwMode="auto">
          <a:xfrm>
            <a:off x="73914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4" name="Rectangle 273"/>
          <p:cNvSpPr>
            <a:spLocks noChangeArrowheads="1"/>
          </p:cNvSpPr>
          <p:nvPr/>
        </p:nvSpPr>
        <p:spPr bwMode="auto">
          <a:xfrm>
            <a:off x="73152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5" name="Rectangle 274"/>
          <p:cNvSpPr>
            <a:spLocks noChangeArrowheads="1"/>
          </p:cNvSpPr>
          <p:nvPr/>
        </p:nvSpPr>
        <p:spPr bwMode="auto">
          <a:xfrm>
            <a:off x="72390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6" name="Rectangle 275"/>
          <p:cNvSpPr>
            <a:spLocks noChangeArrowheads="1"/>
          </p:cNvSpPr>
          <p:nvPr/>
        </p:nvSpPr>
        <p:spPr bwMode="auto">
          <a:xfrm>
            <a:off x="57150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9369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  <p:bldP spid="234" grpId="0" animBg="1"/>
      <p:bldP spid="235" grpId="0" animBg="1"/>
      <p:bldP spid="237" grpId="0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4" grpId="0" animBg="1"/>
      <p:bldP spid="245" grpId="0" animBg="1"/>
      <p:bldP spid="246" grpId="0" animBg="1"/>
      <p:bldP spid="255" grpId="0" animBg="1"/>
      <p:bldP spid="256" grpId="0" animBg="1"/>
      <p:bldP spid="257" grpId="0" animBg="1"/>
      <p:bldP spid="258" grpId="0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1" grpId="0" animBg="1"/>
      <p:bldP spid="273" grpId="0" animBg="1"/>
      <p:bldP spid="274" grpId="0" animBg="1"/>
      <p:bldP spid="275" grpId="0" animBg="1"/>
      <p:bldP spid="27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Communicating Buffer Availability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Credit-based flow control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Upstream knows how many buffers are downstream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Downstream passes back credits to upstream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Significant upstream signaling (esp. for small flits)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On/Off (XON/XOFF) flow control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Tahoma" charset="0"/>
                <a:ea typeface="ＭＳ Ｐゴシック" charset="0"/>
              </a:rPr>
              <a:t>Downstream has on/off signal to upstream</a:t>
            </a:r>
          </a:p>
          <a:p>
            <a:pPr lvl="1">
              <a:spcBef>
                <a:spcPts val="600"/>
              </a:spcBef>
            </a:pPr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Ack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Nack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flow control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Upstream optimistically sends downstream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Buffer cannot be deallocated until ACK/NACK received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Inefficiently utilizes buffer space</a:t>
            </a:r>
          </a:p>
          <a:p>
            <a:pPr lvl="1">
              <a:spcBef>
                <a:spcPts val="600"/>
              </a:spcBef>
            </a:pP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l-GR" dirty="0">
              <a:latin typeface="Tahoma" charset="0"/>
              <a:ea typeface="ＭＳ Ｐゴシック" charset="0"/>
            </a:endParaRPr>
          </a:p>
          <a:p>
            <a:pPr lvl="1"/>
            <a:endParaRPr lang="el-GR" dirty="0">
              <a:latin typeface="Tahom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348672-14DE-234E-8AEB-6A9FED703CCA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78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24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Credit-based Flow Control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276850"/>
          </a:xfrm>
        </p:spPr>
        <p:txBody>
          <a:bodyPr/>
          <a:lstStyle/>
          <a:p>
            <a:pPr lvl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l-GR">
              <a:latin typeface="Tahoma" charset="0"/>
              <a:ea typeface="ＭＳ Ｐゴシック" charset="0"/>
            </a:endParaRPr>
          </a:p>
          <a:p>
            <a:pPr lvl="1"/>
            <a:endParaRPr lang="el-GR">
              <a:latin typeface="Tahoma" charset="0"/>
              <a:ea typeface="ＭＳ Ｐゴシック" charset="0"/>
            </a:endParaRPr>
          </a:p>
          <a:p>
            <a:pPr lvl="1"/>
            <a:endParaRPr lang="el-GR">
              <a:latin typeface="Tahoma" charset="0"/>
              <a:ea typeface="ＭＳ Ｐゴシック" charset="0"/>
            </a:endParaRPr>
          </a:p>
          <a:p>
            <a:pPr lvl="1"/>
            <a:endParaRPr lang="el-GR">
              <a:latin typeface="Tahoma" charset="0"/>
              <a:ea typeface="ＭＳ Ｐゴシック" charset="0"/>
            </a:endParaRPr>
          </a:p>
          <a:p>
            <a:pPr lvl="1"/>
            <a:endParaRPr lang="el-GR">
              <a:latin typeface="Tahoma" charset="0"/>
              <a:ea typeface="ＭＳ Ｐゴシック" charset="0"/>
            </a:endParaRPr>
          </a:p>
          <a:p>
            <a:pPr lvl="1"/>
            <a:endParaRPr lang="el-GR">
              <a:latin typeface="Tahom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sz="2800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Round-trip credit delay: 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</a:rPr>
              <a:t>Time between when buffer empties and when next flit can be processed from that buffer entry</a:t>
            </a:r>
            <a:endParaRPr lang="en-US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Significant throughput degradation if there are few buffers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Important to size buffers to tolerate credit turn-around</a:t>
            </a:r>
          </a:p>
          <a:p>
            <a:pPr lvl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8724CC-BDAE-EC4A-88F7-6D4A2C5E3A79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79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 rot="5400000">
            <a:off x="1599407" y="2655094"/>
            <a:ext cx="2590800" cy="158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 rot="5400000">
            <a:off x="4114007" y="2655094"/>
            <a:ext cx="2590800" cy="158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3255" name="TextBox 6"/>
          <p:cNvSpPr txBox="1">
            <a:spLocks noChangeArrowheads="1"/>
          </p:cNvSpPr>
          <p:nvPr/>
        </p:nvSpPr>
        <p:spPr bwMode="auto">
          <a:xfrm>
            <a:off x="2133600" y="9906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Node 1</a:t>
            </a:r>
          </a:p>
        </p:txBody>
      </p:sp>
      <p:sp>
        <p:nvSpPr>
          <p:cNvPr id="53256" name="TextBox 7"/>
          <p:cNvSpPr txBox="1">
            <a:spLocks noChangeArrowheads="1"/>
          </p:cNvSpPr>
          <p:nvPr/>
        </p:nvSpPr>
        <p:spPr bwMode="auto">
          <a:xfrm>
            <a:off x="4648200" y="9906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Node 2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5408613" y="1436688"/>
            <a:ext cx="1144587" cy="457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867400" y="1371600"/>
            <a:ext cx="1447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rgbClr val="000000"/>
                </a:solidFill>
              </a:rPr>
              <a:t>Flit departs </a:t>
            </a:r>
          </a:p>
          <a:p>
            <a:pPr algn="r" eaLnBrk="1" hangingPunct="1"/>
            <a:r>
              <a:rPr lang="en-US">
                <a:solidFill>
                  <a:srgbClr val="000000"/>
                </a:solidFill>
              </a:rPr>
              <a:t>router</a:t>
            </a:r>
          </a:p>
        </p:txBody>
      </p: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1752600" y="1435100"/>
            <a:ext cx="6324600" cy="1588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3260" name="TextBox 11"/>
          <p:cNvSpPr txBox="1">
            <a:spLocks noChangeArrowheads="1"/>
          </p:cNvSpPr>
          <p:nvPr/>
        </p:nvSpPr>
        <p:spPr bwMode="auto">
          <a:xfrm>
            <a:off x="762000" y="1208088"/>
            <a:ext cx="152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t1</a:t>
            </a:r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2895600" y="1436688"/>
            <a:ext cx="2514600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-852584">
            <a:off x="3344863" y="1306513"/>
            <a:ext cx="213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Credit</a:t>
            </a: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2667001" y="2273300"/>
            <a:ext cx="457200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981200" y="1981200"/>
            <a:ext cx="1066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Process</a:t>
            </a:r>
          </a:p>
        </p:txBody>
      </p: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>
            <a:off x="1752600" y="2055813"/>
            <a:ext cx="4419600" cy="158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62000" y="18288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t2</a:t>
            </a:r>
          </a:p>
        </p:txBody>
      </p: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>
            <a:off x="1752600" y="2513013"/>
            <a:ext cx="4419600" cy="158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62000" y="2286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t3</a:t>
            </a: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0800000" flipV="1">
            <a:off x="1752600" y="2508250"/>
            <a:ext cx="1143000" cy="495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 rot="-1443438">
            <a:off x="1665288" y="2546350"/>
            <a:ext cx="808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Credit</a:t>
            </a:r>
          </a:p>
        </p:txBody>
      </p: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2895600" y="2503488"/>
            <a:ext cx="2514600" cy="838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 rot="1115004">
            <a:off x="4030663" y="2897188"/>
            <a:ext cx="213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410200" y="33528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Process</a:t>
            </a:r>
          </a:p>
        </p:txBody>
      </p: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 rot="5400000">
            <a:off x="5180807" y="3569494"/>
            <a:ext cx="457200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>
            <a:off x="1752600" y="3351213"/>
            <a:ext cx="4419600" cy="158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62000" y="3124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t4</a:t>
            </a:r>
          </a:p>
        </p:txBody>
      </p:sp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 flipV="1">
            <a:off x="1752600" y="3798888"/>
            <a:ext cx="6324600" cy="9525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62000" y="35814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t5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5400000">
            <a:off x="6280944" y="2623344"/>
            <a:ext cx="23749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315200" y="2133600"/>
            <a:ext cx="152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Credit round trip delay</a:t>
            </a:r>
          </a:p>
        </p:txBody>
      </p:sp>
    </p:spTree>
    <p:extLst>
      <p:ext uri="{BB962C8B-B14F-4D97-AF65-F5344CB8AC3E}">
        <p14:creationId xmlns:p14="http://schemas.microsoft.com/office/powerpoint/2010/main" val="780823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86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8" grpId="0"/>
      <p:bldP spid="20" grpId="0"/>
      <p:bldP spid="22" grpId="0"/>
      <p:bldP spid="24" grpId="0"/>
      <p:bldP spid="25" grpId="0"/>
      <p:bldP spid="28" grpId="0"/>
      <p:bldP spid="30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Terminology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Network interface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Module that connects endpoints (e.g. processors) to network 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Decouples computation/communication</a:t>
            </a:r>
          </a:p>
          <a:p>
            <a:endParaRPr lang="en-US" sz="1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Link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Bundle of wires that carry a signal</a:t>
            </a:r>
          </a:p>
          <a:p>
            <a:pPr lvl="1"/>
            <a:endParaRPr lang="en-US" sz="2000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Switch/router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Connects fixed number of input channels to fixed number of output channels</a:t>
            </a:r>
          </a:p>
          <a:p>
            <a:pPr lvl="1"/>
            <a:endParaRPr lang="en-US" sz="2000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Channel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A single logical connection between routers/switches</a:t>
            </a:r>
          </a:p>
          <a:p>
            <a:pPr lvl="1"/>
            <a:endParaRPr lang="en-US" sz="1600" dirty="0">
              <a:latin typeface="Tahoma" charset="0"/>
              <a:ea typeface="ＭＳ Ｐゴシック" charset="0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7A0F737-A0B6-444E-A1C2-593370EE1AF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65077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On/Off (XON/XOFF) Flow Control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43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Downstream has on/off signal to upstream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77038" y="6400800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0DD8ED-48C7-0945-A32E-A8CFDF452E51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80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819400" y="3071813"/>
            <a:ext cx="758825" cy="306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FF0000"/>
                </a:solidFill>
              </a:rPr>
              <a:t>Process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 rot="16200000" flipH="1">
            <a:off x="1417637" y="4084638"/>
            <a:ext cx="4327525" cy="0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rot="5400000">
            <a:off x="3933031" y="4083844"/>
            <a:ext cx="4327525" cy="1588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280" name="TextBox 7"/>
          <p:cNvSpPr txBox="1">
            <a:spLocks noChangeArrowheads="1"/>
          </p:cNvSpPr>
          <p:nvPr/>
        </p:nvSpPr>
        <p:spPr bwMode="auto">
          <a:xfrm>
            <a:off x="2819400" y="15494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Node 1</a:t>
            </a:r>
          </a:p>
        </p:txBody>
      </p:sp>
      <p:sp>
        <p:nvSpPr>
          <p:cNvPr id="54281" name="TextBox 8"/>
          <p:cNvSpPr txBox="1">
            <a:spLocks noChangeArrowheads="1"/>
          </p:cNvSpPr>
          <p:nvPr/>
        </p:nvSpPr>
        <p:spPr bwMode="auto">
          <a:xfrm>
            <a:off x="5334000" y="15494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Node 2</a:t>
            </a:r>
          </a:p>
        </p:txBody>
      </p: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2819400" y="1993900"/>
            <a:ext cx="5943600" cy="3175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283" name="TextBox 10"/>
          <p:cNvSpPr txBox="1">
            <a:spLocks noChangeArrowheads="1"/>
          </p:cNvSpPr>
          <p:nvPr/>
        </p:nvSpPr>
        <p:spPr bwMode="auto">
          <a:xfrm>
            <a:off x="1905000" y="1766888"/>
            <a:ext cx="152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t1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>
            <a:off x="3581400" y="2006600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 rot="811925">
            <a:off x="4956175" y="2087563"/>
            <a:ext cx="904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3581400" y="2332038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811925">
            <a:off x="4956175" y="2413000"/>
            <a:ext cx="904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3581400" y="2636838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 rot="811925">
            <a:off x="4956175" y="2717800"/>
            <a:ext cx="904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>
            <a:off x="3581400" y="2941638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 rot="811925">
            <a:off x="4956175" y="3022600"/>
            <a:ext cx="904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2819400" y="2616200"/>
            <a:ext cx="5943600" cy="12700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293" name="TextBox 20"/>
          <p:cNvSpPr txBox="1">
            <a:spLocks noChangeArrowheads="1"/>
          </p:cNvSpPr>
          <p:nvPr/>
        </p:nvSpPr>
        <p:spPr bwMode="auto">
          <a:xfrm>
            <a:off x="1905000" y="2400300"/>
            <a:ext cx="152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t2</a:t>
            </a:r>
          </a:p>
        </p:txBody>
      </p:sp>
      <p:sp>
        <p:nvSpPr>
          <p:cNvPr id="22" name="Rounded Rectangular Callout 21"/>
          <p:cNvSpPr>
            <a:spLocks noChangeArrowheads="1"/>
          </p:cNvSpPr>
          <p:nvPr/>
        </p:nvSpPr>
        <p:spPr bwMode="auto">
          <a:xfrm>
            <a:off x="6858000" y="1571625"/>
            <a:ext cx="1905000" cy="638175"/>
          </a:xfrm>
          <a:prstGeom prst="wedgeRoundRectCallout">
            <a:avLst>
              <a:gd name="adj1" fmla="val -89981"/>
              <a:gd name="adj2" fmla="val 110852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rgbClr val="FFFFFF"/>
                </a:solidFill>
              </a:rPr>
              <a:t>F</a:t>
            </a:r>
            <a:r>
              <a:rPr lang="en-US" baseline="-25000" dirty="0" err="1">
                <a:solidFill>
                  <a:srgbClr val="FFFFFF"/>
                </a:solidFill>
              </a:rPr>
              <a:t>off</a:t>
            </a:r>
            <a:r>
              <a:rPr lang="en-US" baseline="-2500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threshold reached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 rot="-557293">
            <a:off x="4078288" y="2673350"/>
            <a:ext cx="5207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0000"/>
                </a:solidFill>
              </a:rPr>
              <a:t>Off</a:t>
            </a:r>
          </a:p>
        </p:txBody>
      </p: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 flipV="1">
            <a:off x="3581400" y="2636838"/>
            <a:ext cx="2513013" cy="46355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rot="16200000" flipH="1">
            <a:off x="3431381" y="3223419"/>
            <a:ext cx="300038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>
            <a:off x="3581400" y="3225800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 rot="811925">
            <a:off x="4956175" y="3306763"/>
            <a:ext cx="904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28" name="Straight Arrow Connector 27"/>
          <p:cNvCxnSpPr>
            <a:cxnSpLocks noChangeShapeType="1"/>
          </p:cNvCxnSpPr>
          <p:nvPr/>
        </p:nvCxnSpPr>
        <p:spPr bwMode="auto">
          <a:xfrm>
            <a:off x="6096000" y="36830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 rot="811925">
            <a:off x="6437313" y="35099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6096000" y="39878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1" name="TextBox 30"/>
          <p:cNvSpPr txBox="1">
            <a:spLocks noChangeArrowheads="1"/>
          </p:cNvSpPr>
          <p:nvPr/>
        </p:nvSpPr>
        <p:spPr bwMode="auto">
          <a:xfrm rot="811925">
            <a:off x="6437313" y="38147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>
            <a:off x="6096000" y="42926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 rot="811925">
            <a:off x="6437313" y="41195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096000" y="45974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" name="TextBox 34"/>
          <p:cNvSpPr txBox="1">
            <a:spLocks noChangeArrowheads="1"/>
          </p:cNvSpPr>
          <p:nvPr/>
        </p:nvSpPr>
        <p:spPr bwMode="auto">
          <a:xfrm rot="811925">
            <a:off x="6437313" y="44243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 rot="-557293">
            <a:off x="4078288" y="4678363"/>
            <a:ext cx="5207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8000"/>
                </a:solidFill>
              </a:rPr>
              <a:t>On</a:t>
            </a:r>
          </a:p>
        </p:txBody>
      </p:sp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10800000" flipV="1">
            <a:off x="3581400" y="4641850"/>
            <a:ext cx="2513013" cy="463550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2819400" y="5105400"/>
            <a:ext cx="7588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8000"/>
                </a:solidFill>
              </a:rPr>
              <a:t>Process</a:t>
            </a:r>
          </a:p>
        </p:txBody>
      </p: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rot="16200000" flipH="1">
            <a:off x="3432175" y="5257800"/>
            <a:ext cx="298450" cy="0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3581400" y="5410200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 rot="811925">
            <a:off x="4956175" y="5491163"/>
            <a:ext cx="904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>
            <a:off x="6096000" y="48768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 rot="811925">
            <a:off x="6437313" y="47037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6096000" y="51816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" name="TextBox 44"/>
          <p:cNvSpPr txBox="1">
            <a:spLocks noChangeArrowheads="1"/>
          </p:cNvSpPr>
          <p:nvPr/>
        </p:nvSpPr>
        <p:spPr bwMode="auto">
          <a:xfrm rot="811925">
            <a:off x="6437313" y="50085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>
            <a:off x="6096000" y="54864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 rot="811925">
            <a:off x="6437313" y="53133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48" name="Straight Arrow Connector 47"/>
          <p:cNvCxnSpPr>
            <a:cxnSpLocks noChangeShapeType="1"/>
          </p:cNvCxnSpPr>
          <p:nvPr/>
        </p:nvCxnSpPr>
        <p:spPr bwMode="auto">
          <a:xfrm>
            <a:off x="6096000" y="57912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 rot="811925">
            <a:off x="6437313" y="56181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52" name="Straight Connector 51"/>
          <p:cNvCxnSpPr>
            <a:cxnSpLocks noChangeShapeType="1"/>
          </p:cNvCxnSpPr>
          <p:nvPr/>
        </p:nvCxnSpPr>
        <p:spPr bwMode="auto">
          <a:xfrm>
            <a:off x="2819400" y="3124200"/>
            <a:ext cx="5943600" cy="12700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323" name="TextBox 52"/>
          <p:cNvSpPr txBox="1">
            <a:spLocks noChangeArrowheads="1"/>
          </p:cNvSpPr>
          <p:nvPr/>
        </p:nvSpPr>
        <p:spPr bwMode="auto">
          <a:xfrm>
            <a:off x="1905000" y="2906713"/>
            <a:ext cx="152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t3</a:t>
            </a:r>
          </a:p>
        </p:txBody>
      </p:sp>
      <p:cxnSp>
        <p:nvCxnSpPr>
          <p:cNvPr id="54" name="Straight Connector 53"/>
          <p:cNvCxnSpPr>
            <a:cxnSpLocks noChangeShapeType="1"/>
          </p:cNvCxnSpPr>
          <p:nvPr/>
        </p:nvCxnSpPr>
        <p:spPr bwMode="auto">
          <a:xfrm>
            <a:off x="2819400" y="3352800"/>
            <a:ext cx="5943600" cy="1588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325" name="TextBox 54"/>
          <p:cNvSpPr txBox="1">
            <a:spLocks noChangeArrowheads="1"/>
          </p:cNvSpPr>
          <p:nvPr/>
        </p:nvSpPr>
        <p:spPr bwMode="auto">
          <a:xfrm>
            <a:off x="1905000" y="3124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t4</a:t>
            </a:r>
          </a:p>
        </p:txBody>
      </p:sp>
      <p:cxnSp>
        <p:nvCxnSpPr>
          <p:cNvPr id="56" name="Straight Connector 55"/>
          <p:cNvCxnSpPr>
            <a:cxnSpLocks noChangeShapeType="1"/>
          </p:cNvCxnSpPr>
          <p:nvPr/>
        </p:nvCxnSpPr>
        <p:spPr bwMode="auto">
          <a:xfrm>
            <a:off x="2819400" y="4572000"/>
            <a:ext cx="5943600" cy="1588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327" name="TextBox 56"/>
          <p:cNvSpPr txBox="1">
            <a:spLocks noChangeArrowheads="1"/>
          </p:cNvSpPr>
          <p:nvPr/>
        </p:nvSpPr>
        <p:spPr bwMode="auto">
          <a:xfrm>
            <a:off x="1905000" y="43434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t5</a:t>
            </a:r>
          </a:p>
        </p:txBody>
      </p:sp>
      <p:cxnSp>
        <p:nvCxnSpPr>
          <p:cNvPr id="58" name="Straight Connector 57"/>
          <p:cNvCxnSpPr>
            <a:cxnSpLocks noChangeShapeType="1"/>
          </p:cNvCxnSpPr>
          <p:nvPr/>
        </p:nvCxnSpPr>
        <p:spPr bwMode="auto">
          <a:xfrm>
            <a:off x="2819400" y="5087938"/>
            <a:ext cx="5943600" cy="17462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329" name="TextBox 58"/>
          <p:cNvSpPr txBox="1">
            <a:spLocks noChangeArrowheads="1"/>
          </p:cNvSpPr>
          <p:nvPr/>
        </p:nvSpPr>
        <p:spPr bwMode="auto">
          <a:xfrm>
            <a:off x="1905000" y="48768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t6</a:t>
            </a:r>
          </a:p>
        </p:txBody>
      </p:sp>
      <p:cxnSp>
        <p:nvCxnSpPr>
          <p:cNvPr id="60" name="Straight Connector 59"/>
          <p:cNvCxnSpPr>
            <a:cxnSpLocks noChangeShapeType="1"/>
          </p:cNvCxnSpPr>
          <p:nvPr/>
        </p:nvCxnSpPr>
        <p:spPr bwMode="auto">
          <a:xfrm>
            <a:off x="2819400" y="5389563"/>
            <a:ext cx="5943600" cy="3333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331" name="TextBox 60"/>
          <p:cNvSpPr txBox="1">
            <a:spLocks noChangeArrowheads="1"/>
          </p:cNvSpPr>
          <p:nvPr/>
        </p:nvSpPr>
        <p:spPr bwMode="auto">
          <a:xfrm>
            <a:off x="1905000" y="5192713"/>
            <a:ext cx="152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t7</a:t>
            </a:r>
          </a:p>
        </p:txBody>
      </p:sp>
      <p:cxnSp>
        <p:nvCxnSpPr>
          <p:cNvPr id="62" name="Straight Connector 61"/>
          <p:cNvCxnSpPr>
            <a:cxnSpLocks noChangeShapeType="1"/>
          </p:cNvCxnSpPr>
          <p:nvPr/>
        </p:nvCxnSpPr>
        <p:spPr bwMode="auto">
          <a:xfrm>
            <a:off x="2819400" y="6032500"/>
            <a:ext cx="5943600" cy="1588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333" name="TextBox 62"/>
          <p:cNvSpPr txBox="1">
            <a:spLocks noChangeArrowheads="1"/>
          </p:cNvSpPr>
          <p:nvPr/>
        </p:nvSpPr>
        <p:spPr bwMode="auto">
          <a:xfrm>
            <a:off x="1905000" y="5802313"/>
            <a:ext cx="152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t8</a:t>
            </a:r>
          </a:p>
        </p:txBody>
      </p:sp>
      <p:sp>
        <p:nvSpPr>
          <p:cNvPr id="64" name="Right Brace 63"/>
          <p:cNvSpPr>
            <a:spLocks/>
          </p:cNvSpPr>
          <p:nvPr/>
        </p:nvSpPr>
        <p:spPr bwMode="auto">
          <a:xfrm rot="10800000">
            <a:off x="2286000" y="2616200"/>
            <a:ext cx="228600" cy="750888"/>
          </a:xfrm>
          <a:prstGeom prst="rightBrace">
            <a:avLst>
              <a:gd name="adj1" fmla="val 5213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228600" y="2338388"/>
            <a:ext cx="1981200" cy="13192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rgbClr val="FFFFFF"/>
                </a:solidFill>
              </a:rPr>
              <a:t>F</a:t>
            </a:r>
            <a:r>
              <a:rPr lang="en-US" baseline="-25000" dirty="0" err="1">
                <a:solidFill>
                  <a:srgbClr val="FFFFFF"/>
                </a:solidFill>
              </a:rPr>
              <a:t>off</a:t>
            </a:r>
            <a:r>
              <a:rPr lang="en-US" baseline="-2500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set to prevent flits arriving before t4 from overflowing</a:t>
            </a:r>
          </a:p>
        </p:txBody>
      </p:sp>
      <p:sp>
        <p:nvSpPr>
          <p:cNvPr id="66" name="Rounded Rectangular Callout 65"/>
          <p:cNvSpPr>
            <a:spLocks noChangeArrowheads="1"/>
          </p:cNvSpPr>
          <p:nvPr/>
        </p:nvSpPr>
        <p:spPr bwMode="auto">
          <a:xfrm>
            <a:off x="6858000" y="4191000"/>
            <a:ext cx="1905000" cy="638175"/>
          </a:xfrm>
          <a:prstGeom prst="wedgeRoundRectCallout">
            <a:avLst>
              <a:gd name="adj1" fmla="val -88833"/>
              <a:gd name="adj2" fmla="val 20731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rgbClr val="FFFFFF"/>
                </a:solidFill>
              </a:rPr>
              <a:t>F</a:t>
            </a:r>
            <a:r>
              <a:rPr lang="en-US" baseline="-25000" dirty="0" err="1">
                <a:solidFill>
                  <a:srgbClr val="FFFFFF"/>
                </a:solidFill>
              </a:rPr>
              <a:t>on</a:t>
            </a:r>
            <a:r>
              <a:rPr lang="en-US" baseline="-2500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threshold reached</a:t>
            </a:r>
          </a:p>
        </p:txBody>
      </p:sp>
      <p:sp>
        <p:nvSpPr>
          <p:cNvPr id="67" name="Right Brace 66"/>
          <p:cNvSpPr>
            <a:spLocks/>
          </p:cNvSpPr>
          <p:nvPr/>
        </p:nvSpPr>
        <p:spPr bwMode="auto">
          <a:xfrm rot="10800000">
            <a:off x="2209800" y="4557713"/>
            <a:ext cx="304800" cy="1485900"/>
          </a:xfrm>
          <a:prstGeom prst="rightBrace">
            <a:avLst>
              <a:gd name="adj1" fmla="val 52113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8" name="Rounded Rectangle 67"/>
          <p:cNvSpPr>
            <a:spLocks noChangeArrowheads="1"/>
          </p:cNvSpPr>
          <p:nvPr/>
        </p:nvSpPr>
        <p:spPr bwMode="auto">
          <a:xfrm>
            <a:off x="304800" y="4545013"/>
            <a:ext cx="1828800" cy="16271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rgbClr val="FFFFFF"/>
                </a:solidFill>
              </a:rPr>
              <a:t>F</a:t>
            </a:r>
            <a:r>
              <a:rPr lang="en-US" baseline="-25000" dirty="0" err="1">
                <a:solidFill>
                  <a:srgbClr val="FFFFFF"/>
                </a:solidFill>
              </a:rPr>
              <a:t>on</a:t>
            </a:r>
            <a:r>
              <a:rPr lang="en-US" baseline="-2500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set so that Node 2 does not run out of flits between t5 and t8</a:t>
            </a:r>
          </a:p>
        </p:txBody>
      </p:sp>
    </p:spTree>
    <p:extLst>
      <p:ext uri="{BB962C8B-B14F-4D97-AF65-F5344CB8AC3E}">
        <p14:creationId xmlns:p14="http://schemas.microsoft.com/office/powerpoint/2010/main" val="30720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5" grpId="0"/>
      <p:bldP spid="17" grpId="0"/>
      <p:bldP spid="19" grpId="0"/>
      <p:bldP spid="22" grpId="0" animBg="1"/>
      <p:bldP spid="23" grpId="0" animBg="1"/>
      <p:bldP spid="27" grpId="0"/>
      <p:bldP spid="29" grpId="0"/>
      <p:bldP spid="31" grpId="0"/>
      <p:bldP spid="33" grpId="0"/>
      <p:bldP spid="35" grpId="0"/>
      <p:bldP spid="36" grpId="0" animBg="1"/>
      <p:bldP spid="38" grpId="0" animBg="1"/>
      <p:bldP spid="41" grpId="0"/>
      <p:bldP spid="43" grpId="0"/>
      <p:bldP spid="45" grpId="0"/>
      <p:bldP spid="47" grpId="0"/>
      <p:bldP spid="49" grpId="0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4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924800" cy="17526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Interconnection Network</a:t>
            </a:r>
            <a:b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Performance</a:t>
            </a:r>
          </a:p>
        </p:txBody>
      </p:sp>
      <p:sp>
        <p:nvSpPr>
          <p:cNvPr id="4505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A0F9DB-52B2-F546-84AD-C19B2B92BC4C}" type="slidenum">
              <a:rPr 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81</a:t>
            </a:fld>
            <a:endParaRPr 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97323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Interconnection Network Performance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76EE66D-F6A3-7643-ADFA-575F29555FB2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82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rot="5400000" flipH="1" flipV="1">
            <a:off x="855663" y="3054350"/>
            <a:ext cx="367188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V="1">
            <a:off x="2438400" y="4648200"/>
            <a:ext cx="48768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1651000" y="1905000"/>
            <a:ext cx="1092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Latency</a:t>
            </a:r>
          </a:p>
        </p:txBody>
      </p:sp>
      <p:sp>
        <p:nvSpPr>
          <p:cNvPr id="67592" name="TextBox 7"/>
          <p:cNvSpPr txBox="1">
            <a:spLocks noChangeArrowheads="1"/>
          </p:cNvSpPr>
          <p:nvPr/>
        </p:nvSpPr>
        <p:spPr bwMode="auto">
          <a:xfrm>
            <a:off x="3733800" y="4876800"/>
            <a:ext cx="281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Injection rate into network</a:t>
            </a:r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2133600" y="4419600"/>
            <a:ext cx="5638800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9"/>
          <p:cNvSpPr>
            <a:spLocks/>
          </p:cNvSpPr>
          <p:nvPr/>
        </p:nvSpPr>
        <p:spPr bwMode="auto">
          <a:xfrm>
            <a:off x="2692400" y="1346200"/>
            <a:ext cx="3632200" cy="2603500"/>
          </a:xfrm>
          <a:custGeom>
            <a:avLst/>
            <a:gdLst>
              <a:gd name="T0" fmla="*/ 0 w 3873500"/>
              <a:gd name="T1" fmla="*/ 2603500 h 2603500"/>
              <a:gd name="T2" fmla="*/ 2798580 w 3873500"/>
              <a:gd name="T3" fmla="*/ 2159000 h 2603500"/>
              <a:gd name="T4" fmla="*/ 3632200 w 3873500"/>
              <a:gd name="T5" fmla="*/ 0 h 26035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73500" h="2603500">
                <a:moveTo>
                  <a:pt x="0" y="2603500"/>
                </a:moveTo>
                <a:cubicBezTo>
                  <a:pt x="1169458" y="2598208"/>
                  <a:pt x="2338917" y="2592917"/>
                  <a:pt x="2984500" y="2159000"/>
                </a:cubicBezTo>
                <a:cubicBezTo>
                  <a:pt x="3630083" y="1725083"/>
                  <a:pt x="3873500" y="0"/>
                  <a:pt x="3873500" y="0"/>
                </a:cubicBezTo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133600" y="4191000"/>
            <a:ext cx="5638800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2133600" y="3962400"/>
            <a:ext cx="5638800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rot="5400000" flipH="1" flipV="1">
            <a:off x="5251450" y="3055938"/>
            <a:ext cx="3671887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5400000" flipH="1" flipV="1">
            <a:off x="4870450" y="3054350"/>
            <a:ext cx="3671888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 rot="5400000" flipH="1" flipV="1">
            <a:off x="4489450" y="3054350"/>
            <a:ext cx="3671888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6" name="Rounded Rectangular Callout 15"/>
          <p:cNvSpPr>
            <a:spLocks noChangeArrowheads="1"/>
          </p:cNvSpPr>
          <p:nvPr/>
        </p:nvSpPr>
        <p:spPr bwMode="auto">
          <a:xfrm>
            <a:off x="228600" y="4419600"/>
            <a:ext cx="1676400" cy="990600"/>
          </a:xfrm>
          <a:prstGeom prst="wedgeRoundRectCallout">
            <a:avLst>
              <a:gd name="adj1" fmla="val 102986"/>
              <a:gd name="adj2" fmla="val -48130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Min latency given by topology</a:t>
            </a:r>
          </a:p>
        </p:txBody>
      </p:sp>
      <p:sp>
        <p:nvSpPr>
          <p:cNvPr id="17" name="Rounded Rectangular Callout 16"/>
          <p:cNvSpPr>
            <a:spLocks noChangeArrowheads="1"/>
          </p:cNvSpPr>
          <p:nvPr/>
        </p:nvSpPr>
        <p:spPr bwMode="auto">
          <a:xfrm>
            <a:off x="76200" y="3201988"/>
            <a:ext cx="1905000" cy="990600"/>
          </a:xfrm>
          <a:prstGeom prst="wedgeRoundRectCallout">
            <a:avLst>
              <a:gd name="adj1" fmla="val 78745"/>
              <a:gd name="adj2" fmla="val 48023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Min latency given by routing algorithm</a:t>
            </a:r>
          </a:p>
        </p:txBody>
      </p:sp>
      <p:sp>
        <p:nvSpPr>
          <p:cNvPr id="18" name="Rounded Rectangular Callout 17"/>
          <p:cNvSpPr>
            <a:spLocks noChangeArrowheads="1"/>
          </p:cNvSpPr>
          <p:nvPr/>
        </p:nvSpPr>
        <p:spPr bwMode="auto">
          <a:xfrm>
            <a:off x="76200" y="2057400"/>
            <a:ext cx="2362200" cy="990600"/>
          </a:xfrm>
          <a:prstGeom prst="wedgeRoundRectCallout">
            <a:avLst>
              <a:gd name="adj1" fmla="val 79412"/>
              <a:gd name="adj2" fmla="val 136486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Zero load latency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ea typeface="ＭＳ Ｐゴシック" charset="0"/>
                <a:cs typeface="Arial" charset="0"/>
              </a:rPr>
              <a:t>topology+routing</a:t>
            </a: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+ flow control)</a:t>
            </a:r>
          </a:p>
        </p:txBody>
      </p:sp>
      <p:sp>
        <p:nvSpPr>
          <p:cNvPr id="19" name="Rounded Rectangular Callout 18"/>
          <p:cNvSpPr>
            <a:spLocks noChangeArrowheads="1"/>
          </p:cNvSpPr>
          <p:nvPr/>
        </p:nvSpPr>
        <p:spPr bwMode="auto">
          <a:xfrm>
            <a:off x="7239000" y="3048000"/>
            <a:ext cx="1676400" cy="990600"/>
          </a:xfrm>
          <a:prstGeom prst="wedgeRoundRectCallout">
            <a:avLst>
              <a:gd name="adj1" fmla="val -57620"/>
              <a:gd name="adj2" fmla="val 108278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Throughput given by topology</a:t>
            </a:r>
          </a:p>
        </p:txBody>
      </p:sp>
      <p:sp>
        <p:nvSpPr>
          <p:cNvPr id="20" name="Rounded Rectangular Callout 19"/>
          <p:cNvSpPr>
            <a:spLocks noChangeArrowheads="1"/>
          </p:cNvSpPr>
          <p:nvPr/>
        </p:nvSpPr>
        <p:spPr bwMode="auto">
          <a:xfrm>
            <a:off x="6858000" y="1981200"/>
            <a:ext cx="1676400" cy="990600"/>
          </a:xfrm>
          <a:prstGeom prst="wedgeRoundRectCallout">
            <a:avLst>
              <a:gd name="adj1" fmla="val -57620"/>
              <a:gd name="adj2" fmla="val 108278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Throughput given by routing</a:t>
            </a:r>
          </a:p>
        </p:txBody>
      </p:sp>
      <p:sp>
        <p:nvSpPr>
          <p:cNvPr id="21" name="Rounded Rectangular Callout 20"/>
          <p:cNvSpPr>
            <a:spLocks noChangeArrowheads="1"/>
          </p:cNvSpPr>
          <p:nvPr/>
        </p:nvSpPr>
        <p:spPr bwMode="auto">
          <a:xfrm>
            <a:off x="6477000" y="762000"/>
            <a:ext cx="1676400" cy="990600"/>
          </a:xfrm>
          <a:prstGeom prst="wedgeRoundRectCallout">
            <a:avLst>
              <a:gd name="adj1" fmla="val -57620"/>
              <a:gd name="adj2" fmla="val 108278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Throughput given by flow control</a:t>
            </a:r>
          </a:p>
        </p:txBody>
      </p:sp>
    </p:spTree>
    <p:extLst>
      <p:ext uri="{BB962C8B-B14F-4D97-AF65-F5344CB8AC3E}">
        <p14:creationId xmlns:p14="http://schemas.microsoft.com/office/powerpoint/2010/main" val="1509714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Ideal Latency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Ideal latency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Solely due to wire delay between source and destination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 = Manhattan distance</a:t>
            </a:r>
          </a:p>
          <a:p>
            <a:pPr lvl="2"/>
            <a:r>
              <a:rPr lang="en-US" dirty="0"/>
              <a:t>The distance between two points measured along axes at right angles.</a:t>
            </a: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v = propagation velocity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L = packet size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 = channel bandwidth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EAEAD02-2AA7-CE4A-AB15-A05A33AED336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83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aphicFrame>
        <p:nvGraphicFramePr>
          <p:cNvPr id="68613" name="Object 2"/>
          <p:cNvGraphicFramePr>
            <a:graphicFrameLocks noChangeAspect="1"/>
          </p:cNvGraphicFramePr>
          <p:nvPr/>
        </p:nvGraphicFramePr>
        <p:xfrm>
          <a:off x="3581400" y="2286000"/>
          <a:ext cx="224948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4" imgW="850900" imgH="355600" progId="Equation.3">
                  <p:embed/>
                </p:oleObj>
              </mc:Choice>
              <mc:Fallback>
                <p:oleObj name="Equation" r:id="rId4" imgW="8509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286000"/>
                        <a:ext cx="2249488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681647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Actual Latency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Dedicated wiring impractical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Long wires segmented with insertion of routers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 = Manhattan distance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v = propagation velocity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L = packet size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 = channel bandwidth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 = hops</a:t>
            </a:r>
          </a:p>
          <a:p>
            <a:pPr lvl="1"/>
            <a:r>
              <a:rPr lang="en-US" dirty="0" err="1">
                <a:latin typeface="Tahoma" charset="0"/>
                <a:ea typeface="ＭＳ Ｐゴシック" charset="0"/>
              </a:rPr>
              <a:t>T</a:t>
            </a:r>
            <a:r>
              <a:rPr lang="en-US" baseline="-25000" dirty="0" err="1">
                <a:latin typeface="Tahoma" charset="0"/>
                <a:ea typeface="ＭＳ Ｐゴシック" charset="0"/>
              </a:rPr>
              <a:t>router</a:t>
            </a:r>
            <a:r>
              <a:rPr lang="en-US" dirty="0">
                <a:latin typeface="Tahoma" charset="0"/>
                <a:ea typeface="ＭＳ Ｐゴシック" charset="0"/>
              </a:rPr>
              <a:t> = router latency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T</a:t>
            </a:r>
            <a:r>
              <a:rPr lang="en-US" baseline="-25000" dirty="0">
                <a:latin typeface="Tahoma" charset="0"/>
                <a:ea typeface="ＭＳ Ｐゴシック" charset="0"/>
              </a:rPr>
              <a:t>c</a:t>
            </a:r>
            <a:r>
              <a:rPr lang="en-US" dirty="0">
                <a:latin typeface="Tahoma" charset="0"/>
                <a:ea typeface="ＭＳ Ｐゴシック" charset="0"/>
              </a:rPr>
              <a:t> = latency due to contention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D5779D1-F136-8E48-A9C0-D90963288207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84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aphicFrame>
        <p:nvGraphicFramePr>
          <p:cNvPr id="69637" name="Object 2"/>
          <p:cNvGraphicFramePr>
            <a:graphicFrameLocks noChangeAspect="1"/>
          </p:cNvGraphicFramePr>
          <p:nvPr/>
        </p:nvGraphicFramePr>
        <p:xfrm>
          <a:off x="2176463" y="2008188"/>
          <a:ext cx="4800600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Equation" r:id="rId3" imgW="1815312" imgH="393529" progId="Equation.3">
                  <p:embed/>
                </p:oleObj>
              </mc:Choice>
              <mc:Fallback>
                <p:oleObj name="Equation" r:id="rId3" imgW="181531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2008188"/>
                        <a:ext cx="4800600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7311153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Latency and Throughput Curve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80AE9F3-4711-D94C-9202-8A96D279628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85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1143000" y="914400"/>
          <a:ext cx="67818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5172925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Network Performance Metrics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Packet latency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Round trip latency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Saturation throughput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Application-level performance: system performance</a:t>
            </a:r>
          </a:p>
          <a:p>
            <a:pPr lvl="1"/>
            <a:r>
              <a:rPr lang="en-US">
                <a:solidFill>
                  <a:srgbClr val="FF0000"/>
                </a:solidFill>
                <a:latin typeface="Tahoma" charset="0"/>
                <a:ea typeface="ＭＳ Ｐゴシック" charset="0"/>
              </a:rPr>
              <a:t>Affected by interference among threads/applications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73AA18-BA32-B845-AA7D-C3BC3E220FEE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86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012038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4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924800" cy="17526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Buffering and Routing in</a:t>
            </a:r>
            <a:b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On-Chip Networks</a:t>
            </a:r>
          </a:p>
        </p:txBody>
      </p:sp>
      <p:sp>
        <p:nvSpPr>
          <p:cNvPr id="4505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A0F9DB-52B2-F546-84AD-C19B2B92BC4C}" type="slidenum">
              <a:rPr 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87</a:t>
            </a:fld>
            <a:endParaRPr 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5597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On-Chip Networks</a:t>
            </a:r>
          </a:p>
        </p:txBody>
      </p:sp>
      <p:sp>
        <p:nvSpPr>
          <p:cNvPr id="1976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C235A3-B385-214A-82F3-FB8A83710C21}" type="slidenum"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129" name="Table 128"/>
          <p:cNvGraphicFramePr>
            <a:graphicFrameLocks noGrp="1"/>
          </p:cNvGraphicFramePr>
          <p:nvPr/>
        </p:nvGraphicFramePr>
        <p:xfrm>
          <a:off x="990600" y="2482850"/>
          <a:ext cx="2019300" cy="1665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264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6" marB="4570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6" marB="4570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4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6" marB="4570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6" marB="4570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7646" name="Group 150"/>
          <p:cNvGrpSpPr>
            <a:grpSpLocks/>
          </p:cNvGrpSpPr>
          <p:nvPr/>
        </p:nvGrpSpPr>
        <p:grpSpPr bwMode="auto">
          <a:xfrm>
            <a:off x="1371600" y="3549650"/>
            <a:ext cx="838200" cy="717550"/>
            <a:chOff x="5715000" y="2286000"/>
            <a:chExt cx="838200" cy="717187"/>
          </a:xfrm>
        </p:grpSpPr>
        <p:sp>
          <p:nvSpPr>
            <p:cNvPr id="197685" name="Oval 178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81" name="Straight Connector 180"/>
            <p:cNvCxnSpPr>
              <a:endCxn id="197685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47" name="Group 150"/>
          <p:cNvGrpSpPr>
            <a:grpSpLocks/>
          </p:cNvGrpSpPr>
          <p:nvPr/>
        </p:nvGrpSpPr>
        <p:grpSpPr bwMode="auto">
          <a:xfrm>
            <a:off x="2362200" y="3549650"/>
            <a:ext cx="838200" cy="717550"/>
            <a:chOff x="5715000" y="2286000"/>
            <a:chExt cx="838200" cy="717187"/>
          </a:xfrm>
        </p:grpSpPr>
        <p:sp>
          <p:nvSpPr>
            <p:cNvPr id="197682" name="Oval 272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5" name="Straight Connector 274"/>
            <p:cNvCxnSpPr>
              <a:endCxn id="197682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48" name="Group 150"/>
          <p:cNvGrpSpPr>
            <a:grpSpLocks/>
          </p:cNvGrpSpPr>
          <p:nvPr/>
        </p:nvGrpSpPr>
        <p:grpSpPr bwMode="auto">
          <a:xfrm>
            <a:off x="381000" y="3549650"/>
            <a:ext cx="838200" cy="717550"/>
            <a:chOff x="5715000" y="2286000"/>
            <a:chExt cx="838200" cy="717187"/>
          </a:xfrm>
        </p:grpSpPr>
        <p:sp>
          <p:nvSpPr>
            <p:cNvPr id="197679" name="Oval 276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9" name="Straight Connector 278"/>
            <p:cNvCxnSpPr>
              <a:endCxn id="19767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49" name="Group 150"/>
          <p:cNvGrpSpPr>
            <a:grpSpLocks/>
          </p:cNvGrpSpPr>
          <p:nvPr/>
        </p:nvGrpSpPr>
        <p:grpSpPr bwMode="auto">
          <a:xfrm>
            <a:off x="1371600" y="2711450"/>
            <a:ext cx="838200" cy="717550"/>
            <a:chOff x="5715000" y="2286000"/>
            <a:chExt cx="838200" cy="717187"/>
          </a:xfrm>
        </p:grpSpPr>
        <p:sp>
          <p:nvSpPr>
            <p:cNvPr id="197676" name="Oval 280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3" name="Straight Connector 282"/>
            <p:cNvCxnSpPr>
              <a:endCxn id="197676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0" name="Group 150"/>
          <p:cNvGrpSpPr>
            <a:grpSpLocks/>
          </p:cNvGrpSpPr>
          <p:nvPr/>
        </p:nvGrpSpPr>
        <p:grpSpPr bwMode="auto">
          <a:xfrm>
            <a:off x="2362200" y="2711450"/>
            <a:ext cx="838200" cy="717550"/>
            <a:chOff x="5715000" y="2286000"/>
            <a:chExt cx="838200" cy="717187"/>
          </a:xfrm>
        </p:grpSpPr>
        <p:sp>
          <p:nvSpPr>
            <p:cNvPr id="197673" name="Oval 284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7" name="Straight Connector 286"/>
            <p:cNvCxnSpPr>
              <a:endCxn id="197673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1" name="Group 150"/>
          <p:cNvGrpSpPr>
            <a:grpSpLocks/>
          </p:cNvGrpSpPr>
          <p:nvPr/>
        </p:nvGrpSpPr>
        <p:grpSpPr bwMode="auto">
          <a:xfrm>
            <a:off x="381000" y="2711450"/>
            <a:ext cx="838200" cy="717550"/>
            <a:chOff x="5715000" y="2286000"/>
            <a:chExt cx="838200" cy="717187"/>
          </a:xfrm>
        </p:grpSpPr>
        <p:sp>
          <p:nvSpPr>
            <p:cNvPr id="197670" name="Oval 288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1" name="Straight Connector 290"/>
            <p:cNvCxnSpPr>
              <a:endCxn id="197670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2" name="Group 150"/>
          <p:cNvGrpSpPr>
            <a:grpSpLocks/>
          </p:cNvGrpSpPr>
          <p:nvPr/>
        </p:nvGrpSpPr>
        <p:grpSpPr bwMode="auto">
          <a:xfrm>
            <a:off x="1371600" y="1873250"/>
            <a:ext cx="838200" cy="717550"/>
            <a:chOff x="5715000" y="2286000"/>
            <a:chExt cx="838200" cy="717187"/>
          </a:xfrm>
        </p:grpSpPr>
        <p:sp>
          <p:nvSpPr>
            <p:cNvPr id="197667" name="Oval 292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5" name="Straight Connector 294"/>
            <p:cNvCxnSpPr>
              <a:endCxn id="197667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3" name="Group 150"/>
          <p:cNvGrpSpPr>
            <a:grpSpLocks/>
          </p:cNvGrpSpPr>
          <p:nvPr/>
        </p:nvGrpSpPr>
        <p:grpSpPr bwMode="auto">
          <a:xfrm>
            <a:off x="2362200" y="1873250"/>
            <a:ext cx="838200" cy="717550"/>
            <a:chOff x="5715000" y="2286000"/>
            <a:chExt cx="838200" cy="717187"/>
          </a:xfrm>
        </p:grpSpPr>
        <p:sp>
          <p:nvSpPr>
            <p:cNvPr id="197664" name="Oval 296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9" name="Straight Connector 298"/>
            <p:cNvCxnSpPr>
              <a:endCxn id="197664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4" name="Group 150"/>
          <p:cNvGrpSpPr>
            <a:grpSpLocks/>
          </p:cNvGrpSpPr>
          <p:nvPr/>
        </p:nvGrpSpPr>
        <p:grpSpPr bwMode="auto">
          <a:xfrm>
            <a:off x="381000" y="1873250"/>
            <a:ext cx="838200" cy="717550"/>
            <a:chOff x="5715000" y="2286000"/>
            <a:chExt cx="838200" cy="717187"/>
          </a:xfrm>
        </p:grpSpPr>
        <p:sp>
          <p:nvSpPr>
            <p:cNvPr id="197661" name="Oval 300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303" name="Straight Connector 302"/>
            <p:cNvCxnSpPr>
              <a:endCxn id="19766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5" name="Group 45"/>
          <p:cNvGrpSpPr>
            <a:grpSpLocks/>
          </p:cNvGrpSpPr>
          <p:nvPr/>
        </p:nvGrpSpPr>
        <p:grpSpPr bwMode="auto">
          <a:xfrm>
            <a:off x="381000" y="5029200"/>
            <a:ext cx="4259263" cy="1103313"/>
            <a:chOff x="228600" y="4800600"/>
            <a:chExt cx="4258599" cy="1103531"/>
          </a:xfrm>
        </p:grpSpPr>
        <p:sp>
          <p:nvSpPr>
            <p:cNvPr id="243" name="Oval 242"/>
            <p:cNvSpPr/>
            <p:nvPr/>
          </p:nvSpPr>
          <p:spPr>
            <a:xfrm>
              <a:off x="228600" y="4876815"/>
              <a:ext cx="385703" cy="33661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197658" name="TextBox 269"/>
            <p:cNvSpPr txBox="1">
              <a:spLocks noChangeArrowheads="1"/>
            </p:cNvSpPr>
            <p:nvPr/>
          </p:nvSpPr>
          <p:spPr bwMode="auto">
            <a:xfrm>
              <a:off x="762000" y="4800600"/>
              <a:ext cx="8899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ＭＳ Ｐゴシック" charset="0"/>
                </a:rPr>
                <a:t>Router</a:t>
              </a:r>
            </a:p>
          </p:txBody>
        </p:sp>
        <p:sp>
          <p:nvSpPr>
            <p:cNvPr id="197659" name="TextBox 270"/>
            <p:cNvSpPr txBox="1">
              <a:spLocks noChangeArrowheads="1"/>
            </p:cNvSpPr>
            <p:nvPr/>
          </p:nvSpPr>
          <p:spPr bwMode="auto">
            <a:xfrm>
              <a:off x="762000" y="5257800"/>
              <a:ext cx="372519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ＭＳ Ｐゴシック" charset="0"/>
                </a:rPr>
                <a:t>Processing Element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ＭＳ Ｐゴシック" charset="0"/>
                </a:rPr>
                <a:t>(Cores, L2 Banks, Memory Controllers, etc)</a:t>
              </a:r>
            </a:p>
          </p:txBody>
        </p:sp>
        <p:sp>
          <p:nvSpPr>
            <p:cNvPr id="304" name="Rectangle 303"/>
            <p:cNvSpPr/>
            <p:nvPr/>
          </p:nvSpPr>
          <p:spPr bwMode="auto">
            <a:xfrm>
              <a:off x="228600" y="5410320"/>
              <a:ext cx="457129" cy="381075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</p:grpSp>
      <p:sp>
        <p:nvSpPr>
          <p:cNvPr id="308" name="Content Placeholder 2"/>
          <p:cNvSpPr>
            <a:spLocks noGrp="1"/>
          </p:cNvSpPr>
          <p:nvPr>
            <p:ph idx="1"/>
          </p:nvPr>
        </p:nvSpPr>
        <p:spPr>
          <a:xfrm>
            <a:off x="3276600" y="1371600"/>
            <a:ext cx="5715000" cy="40386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Connect </a:t>
            </a:r>
            <a:r>
              <a:rPr lang="en-US" sz="2800" b="1">
                <a:latin typeface="Calibri" charset="0"/>
              </a:rPr>
              <a:t>cores, caches, memory controllers, etc</a:t>
            </a:r>
          </a:p>
          <a:p>
            <a:pPr lvl="1"/>
            <a:r>
              <a:rPr lang="en-US" sz="2400">
                <a:solidFill>
                  <a:srgbClr val="FF0000"/>
                </a:solidFill>
                <a:latin typeface="Calibri" charset="0"/>
              </a:rPr>
              <a:t>Buses and crossbars are not scalable</a:t>
            </a:r>
            <a:endParaRPr lang="en-US" sz="2400" b="1">
              <a:latin typeface="Calibri" charset="0"/>
            </a:endParaRPr>
          </a:p>
          <a:p>
            <a:r>
              <a:rPr lang="en-US" sz="2800" b="1">
                <a:latin typeface="Calibri" charset="0"/>
              </a:rPr>
              <a:t>Packet switched</a:t>
            </a:r>
          </a:p>
          <a:p>
            <a:r>
              <a:rPr lang="en-US" sz="2800" b="1">
                <a:latin typeface="Calibri" charset="0"/>
              </a:rPr>
              <a:t>2D mesh: </a:t>
            </a:r>
            <a:r>
              <a:rPr lang="en-US" sz="2800">
                <a:latin typeface="Calibri" charset="0"/>
              </a:rPr>
              <a:t>Most commonly used topology</a:t>
            </a:r>
          </a:p>
          <a:p>
            <a:r>
              <a:rPr lang="en-US" sz="2800">
                <a:latin typeface="Calibri" charset="0"/>
              </a:rPr>
              <a:t>Primarily serve </a:t>
            </a:r>
            <a:r>
              <a:rPr lang="en-US" sz="2800" b="1">
                <a:latin typeface="Calibri" charset="0"/>
              </a:rPr>
              <a:t>cache misses </a:t>
            </a:r>
            <a:r>
              <a:rPr lang="en-US" sz="2800">
                <a:latin typeface="Calibri" charset="0"/>
              </a:rPr>
              <a:t>and</a:t>
            </a:r>
            <a:r>
              <a:rPr lang="en-US" sz="2800" b="1">
                <a:latin typeface="Calibri" charset="0"/>
              </a:rPr>
              <a:t> memory requests</a:t>
            </a:r>
          </a:p>
          <a:p>
            <a:endParaRPr lang="en-US" sz="28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On-chip Networks</a:t>
            </a:r>
          </a:p>
        </p:txBody>
      </p:sp>
      <p:sp>
        <p:nvSpPr>
          <p:cNvPr id="26419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41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2F876-19A4-644A-AE21-2E616B5E8D8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sp>
        <p:nvSpPr>
          <p:cNvPr id="270" name="Rectangle 220"/>
          <p:cNvSpPr>
            <a:spLocks noChangeArrowheads="1"/>
          </p:cNvSpPr>
          <p:nvPr/>
        </p:nvSpPr>
        <p:spPr bwMode="auto">
          <a:xfrm>
            <a:off x="7010400" y="3962400"/>
            <a:ext cx="1143000" cy="1676400"/>
          </a:xfrm>
          <a:prstGeom prst="rect">
            <a:avLst/>
          </a:prstGeom>
          <a:noFill/>
          <a:ln w="25400">
            <a:solidFill>
              <a:srgbClr val="99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2" name="Group 270"/>
          <p:cNvGrpSpPr>
            <a:grpSpLocks/>
          </p:cNvGrpSpPr>
          <p:nvPr/>
        </p:nvGrpSpPr>
        <p:grpSpPr bwMode="auto">
          <a:xfrm>
            <a:off x="4724400" y="2466975"/>
            <a:ext cx="2052638" cy="3781425"/>
            <a:chOff x="4724400" y="2466788"/>
            <a:chExt cx="2052161" cy="3781612"/>
          </a:xfrm>
        </p:grpSpPr>
        <p:sp>
          <p:nvSpPr>
            <p:cNvPr id="264356" name="Rectangle 58"/>
            <p:cNvSpPr>
              <a:spLocks noChangeArrowheads="1"/>
            </p:cNvSpPr>
            <p:nvPr/>
          </p:nvSpPr>
          <p:spPr bwMode="auto">
            <a:xfrm>
              <a:off x="4819628" y="2812880"/>
              <a:ext cx="636440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From East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64357" name="Rectangle 93"/>
            <p:cNvSpPr>
              <a:spLocks noChangeArrowheads="1"/>
            </p:cNvSpPr>
            <p:nvPr/>
          </p:nvSpPr>
          <p:spPr bwMode="auto">
            <a:xfrm>
              <a:off x="4778362" y="3528879"/>
              <a:ext cx="666595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From West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64358" name="Rectangle 120"/>
            <p:cNvSpPr>
              <a:spLocks noChangeArrowheads="1"/>
            </p:cNvSpPr>
            <p:nvPr/>
          </p:nvSpPr>
          <p:spPr bwMode="auto">
            <a:xfrm>
              <a:off x="4745033" y="4251226"/>
              <a:ext cx="771346" cy="185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From North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64359" name="Rectangle 149"/>
            <p:cNvSpPr>
              <a:spLocks noChangeArrowheads="1"/>
            </p:cNvSpPr>
            <p:nvPr/>
          </p:nvSpPr>
          <p:spPr bwMode="auto">
            <a:xfrm>
              <a:off x="4724400" y="4975162"/>
              <a:ext cx="758649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From South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64360" name="Rectangle 176"/>
            <p:cNvSpPr>
              <a:spLocks noChangeArrowheads="1"/>
            </p:cNvSpPr>
            <p:nvPr/>
          </p:nvSpPr>
          <p:spPr bwMode="auto">
            <a:xfrm>
              <a:off x="4908507" y="5697511"/>
              <a:ext cx="539625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From PE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77" name="Freeform 4"/>
            <p:cNvSpPr>
              <a:spLocks/>
            </p:cNvSpPr>
            <p:nvPr/>
          </p:nvSpPr>
          <p:spPr bwMode="auto">
            <a:xfrm>
              <a:off x="5817934" y="2743027"/>
              <a:ext cx="126970" cy="576291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5"/>
                </a:cxn>
                <a:cxn ang="0">
                  <a:pos x="127" y="522"/>
                </a:cxn>
                <a:cxn ang="0">
                  <a:pos x="127" y="0"/>
                </a:cxn>
                <a:cxn ang="0">
                  <a:pos x="0" y="87"/>
                </a:cxn>
              </a:cxnLst>
              <a:rect l="0" t="0" r="r" b="b"/>
              <a:pathLst>
                <a:path w="127" h="522">
                  <a:moveTo>
                    <a:pt x="0" y="87"/>
                  </a:moveTo>
                  <a:lnTo>
                    <a:pt x="0" y="435"/>
                  </a:lnTo>
                  <a:lnTo>
                    <a:pt x="127" y="522"/>
                  </a:lnTo>
                  <a:lnTo>
                    <a:pt x="127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78" name="Freeform 5"/>
            <p:cNvSpPr>
              <a:spLocks/>
            </p:cNvSpPr>
            <p:nvPr/>
          </p:nvSpPr>
          <p:spPr bwMode="auto">
            <a:xfrm>
              <a:off x="5817934" y="2743027"/>
              <a:ext cx="126970" cy="576291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5"/>
                </a:cxn>
                <a:cxn ang="0">
                  <a:pos x="127" y="522"/>
                </a:cxn>
                <a:cxn ang="0">
                  <a:pos x="127" y="0"/>
                </a:cxn>
                <a:cxn ang="0">
                  <a:pos x="0" y="87"/>
                </a:cxn>
              </a:cxnLst>
              <a:rect l="0" t="0" r="r" b="b"/>
              <a:pathLst>
                <a:path w="127" h="522">
                  <a:moveTo>
                    <a:pt x="0" y="87"/>
                  </a:moveTo>
                  <a:lnTo>
                    <a:pt x="0" y="435"/>
                  </a:lnTo>
                  <a:lnTo>
                    <a:pt x="127" y="522"/>
                  </a:lnTo>
                  <a:lnTo>
                    <a:pt x="127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79" name="Freeform 6"/>
            <p:cNvSpPr>
              <a:spLocks/>
            </p:cNvSpPr>
            <p:nvPr/>
          </p:nvSpPr>
          <p:spPr bwMode="auto">
            <a:xfrm>
              <a:off x="6589280" y="2743027"/>
              <a:ext cx="130145" cy="576291"/>
            </a:xfrm>
            <a:custGeom>
              <a:avLst/>
              <a:gdLst/>
              <a:ahLst/>
              <a:cxnLst>
                <a:cxn ang="0">
                  <a:pos x="129" y="87"/>
                </a:cxn>
                <a:cxn ang="0">
                  <a:pos x="129" y="435"/>
                </a:cxn>
                <a:cxn ang="0">
                  <a:pos x="0" y="522"/>
                </a:cxn>
                <a:cxn ang="0">
                  <a:pos x="0" y="0"/>
                </a:cxn>
                <a:cxn ang="0">
                  <a:pos x="129" y="87"/>
                </a:cxn>
              </a:cxnLst>
              <a:rect l="0" t="0" r="r" b="b"/>
              <a:pathLst>
                <a:path w="129" h="522">
                  <a:moveTo>
                    <a:pt x="129" y="87"/>
                  </a:moveTo>
                  <a:lnTo>
                    <a:pt x="129" y="435"/>
                  </a:lnTo>
                  <a:lnTo>
                    <a:pt x="0" y="522"/>
                  </a:lnTo>
                  <a:lnTo>
                    <a:pt x="0" y="0"/>
                  </a:lnTo>
                  <a:lnTo>
                    <a:pt x="129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0" name="Freeform 7"/>
            <p:cNvSpPr>
              <a:spLocks/>
            </p:cNvSpPr>
            <p:nvPr/>
          </p:nvSpPr>
          <p:spPr bwMode="auto">
            <a:xfrm>
              <a:off x="6589280" y="2743027"/>
              <a:ext cx="130145" cy="576291"/>
            </a:xfrm>
            <a:custGeom>
              <a:avLst/>
              <a:gdLst/>
              <a:ahLst/>
              <a:cxnLst>
                <a:cxn ang="0">
                  <a:pos x="129" y="87"/>
                </a:cxn>
                <a:cxn ang="0">
                  <a:pos x="129" y="435"/>
                </a:cxn>
                <a:cxn ang="0">
                  <a:pos x="0" y="522"/>
                </a:cxn>
                <a:cxn ang="0">
                  <a:pos x="0" y="0"/>
                </a:cxn>
                <a:cxn ang="0">
                  <a:pos x="129" y="87"/>
                </a:cxn>
              </a:cxnLst>
              <a:rect l="0" t="0" r="r" b="b"/>
              <a:pathLst>
                <a:path w="129" h="522">
                  <a:moveTo>
                    <a:pt x="129" y="87"/>
                  </a:moveTo>
                  <a:lnTo>
                    <a:pt x="129" y="435"/>
                  </a:lnTo>
                  <a:lnTo>
                    <a:pt x="0" y="522"/>
                  </a:lnTo>
                  <a:lnTo>
                    <a:pt x="0" y="0"/>
                  </a:lnTo>
                  <a:lnTo>
                    <a:pt x="129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1" name="Rectangle 8"/>
            <p:cNvSpPr>
              <a:spLocks noChangeArrowheads="1"/>
            </p:cNvSpPr>
            <p:nvPr/>
          </p:nvSpPr>
          <p:spPr bwMode="auto">
            <a:xfrm>
              <a:off x="6022673" y="2743027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2" name="Rectangle 9"/>
            <p:cNvSpPr>
              <a:spLocks noChangeArrowheads="1"/>
            </p:cNvSpPr>
            <p:nvPr/>
          </p:nvSpPr>
          <p:spPr bwMode="auto">
            <a:xfrm>
              <a:off x="6022673" y="2743027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64367" name="Rectangle 10"/>
            <p:cNvSpPr>
              <a:spLocks noChangeArrowheads="1"/>
            </p:cNvSpPr>
            <p:nvPr/>
          </p:nvSpPr>
          <p:spPr bwMode="auto">
            <a:xfrm>
              <a:off x="6108378" y="2746202"/>
              <a:ext cx="269812" cy="169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VC 0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84" name="Freeform 12"/>
            <p:cNvSpPr>
              <a:spLocks noEditPoints="1"/>
            </p:cNvSpPr>
            <p:nvPr/>
          </p:nvSpPr>
          <p:spPr bwMode="auto">
            <a:xfrm>
              <a:off x="5476700" y="2466788"/>
              <a:ext cx="1299861" cy="901745"/>
            </a:xfrm>
            <a:custGeom>
              <a:avLst/>
              <a:gdLst/>
              <a:ahLst/>
              <a:cxnLst>
                <a:cxn ang="0">
                  <a:pos x="26" y="192"/>
                </a:cxn>
                <a:cxn ang="0">
                  <a:pos x="26" y="372"/>
                </a:cxn>
                <a:cxn ang="0">
                  <a:pos x="13" y="538"/>
                </a:cxn>
                <a:cxn ang="0">
                  <a:pos x="0" y="679"/>
                </a:cxn>
                <a:cxn ang="0">
                  <a:pos x="0" y="807"/>
                </a:cxn>
                <a:cxn ang="0">
                  <a:pos x="13" y="948"/>
                </a:cxn>
                <a:cxn ang="0">
                  <a:pos x="26" y="1114"/>
                </a:cxn>
                <a:cxn ang="0">
                  <a:pos x="26" y="1344"/>
                </a:cxn>
                <a:cxn ang="0">
                  <a:pos x="26" y="1524"/>
                </a:cxn>
                <a:cxn ang="0">
                  <a:pos x="13" y="1690"/>
                </a:cxn>
                <a:cxn ang="0">
                  <a:pos x="0" y="1831"/>
                </a:cxn>
                <a:cxn ang="0">
                  <a:pos x="48" y="1937"/>
                </a:cxn>
                <a:cxn ang="0">
                  <a:pos x="188" y="1924"/>
                </a:cxn>
                <a:cxn ang="0">
                  <a:pos x="355" y="1911"/>
                </a:cxn>
                <a:cxn ang="0">
                  <a:pos x="585" y="1911"/>
                </a:cxn>
                <a:cxn ang="0">
                  <a:pos x="764" y="1911"/>
                </a:cxn>
                <a:cxn ang="0">
                  <a:pos x="931" y="1924"/>
                </a:cxn>
                <a:cxn ang="0">
                  <a:pos x="1072" y="1937"/>
                </a:cxn>
                <a:cxn ang="0">
                  <a:pos x="1200" y="1937"/>
                </a:cxn>
                <a:cxn ang="0">
                  <a:pos x="1340" y="1924"/>
                </a:cxn>
                <a:cxn ang="0">
                  <a:pos x="1507" y="1911"/>
                </a:cxn>
                <a:cxn ang="0">
                  <a:pos x="1737" y="1911"/>
                </a:cxn>
                <a:cxn ang="0">
                  <a:pos x="1916" y="1911"/>
                </a:cxn>
                <a:cxn ang="0">
                  <a:pos x="2083" y="1924"/>
                </a:cxn>
                <a:cxn ang="0">
                  <a:pos x="2224" y="1937"/>
                </a:cxn>
                <a:cxn ang="0">
                  <a:pos x="2352" y="1937"/>
                </a:cxn>
                <a:cxn ang="0">
                  <a:pos x="2492" y="1924"/>
                </a:cxn>
                <a:cxn ang="0">
                  <a:pos x="2659" y="1911"/>
                </a:cxn>
                <a:cxn ang="0">
                  <a:pos x="2889" y="1911"/>
                </a:cxn>
                <a:cxn ang="0">
                  <a:pos x="3024" y="1892"/>
                </a:cxn>
                <a:cxn ang="0">
                  <a:pos x="3037" y="1726"/>
                </a:cxn>
                <a:cxn ang="0">
                  <a:pos x="3049" y="1585"/>
                </a:cxn>
                <a:cxn ang="0">
                  <a:pos x="3049" y="1457"/>
                </a:cxn>
                <a:cxn ang="0">
                  <a:pos x="3037" y="1316"/>
                </a:cxn>
                <a:cxn ang="0">
                  <a:pos x="3024" y="1150"/>
                </a:cxn>
                <a:cxn ang="0">
                  <a:pos x="3024" y="920"/>
                </a:cxn>
                <a:cxn ang="0">
                  <a:pos x="3024" y="740"/>
                </a:cxn>
                <a:cxn ang="0">
                  <a:pos x="3037" y="574"/>
                </a:cxn>
                <a:cxn ang="0">
                  <a:pos x="3049" y="433"/>
                </a:cxn>
                <a:cxn ang="0">
                  <a:pos x="3049" y="305"/>
                </a:cxn>
                <a:cxn ang="0">
                  <a:pos x="3037" y="164"/>
                </a:cxn>
                <a:cxn ang="0">
                  <a:pos x="3021" y="26"/>
                </a:cxn>
                <a:cxn ang="0">
                  <a:pos x="2791" y="26"/>
                </a:cxn>
                <a:cxn ang="0">
                  <a:pos x="2612" y="26"/>
                </a:cxn>
                <a:cxn ang="0">
                  <a:pos x="2445" y="13"/>
                </a:cxn>
                <a:cxn ang="0">
                  <a:pos x="2304" y="0"/>
                </a:cxn>
                <a:cxn ang="0">
                  <a:pos x="2176" y="0"/>
                </a:cxn>
                <a:cxn ang="0">
                  <a:pos x="2036" y="13"/>
                </a:cxn>
                <a:cxn ang="0">
                  <a:pos x="1869" y="26"/>
                </a:cxn>
                <a:cxn ang="0">
                  <a:pos x="1639" y="26"/>
                </a:cxn>
                <a:cxn ang="0">
                  <a:pos x="1460" y="26"/>
                </a:cxn>
                <a:cxn ang="0">
                  <a:pos x="1293" y="13"/>
                </a:cxn>
                <a:cxn ang="0">
                  <a:pos x="1152" y="0"/>
                </a:cxn>
                <a:cxn ang="0">
                  <a:pos x="1024" y="0"/>
                </a:cxn>
                <a:cxn ang="0">
                  <a:pos x="884" y="13"/>
                </a:cxn>
                <a:cxn ang="0">
                  <a:pos x="717" y="26"/>
                </a:cxn>
                <a:cxn ang="0">
                  <a:pos x="487" y="26"/>
                </a:cxn>
                <a:cxn ang="0">
                  <a:pos x="308" y="26"/>
                </a:cxn>
                <a:cxn ang="0">
                  <a:pos x="141" y="13"/>
                </a:cxn>
                <a:cxn ang="0">
                  <a:pos x="13" y="0"/>
                </a:cxn>
              </a:cxnLst>
              <a:rect l="0" t="0" r="r" b="b"/>
              <a:pathLst>
                <a:path w="3049" h="1937">
                  <a:moveTo>
                    <a:pt x="26" y="39"/>
                  </a:moveTo>
                  <a:lnTo>
                    <a:pt x="26" y="64"/>
                  </a:lnTo>
                  <a:cubicBezTo>
                    <a:pt x="26" y="72"/>
                    <a:pt x="20" y="77"/>
                    <a:pt x="13" y="77"/>
                  </a:cubicBezTo>
                  <a:cubicBezTo>
                    <a:pt x="6" y="77"/>
                    <a:pt x="0" y="72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6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6"/>
                  </a:lnTo>
                  <a:cubicBezTo>
                    <a:pt x="0" y="109"/>
                    <a:pt x="6" y="103"/>
                    <a:pt x="13" y="103"/>
                  </a:cubicBezTo>
                  <a:cubicBezTo>
                    <a:pt x="20" y="103"/>
                    <a:pt x="26" y="109"/>
                    <a:pt x="26" y="116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80"/>
                    <a:pt x="13" y="180"/>
                  </a:cubicBezTo>
                  <a:cubicBezTo>
                    <a:pt x="20" y="180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8"/>
                    <a:pt x="13" y="308"/>
                  </a:cubicBezTo>
                  <a:cubicBezTo>
                    <a:pt x="6" y="308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2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2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6"/>
                    <a:pt x="20" y="461"/>
                    <a:pt x="13" y="461"/>
                  </a:cubicBezTo>
                  <a:cubicBezTo>
                    <a:pt x="6" y="461"/>
                    <a:pt x="0" y="456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500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500"/>
                  </a:lnTo>
                  <a:cubicBezTo>
                    <a:pt x="0" y="493"/>
                    <a:pt x="6" y="487"/>
                    <a:pt x="13" y="487"/>
                  </a:cubicBezTo>
                  <a:cubicBezTo>
                    <a:pt x="20" y="487"/>
                    <a:pt x="26" y="493"/>
                    <a:pt x="26" y="500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4"/>
                    <a:pt x="13" y="564"/>
                  </a:cubicBezTo>
                  <a:cubicBezTo>
                    <a:pt x="20" y="564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2"/>
                    <a:pt x="13" y="692"/>
                  </a:cubicBezTo>
                  <a:cubicBezTo>
                    <a:pt x="6" y="692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6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6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40"/>
                    <a:pt x="20" y="845"/>
                    <a:pt x="13" y="845"/>
                  </a:cubicBezTo>
                  <a:cubicBezTo>
                    <a:pt x="6" y="845"/>
                    <a:pt x="0" y="840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4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4"/>
                  </a:lnTo>
                  <a:cubicBezTo>
                    <a:pt x="0" y="877"/>
                    <a:pt x="6" y="871"/>
                    <a:pt x="13" y="871"/>
                  </a:cubicBezTo>
                  <a:cubicBezTo>
                    <a:pt x="20" y="871"/>
                    <a:pt x="26" y="877"/>
                    <a:pt x="26" y="884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8"/>
                    <a:pt x="13" y="948"/>
                  </a:cubicBezTo>
                  <a:cubicBezTo>
                    <a:pt x="20" y="948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6"/>
                    <a:pt x="13" y="1076"/>
                  </a:cubicBezTo>
                  <a:cubicBezTo>
                    <a:pt x="6" y="1076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40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40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4"/>
                    <a:pt x="20" y="1229"/>
                    <a:pt x="13" y="1229"/>
                  </a:cubicBezTo>
                  <a:cubicBezTo>
                    <a:pt x="6" y="1229"/>
                    <a:pt x="0" y="1224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8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8"/>
                  </a:lnTo>
                  <a:cubicBezTo>
                    <a:pt x="0" y="1261"/>
                    <a:pt x="6" y="1255"/>
                    <a:pt x="13" y="1255"/>
                  </a:cubicBezTo>
                  <a:cubicBezTo>
                    <a:pt x="20" y="1255"/>
                    <a:pt x="26" y="1261"/>
                    <a:pt x="26" y="1268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2"/>
                    <a:pt x="13" y="1332"/>
                  </a:cubicBezTo>
                  <a:cubicBezTo>
                    <a:pt x="20" y="1332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60"/>
                    <a:pt x="13" y="1460"/>
                  </a:cubicBezTo>
                  <a:cubicBezTo>
                    <a:pt x="6" y="1460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26" y="1498"/>
                  </a:moveTo>
                  <a:lnTo>
                    <a:pt x="26" y="1524"/>
                  </a:lnTo>
                  <a:cubicBezTo>
                    <a:pt x="26" y="1531"/>
                    <a:pt x="20" y="1536"/>
                    <a:pt x="13" y="1536"/>
                  </a:cubicBezTo>
                  <a:cubicBezTo>
                    <a:pt x="6" y="1536"/>
                    <a:pt x="0" y="1531"/>
                    <a:pt x="0" y="1524"/>
                  </a:cubicBezTo>
                  <a:lnTo>
                    <a:pt x="0" y="1498"/>
                  </a:lnTo>
                  <a:cubicBezTo>
                    <a:pt x="0" y="1491"/>
                    <a:pt x="6" y="1485"/>
                    <a:pt x="13" y="1485"/>
                  </a:cubicBezTo>
                  <a:cubicBezTo>
                    <a:pt x="20" y="1485"/>
                    <a:pt x="26" y="1491"/>
                    <a:pt x="26" y="1498"/>
                  </a:cubicBezTo>
                  <a:close/>
                  <a:moveTo>
                    <a:pt x="26" y="1575"/>
                  </a:moveTo>
                  <a:lnTo>
                    <a:pt x="26" y="1600"/>
                  </a:lnTo>
                  <a:cubicBezTo>
                    <a:pt x="26" y="1608"/>
                    <a:pt x="20" y="1613"/>
                    <a:pt x="13" y="1613"/>
                  </a:cubicBezTo>
                  <a:cubicBezTo>
                    <a:pt x="6" y="1613"/>
                    <a:pt x="0" y="1608"/>
                    <a:pt x="0" y="1600"/>
                  </a:cubicBezTo>
                  <a:lnTo>
                    <a:pt x="0" y="1575"/>
                  </a:lnTo>
                  <a:cubicBezTo>
                    <a:pt x="0" y="1568"/>
                    <a:pt x="6" y="1562"/>
                    <a:pt x="13" y="1562"/>
                  </a:cubicBezTo>
                  <a:cubicBezTo>
                    <a:pt x="20" y="1562"/>
                    <a:pt x="26" y="1568"/>
                    <a:pt x="26" y="1575"/>
                  </a:cubicBezTo>
                  <a:close/>
                  <a:moveTo>
                    <a:pt x="26" y="1652"/>
                  </a:moveTo>
                  <a:lnTo>
                    <a:pt x="26" y="1677"/>
                  </a:lnTo>
                  <a:cubicBezTo>
                    <a:pt x="26" y="1684"/>
                    <a:pt x="20" y="1690"/>
                    <a:pt x="13" y="1690"/>
                  </a:cubicBezTo>
                  <a:cubicBezTo>
                    <a:pt x="6" y="1690"/>
                    <a:pt x="0" y="1684"/>
                    <a:pt x="0" y="1677"/>
                  </a:cubicBezTo>
                  <a:lnTo>
                    <a:pt x="0" y="1652"/>
                  </a:lnTo>
                  <a:cubicBezTo>
                    <a:pt x="0" y="1645"/>
                    <a:pt x="6" y="1639"/>
                    <a:pt x="13" y="1639"/>
                  </a:cubicBezTo>
                  <a:cubicBezTo>
                    <a:pt x="20" y="1639"/>
                    <a:pt x="26" y="1645"/>
                    <a:pt x="26" y="1652"/>
                  </a:cubicBezTo>
                  <a:close/>
                  <a:moveTo>
                    <a:pt x="26" y="1728"/>
                  </a:moveTo>
                  <a:lnTo>
                    <a:pt x="26" y="1754"/>
                  </a:lnTo>
                  <a:cubicBezTo>
                    <a:pt x="26" y="1761"/>
                    <a:pt x="20" y="1767"/>
                    <a:pt x="13" y="1767"/>
                  </a:cubicBezTo>
                  <a:cubicBezTo>
                    <a:pt x="6" y="1767"/>
                    <a:pt x="0" y="1761"/>
                    <a:pt x="0" y="1754"/>
                  </a:cubicBezTo>
                  <a:lnTo>
                    <a:pt x="0" y="1728"/>
                  </a:lnTo>
                  <a:cubicBezTo>
                    <a:pt x="0" y="1721"/>
                    <a:pt x="6" y="1716"/>
                    <a:pt x="13" y="1716"/>
                  </a:cubicBezTo>
                  <a:cubicBezTo>
                    <a:pt x="20" y="1716"/>
                    <a:pt x="26" y="1721"/>
                    <a:pt x="26" y="1728"/>
                  </a:cubicBezTo>
                  <a:close/>
                  <a:moveTo>
                    <a:pt x="26" y="1805"/>
                  </a:moveTo>
                  <a:lnTo>
                    <a:pt x="26" y="1831"/>
                  </a:lnTo>
                  <a:cubicBezTo>
                    <a:pt x="26" y="1838"/>
                    <a:pt x="20" y="1844"/>
                    <a:pt x="13" y="1844"/>
                  </a:cubicBezTo>
                  <a:cubicBezTo>
                    <a:pt x="6" y="1844"/>
                    <a:pt x="0" y="1838"/>
                    <a:pt x="0" y="1831"/>
                  </a:cubicBezTo>
                  <a:lnTo>
                    <a:pt x="0" y="1805"/>
                  </a:lnTo>
                  <a:cubicBezTo>
                    <a:pt x="0" y="1798"/>
                    <a:pt x="6" y="1792"/>
                    <a:pt x="13" y="1792"/>
                  </a:cubicBezTo>
                  <a:cubicBezTo>
                    <a:pt x="20" y="1792"/>
                    <a:pt x="26" y="1798"/>
                    <a:pt x="26" y="1805"/>
                  </a:cubicBezTo>
                  <a:close/>
                  <a:moveTo>
                    <a:pt x="26" y="1882"/>
                  </a:moveTo>
                  <a:lnTo>
                    <a:pt x="26" y="1908"/>
                  </a:lnTo>
                  <a:cubicBezTo>
                    <a:pt x="26" y="1915"/>
                    <a:pt x="20" y="1920"/>
                    <a:pt x="13" y="1920"/>
                  </a:cubicBezTo>
                  <a:cubicBezTo>
                    <a:pt x="6" y="1920"/>
                    <a:pt x="0" y="1915"/>
                    <a:pt x="0" y="1908"/>
                  </a:cubicBezTo>
                  <a:lnTo>
                    <a:pt x="0" y="1882"/>
                  </a:lnTo>
                  <a:cubicBezTo>
                    <a:pt x="0" y="1875"/>
                    <a:pt x="6" y="1869"/>
                    <a:pt x="13" y="1869"/>
                  </a:cubicBezTo>
                  <a:cubicBezTo>
                    <a:pt x="20" y="1869"/>
                    <a:pt x="26" y="1875"/>
                    <a:pt x="26" y="1882"/>
                  </a:cubicBezTo>
                  <a:close/>
                  <a:moveTo>
                    <a:pt x="48" y="1911"/>
                  </a:moveTo>
                  <a:lnTo>
                    <a:pt x="73" y="1911"/>
                  </a:lnTo>
                  <a:cubicBezTo>
                    <a:pt x="80" y="1911"/>
                    <a:pt x="86" y="1917"/>
                    <a:pt x="86" y="1924"/>
                  </a:cubicBezTo>
                  <a:cubicBezTo>
                    <a:pt x="86" y="1931"/>
                    <a:pt x="80" y="1937"/>
                    <a:pt x="73" y="1937"/>
                  </a:cubicBezTo>
                  <a:lnTo>
                    <a:pt x="48" y="1937"/>
                  </a:lnTo>
                  <a:cubicBezTo>
                    <a:pt x="41" y="1937"/>
                    <a:pt x="35" y="1931"/>
                    <a:pt x="35" y="1924"/>
                  </a:cubicBezTo>
                  <a:cubicBezTo>
                    <a:pt x="35" y="1917"/>
                    <a:pt x="41" y="1911"/>
                    <a:pt x="48" y="1911"/>
                  </a:cubicBezTo>
                  <a:close/>
                  <a:moveTo>
                    <a:pt x="124" y="1911"/>
                  </a:moveTo>
                  <a:lnTo>
                    <a:pt x="150" y="1911"/>
                  </a:lnTo>
                  <a:cubicBezTo>
                    <a:pt x="157" y="1911"/>
                    <a:pt x="163" y="1917"/>
                    <a:pt x="163" y="1924"/>
                  </a:cubicBezTo>
                  <a:cubicBezTo>
                    <a:pt x="163" y="1931"/>
                    <a:pt x="157" y="1937"/>
                    <a:pt x="150" y="1937"/>
                  </a:cubicBezTo>
                  <a:lnTo>
                    <a:pt x="124" y="1937"/>
                  </a:lnTo>
                  <a:cubicBezTo>
                    <a:pt x="117" y="1937"/>
                    <a:pt x="112" y="1931"/>
                    <a:pt x="112" y="1924"/>
                  </a:cubicBezTo>
                  <a:cubicBezTo>
                    <a:pt x="112" y="1917"/>
                    <a:pt x="117" y="1911"/>
                    <a:pt x="124" y="1911"/>
                  </a:cubicBezTo>
                  <a:close/>
                  <a:moveTo>
                    <a:pt x="201" y="1911"/>
                  </a:moveTo>
                  <a:lnTo>
                    <a:pt x="227" y="1911"/>
                  </a:lnTo>
                  <a:cubicBezTo>
                    <a:pt x="234" y="1911"/>
                    <a:pt x="240" y="1917"/>
                    <a:pt x="240" y="1924"/>
                  </a:cubicBezTo>
                  <a:cubicBezTo>
                    <a:pt x="240" y="1931"/>
                    <a:pt x="234" y="1937"/>
                    <a:pt x="227" y="1937"/>
                  </a:cubicBezTo>
                  <a:lnTo>
                    <a:pt x="201" y="1937"/>
                  </a:lnTo>
                  <a:cubicBezTo>
                    <a:pt x="194" y="1937"/>
                    <a:pt x="188" y="1931"/>
                    <a:pt x="188" y="1924"/>
                  </a:cubicBezTo>
                  <a:cubicBezTo>
                    <a:pt x="188" y="1917"/>
                    <a:pt x="194" y="1911"/>
                    <a:pt x="201" y="1911"/>
                  </a:cubicBezTo>
                  <a:close/>
                  <a:moveTo>
                    <a:pt x="278" y="1911"/>
                  </a:moveTo>
                  <a:lnTo>
                    <a:pt x="304" y="1911"/>
                  </a:lnTo>
                  <a:cubicBezTo>
                    <a:pt x="311" y="1911"/>
                    <a:pt x="316" y="1917"/>
                    <a:pt x="316" y="1924"/>
                  </a:cubicBezTo>
                  <a:cubicBezTo>
                    <a:pt x="316" y="1931"/>
                    <a:pt x="311" y="1937"/>
                    <a:pt x="304" y="1937"/>
                  </a:cubicBezTo>
                  <a:lnTo>
                    <a:pt x="278" y="1937"/>
                  </a:lnTo>
                  <a:cubicBezTo>
                    <a:pt x="271" y="1937"/>
                    <a:pt x="265" y="1931"/>
                    <a:pt x="265" y="1924"/>
                  </a:cubicBezTo>
                  <a:cubicBezTo>
                    <a:pt x="265" y="1917"/>
                    <a:pt x="271" y="1911"/>
                    <a:pt x="278" y="1911"/>
                  </a:cubicBezTo>
                  <a:close/>
                  <a:moveTo>
                    <a:pt x="355" y="1911"/>
                  </a:moveTo>
                  <a:lnTo>
                    <a:pt x="380" y="1911"/>
                  </a:lnTo>
                  <a:cubicBezTo>
                    <a:pt x="388" y="1911"/>
                    <a:pt x="393" y="1917"/>
                    <a:pt x="393" y="1924"/>
                  </a:cubicBezTo>
                  <a:cubicBezTo>
                    <a:pt x="393" y="1931"/>
                    <a:pt x="388" y="1937"/>
                    <a:pt x="380" y="1937"/>
                  </a:cubicBezTo>
                  <a:lnTo>
                    <a:pt x="355" y="1937"/>
                  </a:lnTo>
                  <a:cubicBezTo>
                    <a:pt x="348" y="1937"/>
                    <a:pt x="342" y="1931"/>
                    <a:pt x="342" y="1924"/>
                  </a:cubicBezTo>
                  <a:cubicBezTo>
                    <a:pt x="342" y="1917"/>
                    <a:pt x="348" y="1911"/>
                    <a:pt x="355" y="1911"/>
                  </a:cubicBezTo>
                  <a:close/>
                  <a:moveTo>
                    <a:pt x="432" y="1911"/>
                  </a:moveTo>
                  <a:lnTo>
                    <a:pt x="457" y="1911"/>
                  </a:lnTo>
                  <a:cubicBezTo>
                    <a:pt x="464" y="1911"/>
                    <a:pt x="470" y="1917"/>
                    <a:pt x="470" y="1924"/>
                  </a:cubicBezTo>
                  <a:cubicBezTo>
                    <a:pt x="470" y="1931"/>
                    <a:pt x="464" y="1937"/>
                    <a:pt x="457" y="1937"/>
                  </a:cubicBezTo>
                  <a:lnTo>
                    <a:pt x="432" y="1937"/>
                  </a:lnTo>
                  <a:cubicBezTo>
                    <a:pt x="425" y="1937"/>
                    <a:pt x="419" y="1931"/>
                    <a:pt x="419" y="1924"/>
                  </a:cubicBezTo>
                  <a:cubicBezTo>
                    <a:pt x="419" y="1917"/>
                    <a:pt x="425" y="1911"/>
                    <a:pt x="432" y="1911"/>
                  </a:cubicBezTo>
                  <a:close/>
                  <a:moveTo>
                    <a:pt x="508" y="1911"/>
                  </a:moveTo>
                  <a:lnTo>
                    <a:pt x="534" y="1911"/>
                  </a:lnTo>
                  <a:cubicBezTo>
                    <a:pt x="541" y="1911"/>
                    <a:pt x="547" y="1917"/>
                    <a:pt x="547" y="1924"/>
                  </a:cubicBezTo>
                  <a:cubicBezTo>
                    <a:pt x="547" y="1931"/>
                    <a:pt x="541" y="1937"/>
                    <a:pt x="534" y="1937"/>
                  </a:cubicBezTo>
                  <a:lnTo>
                    <a:pt x="508" y="1937"/>
                  </a:lnTo>
                  <a:cubicBezTo>
                    <a:pt x="501" y="1937"/>
                    <a:pt x="496" y="1931"/>
                    <a:pt x="496" y="1924"/>
                  </a:cubicBezTo>
                  <a:cubicBezTo>
                    <a:pt x="496" y="1917"/>
                    <a:pt x="501" y="1911"/>
                    <a:pt x="508" y="1911"/>
                  </a:cubicBezTo>
                  <a:close/>
                  <a:moveTo>
                    <a:pt x="585" y="1911"/>
                  </a:moveTo>
                  <a:lnTo>
                    <a:pt x="611" y="1911"/>
                  </a:lnTo>
                  <a:cubicBezTo>
                    <a:pt x="618" y="1911"/>
                    <a:pt x="624" y="1917"/>
                    <a:pt x="624" y="1924"/>
                  </a:cubicBezTo>
                  <a:cubicBezTo>
                    <a:pt x="624" y="1931"/>
                    <a:pt x="618" y="1937"/>
                    <a:pt x="611" y="1937"/>
                  </a:cubicBezTo>
                  <a:lnTo>
                    <a:pt x="585" y="1937"/>
                  </a:lnTo>
                  <a:cubicBezTo>
                    <a:pt x="578" y="1937"/>
                    <a:pt x="572" y="1931"/>
                    <a:pt x="572" y="1924"/>
                  </a:cubicBezTo>
                  <a:cubicBezTo>
                    <a:pt x="572" y="1917"/>
                    <a:pt x="578" y="1911"/>
                    <a:pt x="585" y="1911"/>
                  </a:cubicBezTo>
                  <a:close/>
                  <a:moveTo>
                    <a:pt x="662" y="1911"/>
                  </a:moveTo>
                  <a:lnTo>
                    <a:pt x="688" y="1911"/>
                  </a:lnTo>
                  <a:cubicBezTo>
                    <a:pt x="695" y="1911"/>
                    <a:pt x="700" y="1917"/>
                    <a:pt x="700" y="1924"/>
                  </a:cubicBezTo>
                  <a:cubicBezTo>
                    <a:pt x="700" y="1931"/>
                    <a:pt x="695" y="1937"/>
                    <a:pt x="688" y="1937"/>
                  </a:cubicBezTo>
                  <a:lnTo>
                    <a:pt x="662" y="1937"/>
                  </a:lnTo>
                  <a:cubicBezTo>
                    <a:pt x="655" y="1937"/>
                    <a:pt x="649" y="1931"/>
                    <a:pt x="649" y="1924"/>
                  </a:cubicBezTo>
                  <a:cubicBezTo>
                    <a:pt x="649" y="1917"/>
                    <a:pt x="655" y="1911"/>
                    <a:pt x="662" y="1911"/>
                  </a:cubicBezTo>
                  <a:close/>
                  <a:moveTo>
                    <a:pt x="739" y="1911"/>
                  </a:moveTo>
                  <a:lnTo>
                    <a:pt x="764" y="1911"/>
                  </a:lnTo>
                  <a:cubicBezTo>
                    <a:pt x="772" y="1911"/>
                    <a:pt x="777" y="1917"/>
                    <a:pt x="777" y="1924"/>
                  </a:cubicBezTo>
                  <a:cubicBezTo>
                    <a:pt x="777" y="1931"/>
                    <a:pt x="772" y="1937"/>
                    <a:pt x="764" y="1937"/>
                  </a:cubicBezTo>
                  <a:lnTo>
                    <a:pt x="739" y="1937"/>
                  </a:lnTo>
                  <a:cubicBezTo>
                    <a:pt x="732" y="1937"/>
                    <a:pt x="726" y="1931"/>
                    <a:pt x="726" y="1924"/>
                  </a:cubicBezTo>
                  <a:cubicBezTo>
                    <a:pt x="726" y="1917"/>
                    <a:pt x="732" y="1911"/>
                    <a:pt x="739" y="1911"/>
                  </a:cubicBezTo>
                  <a:close/>
                  <a:moveTo>
                    <a:pt x="816" y="1911"/>
                  </a:moveTo>
                  <a:lnTo>
                    <a:pt x="841" y="1911"/>
                  </a:lnTo>
                  <a:cubicBezTo>
                    <a:pt x="848" y="1911"/>
                    <a:pt x="854" y="1917"/>
                    <a:pt x="854" y="1924"/>
                  </a:cubicBezTo>
                  <a:cubicBezTo>
                    <a:pt x="854" y="1931"/>
                    <a:pt x="848" y="1937"/>
                    <a:pt x="841" y="1937"/>
                  </a:cubicBezTo>
                  <a:lnTo>
                    <a:pt x="816" y="1937"/>
                  </a:lnTo>
                  <a:cubicBezTo>
                    <a:pt x="809" y="1937"/>
                    <a:pt x="803" y="1931"/>
                    <a:pt x="803" y="1924"/>
                  </a:cubicBezTo>
                  <a:cubicBezTo>
                    <a:pt x="803" y="1917"/>
                    <a:pt x="809" y="1911"/>
                    <a:pt x="816" y="1911"/>
                  </a:cubicBezTo>
                  <a:close/>
                  <a:moveTo>
                    <a:pt x="892" y="1911"/>
                  </a:moveTo>
                  <a:lnTo>
                    <a:pt x="918" y="1911"/>
                  </a:lnTo>
                  <a:cubicBezTo>
                    <a:pt x="925" y="1911"/>
                    <a:pt x="931" y="1917"/>
                    <a:pt x="931" y="1924"/>
                  </a:cubicBezTo>
                  <a:cubicBezTo>
                    <a:pt x="931" y="1931"/>
                    <a:pt x="925" y="1937"/>
                    <a:pt x="918" y="1937"/>
                  </a:cubicBezTo>
                  <a:lnTo>
                    <a:pt x="892" y="1937"/>
                  </a:lnTo>
                  <a:cubicBezTo>
                    <a:pt x="885" y="1937"/>
                    <a:pt x="880" y="1931"/>
                    <a:pt x="880" y="1924"/>
                  </a:cubicBezTo>
                  <a:cubicBezTo>
                    <a:pt x="880" y="1917"/>
                    <a:pt x="885" y="1911"/>
                    <a:pt x="892" y="1911"/>
                  </a:cubicBezTo>
                  <a:close/>
                  <a:moveTo>
                    <a:pt x="969" y="1911"/>
                  </a:moveTo>
                  <a:lnTo>
                    <a:pt x="995" y="1911"/>
                  </a:lnTo>
                  <a:cubicBezTo>
                    <a:pt x="1002" y="1911"/>
                    <a:pt x="1008" y="1917"/>
                    <a:pt x="1008" y="1924"/>
                  </a:cubicBezTo>
                  <a:cubicBezTo>
                    <a:pt x="1008" y="1931"/>
                    <a:pt x="1002" y="1937"/>
                    <a:pt x="995" y="1937"/>
                  </a:cubicBezTo>
                  <a:lnTo>
                    <a:pt x="969" y="1937"/>
                  </a:lnTo>
                  <a:cubicBezTo>
                    <a:pt x="962" y="1937"/>
                    <a:pt x="956" y="1931"/>
                    <a:pt x="956" y="1924"/>
                  </a:cubicBezTo>
                  <a:cubicBezTo>
                    <a:pt x="956" y="1917"/>
                    <a:pt x="962" y="1911"/>
                    <a:pt x="969" y="1911"/>
                  </a:cubicBezTo>
                  <a:close/>
                  <a:moveTo>
                    <a:pt x="1046" y="1911"/>
                  </a:moveTo>
                  <a:lnTo>
                    <a:pt x="1072" y="1911"/>
                  </a:lnTo>
                  <a:cubicBezTo>
                    <a:pt x="1079" y="1911"/>
                    <a:pt x="1084" y="1917"/>
                    <a:pt x="1084" y="1924"/>
                  </a:cubicBezTo>
                  <a:cubicBezTo>
                    <a:pt x="1084" y="1931"/>
                    <a:pt x="1079" y="1937"/>
                    <a:pt x="1072" y="1937"/>
                  </a:cubicBezTo>
                  <a:lnTo>
                    <a:pt x="1046" y="1937"/>
                  </a:lnTo>
                  <a:cubicBezTo>
                    <a:pt x="1039" y="1937"/>
                    <a:pt x="1033" y="1931"/>
                    <a:pt x="1033" y="1924"/>
                  </a:cubicBezTo>
                  <a:cubicBezTo>
                    <a:pt x="1033" y="1917"/>
                    <a:pt x="1039" y="1911"/>
                    <a:pt x="1046" y="1911"/>
                  </a:cubicBezTo>
                  <a:close/>
                  <a:moveTo>
                    <a:pt x="1123" y="1911"/>
                  </a:moveTo>
                  <a:lnTo>
                    <a:pt x="1148" y="1911"/>
                  </a:lnTo>
                  <a:cubicBezTo>
                    <a:pt x="1156" y="1911"/>
                    <a:pt x="1161" y="1917"/>
                    <a:pt x="1161" y="1924"/>
                  </a:cubicBezTo>
                  <a:cubicBezTo>
                    <a:pt x="1161" y="1931"/>
                    <a:pt x="1156" y="1937"/>
                    <a:pt x="1148" y="1937"/>
                  </a:cubicBezTo>
                  <a:lnTo>
                    <a:pt x="1123" y="1937"/>
                  </a:lnTo>
                  <a:cubicBezTo>
                    <a:pt x="1116" y="1937"/>
                    <a:pt x="1110" y="1931"/>
                    <a:pt x="1110" y="1924"/>
                  </a:cubicBezTo>
                  <a:cubicBezTo>
                    <a:pt x="1110" y="1917"/>
                    <a:pt x="1116" y="1911"/>
                    <a:pt x="1123" y="1911"/>
                  </a:cubicBezTo>
                  <a:close/>
                  <a:moveTo>
                    <a:pt x="1200" y="1911"/>
                  </a:moveTo>
                  <a:lnTo>
                    <a:pt x="1225" y="1911"/>
                  </a:lnTo>
                  <a:cubicBezTo>
                    <a:pt x="1232" y="1911"/>
                    <a:pt x="1238" y="1917"/>
                    <a:pt x="1238" y="1924"/>
                  </a:cubicBezTo>
                  <a:cubicBezTo>
                    <a:pt x="1238" y="1931"/>
                    <a:pt x="1232" y="1937"/>
                    <a:pt x="1225" y="1937"/>
                  </a:cubicBezTo>
                  <a:lnTo>
                    <a:pt x="1200" y="1937"/>
                  </a:lnTo>
                  <a:cubicBezTo>
                    <a:pt x="1193" y="1937"/>
                    <a:pt x="1187" y="1931"/>
                    <a:pt x="1187" y="1924"/>
                  </a:cubicBezTo>
                  <a:cubicBezTo>
                    <a:pt x="1187" y="1917"/>
                    <a:pt x="1193" y="1911"/>
                    <a:pt x="1200" y="1911"/>
                  </a:cubicBezTo>
                  <a:close/>
                  <a:moveTo>
                    <a:pt x="1276" y="1911"/>
                  </a:moveTo>
                  <a:lnTo>
                    <a:pt x="1302" y="1911"/>
                  </a:lnTo>
                  <a:cubicBezTo>
                    <a:pt x="1309" y="1911"/>
                    <a:pt x="1315" y="1917"/>
                    <a:pt x="1315" y="1924"/>
                  </a:cubicBezTo>
                  <a:cubicBezTo>
                    <a:pt x="1315" y="1931"/>
                    <a:pt x="1309" y="1937"/>
                    <a:pt x="1302" y="1937"/>
                  </a:cubicBezTo>
                  <a:lnTo>
                    <a:pt x="1276" y="1937"/>
                  </a:lnTo>
                  <a:cubicBezTo>
                    <a:pt x="1269" y="1937"/>
                    <a:pt x="1264" y="1931"/>
                    <a:pt x="1264" y="1924"/>
                  </a:cubicBezTo>
                  <a:cubicBezTo>
                    <a:pt x="1264" y="1917"/>
                    <a:pt x="1269" y="1911"/>
                    <a:pt x="1276" y="1911"/>
                  </a:cubicBezTo>
                  <a:close/>
                  <a:moveTo>
                    <a:pt x="1353" y="1911"/>
                  </a:moveTo>
                  <a:lnTo>
                    <a:pt x="1379" y="1911"/>
                  </a:lnTo>
                  <a:cubicBezTo>
                    <a:pt x="1386" y="1911"/>
                    <a:pt x="1392" y="1917"/>
                    <a:pt x="1392" y="1924"/>
                  </a:cubicBezTo>
                  <a:cubicBezTo>
                    <a:pt x="1392" y="1931"/>
                    <a:pt x="1386" y="1937"/>
                    <a:pt x="1379" y="1937"/>
                  </a:cubicBezTo>
                  <a:lnTo>
                    <a:pt x="1353" y="1937"/>
                  </a:lnTo>
                  <a:cubicBezTo>
                    <a:pt x="1346" y="1937"/>
                    <a:pt x="1340" y="1931"/>
                    <a:pt x="1340" y="1924"/>
                  </a:cubicBezTo>
                  <a:cubicBezTo>
                    <a:pt x="1340" y="1917"/>
                    <a:pt x="1346" y="1911"/>
                    <a:pt x="1353" y="1911"/>
                  </a:cubicBezTo>
                  <a:close/>
                  <a:moveTo>
                    <a:pt x="1430" y="1911"/>
                  </a:moveTo>
                  <a:lnTo>
                    <a:pt x="1456" y="1911"/>
                  </a:lnTo>
                  <a:cubicBezTo>
                    <a:pt x="1463" y="1911"/>
                    <a:pt x="1468" y="1917"/>
                    <a:pt x="1468" y="1924"/>
                  </a:cubicBezTo>
                  <a:cubicBezTo>
                    <a:pt x="1468" y="1931"/>
                    <a:pt x="1463" y="1937"/>
                    <a:pt x="1456" y="1937"/>
                  </a:cubicBezTo>
                  <a:lnTo>
                    <a:pt x="1430" y="1937"/>
                  </a:lnTo>
                  <a:cubicBezTo>
                    <a:pt x="1423" y="1937"/>
                    <a:pt x="1417" y="1931"/>
                    <a:pt x="1417" y="1924"/>
                  </a:cubicBezTo>
                  <a:cubicBezTo>
                    <a:pt x="1417" y="1917"/>
                    <a:pt x="1423" y="1911"/>
                    <a:pt x="1430" y="1911"/>
                  </a:cubicBezTo>
                  <a:close/>
                  <a:moveTo>
                    <a:pt x="1507" y="1911"/>
                  </a:moveTo>
                  <a:lnTo>
                    <a:pt x="1532" y="1911"/>
                  </a:lnTo>
                  <a:cubicBezTo>
                    <a:pt x="1540" y="1911"/>
                    <a:pt x="1545" y="1917"/>
                    <a:pt x="1545" y="1924"/>
                  </a:cubicBezTo>
                  <a:cubicBezTo>
                    <a:pt x="1545" y="1931"/>
                    <a:pt x="1540" y="1937"/>
                    <a:pt x="1532" y="1937"/>
                  </a:cubicBezTo>
                  <a:lnTo>
                    <a:pt x="1507" y="1937"/>
                  </a:lnTo>
                  <a:cubicBezTo>
                    <a:pt x="1500" y="1937"/>
                    <a:pt x="1494" y="1931"/>
                    <a:pt x="1494" y="1924"/>
                  </a:cubicBezTo>
                  <a:cubicBezTo>
                    <a:pt x="1494" y="1917"/>
                    <a:pt x="1500" y="1911"/>
                    <a:pt x="1507" y="1911"/>
                  </a:cubicBezTo>
                  <a:close/>
                  <a:moveTo>
                    <a:pt x="1584" y="1911"/>
                  </a:moveTo>
                  <a:lnTo>
                    <a:pt x="1609" y="1911"/>
                  </a:lnTo>
                  <a:cubicBezTo>
                    <a:pt x="1616" y="1911"/>
                    <a:pt x="1622" y="1917"/>
                    <a:pt x="1622" y="1924"/>
                  </a:cubicBezTo>
                  <a:cubicBezTo>
                    <a:pt x="1622" y="1931"/>
                    <a:pt x="1616" y="1937"/>
                    <a:pt x="1609" y="1937"/>
                  </a:cubicBezTo>
                  <a:lnTo>
                    <a:pt x="1584" y="1937"/>
                  </a:lnTo>
                  <a:cubicBezTo>
                    <a:pt x="1577" y="1937"/>
                    <a:pt x="1571" y="1931"/>
                    <a:pt x="1571" y="1924"/>
                  </a:cubicBezTo>
                  <a:cubicBezTo>
                    <a:pt x="1571" y="1917"/>
                    <a:pt x="1577" y="1911"/>
                    <a:pt x="1584" y="1911"/>
                  </a:cubicBezTo>
                  <a:close/>
                  <a:moveTo>
                    <a:pt x="1660" y="1911"/>
                  </a:moveTo>
                  <a:lnTo>
                    <a:pt x="1686" y="1911"/>
                  </a:lnTo>
                  <a:cubicBezTo>
                    <a:pt x="1693" y="1911"/>
                    <a:pt x="1699" y="1917"/>
                    <a:pt x="1699" y="1924"/>
                  </a:cubicBezTo>
                  <a:cubicBezTo>
                    <a:pt x="1699" y="1931"/>
                    <a:pt x="1693" y="1937"/>
                    <a:pt x="1686" y="1937"/>
                  </a:cubicBezTo>
                  <a:lnTo>
                    <a:pt x="1660" y="1937"/>
                  </a:lnTo>
                  <a:cubicBezTo>
                    <a:pt x="1653" y="1937"/>
                    <a:pt x="1648" y="1931"/>
                    <a:pt x="1648" y="1924"/>
                  </a:cubicBezTo>
                  <a:cubicBezTo>
                    <a:pt x="1648" y="1917"/>
                    <a:pt x="1653" y="1911"/>
                    <a:pt x="1660" y="1911"/>
                  </a:cubicBezTo>
                  <a:close/>
                  <a:moveTo>
                    <a:pt x="1737" y="1911"/>
                  </a:moveTo>
                  <a:lnTo>
                    <a:pt x="1763" y="1911"/>
                  </a:lnTo>
                  <a:cubicBezTo>
                    <a:pt x="1770" y="1911"/>
                    <a:pt x="1776" y="1917"/>
                    <a:pt x="1776" y="1924"/>
                  </a:cubicBezTo>
                  <a:cubicBezTo>
                    <a:pt x="1776" y="1931"/>
                    <a:pt x="1770" y="1937"/>
                    <a:pt x="1763" y="1937"/>
                  </a:cubicBezTo>
                  <a:lnTo>
                    <a:pt x="1737" y="1937"/>
                  </a:lnTo>
                  <a:cubicBezTo>
                    <a:pt x="1730" y="1937"/>
                    <a:pt x="1724" y="1931"/>
                    <a:pt x="1724" y="1924"/>
                  </a:cubicBezTo>
                  <a:cubicBezTo>
                    <a:pt x="1724" y="1917"/>
                    <a:pt x="1730" y="1911"/>
                    <a:pt x="1737" y="1911"/>
                  </a:cubicBezTo>
                  <a:close/>
                  <a:moveTo>
                    <a:pt x="1814" y="1911"/>
                  </a:moveTo>
                  <a:lnTo>
                    <a:pt x="1840" y="1911"/>
                  </a:lnTo>
                  <a:cubicBezTo>
                    <a:pt x="1847" y="1911"/>
                    <a:pt x="1852" y="1917"/>
                    <a:pt x="1852" y="1924"/>
                  </a:cubicBezTo>
                  <a:cubicBezTo>
                    <a:pt x="1852" y="1931"/>
                    <a:pt x="1847" y="1937"/>
                    <a:pt x="1840" y="1937"/>
                  </a:cubicBezTo>
                  <a:lnTo>
                    <a:pt x="1814" y="1937"/>
                  </a:lnTo>
                  <a:cubicBezTo>
                    <a:pt x="1807" y="1937"/>
                    <a:pt x="1801" y="1931"/>
                    <a:pt x="1801" y="1924"/>
                  </a:cubicBezTo>
                  <a:cubicBezTo>
                    <a:pt x="1801" y="1917"/>
                    <a:pt x="1807" y="1911"/>
                    <a:pt x="1814" y="1911"/>
                  </a:cubicBezTo>
                  <a:close/>
                  <a:moveTo>
                    <a:pt x="1891" y="1911"/>
                  </a:moveTo>
                  <a:lnTo>
                    <a:pt x="1916" y="1911"/>
                  </a:lnTo>
                  <a:cubicBezTo>
                    <a:pt x="1924" y="1911"/>
                    <a:pt x="1929" y="1917"/>
                    <a:pt x="1929" y="1924"/>
                  </a:cubicBezTo>
                  <a:cubicBezTo>
                    <a:pt x="1929" y="1931"/>
                    <a:pt x="1924" y="1937"/>
                    <a:pt x="1916" y="1937"/>
                  </a:cubicBezTo>
                  <a:lnTo>
                    <a:pt x="1891" y="1937"/>
                  </a:lnTo>
                  <a:cubicBezTo>
                    <a:pt x="1884" y="1937"/>
                    <a:pt x="1878" y="1931"/>
                    <a:pt x="1878" y="1924"/>
                  </a:cubicBezTo>
                  <a:cubicBezTo>
                    <a:pt x="1878" y="1917"/>
                    <a:pt x="1884" y="1911"/>
                    <a:pt x="1891" y="1911"/>
                  </a:cubicBezTo>
                  <a:close/>
                  <a:moveTo>
                    <a:pt x="1968" y="1911"/>
                  </a:moveTo>
                  <a:lnTo>
                    <a:pt x="1993" y="1911"/>
                  </a:lnTo>
                  <a:cubicBezTo>
                    <a:pt x="2000" y="1911"/>
                    <a:pt x="2006" y="1917"/>
                    <a:pt x="2006" y="1924"/>
                  </a:cubicBezTo>
                  <a:cubicBezTo>
                    <a:pt x="2006" y="1931"/>
                    <a:pt x="2000" y="1937"/>
                    <a:pt x="1993" y="1937"/>
                  </a:cubicBezTo>
                  <a:lnTo>
                    <a:pt x="1968" y="1937"/>
                  </a:lnTo>
                  <a:cubicBezTo>
                    <a:pt x="1961" y="1937"/>
                    <a:pt x="1955" y="1931"/>
                    <a:pt x="1955" y="1924"/>
                  </a:cubicBezTo>
                  <a:cubicBezTo>
                    <a:pt x="1955" y="1917"/>
                    <a:pt x="1961" y="1911"/>
                    <a:pt x="1968" y="1911"/>
                  </a:cubicBezTo>
                  <a:close/>
                  <a:moveTo>
                    <a:pt x="2044" y="1911"/>
                  </a:moveTo>
                  <a:lnTo>
                    <a:pt x="2070" y="1911"/>
                  </a:lnTo>
                  <a:cubicBezTo>
                    <a:pt x="2077" y="1911"/>
                    <a:pt x="2083" y="1917"/>
                    <a:pt x="2083" y="1924"/>
                  </a:cubicBezTo>
                  <a:cubicBezTo>
                    <a:pt x="2083" y="1931"/>
                    <a:pt x="2077" y="1937"/>
                    <a:pt x="2070" y="1937"/>
                  </a:cubicBezTo>
                  <a:lnTo>
                    <a:pt x="2044" y="1937"/>
                  </a:lnTo>
                  <a:cubicBezTo>
                    <a:pt x="2037" y="1937"/>
                    <a:pt x="2032" y="1931"/>
                    <a:pt x="2032" y="1924"/>
                  </a:cubicBezTo>
                  <a:cubicBezTo>
                    <a:pt x="2032" y="1917"/>
                    <a:pt x="2037" y="1911"/>
                    <a:pt x="2044" y="1911"/>
                  </a:cubicBezTo>
                  <a:close/>
                  <a:moveTo>
                    <a:pt x="2121" y="1911"/>
                  </a:moveTo>
                  <a:lnTo>
                    <a:pt x="2147" y="1911"/>
                  </a:lnTo>
                  <a:cubicBezTo>
                    <a:pt x="2154" y="1911"/>
                    <a:pt x="2160" y="1917"/>
                    <a:pt x="2160" y="1924"/>
                  </a:cubicBezTo>
                  <a:cubicBezTo>
                    <a:pt x="2160" y="1931"/>
                    <a:pt x="2154" y="1937"/>
                    <a:pt x="2147" y="1937"/>
                  </a:cubicBezTo>
                  <a:lnTo>
                    <a:pt x="2121" y="1937"/>
                  </a:lnTo>
                  <a:cubicBezTo>
                    <a:pt x="2114" y="1937"/>
                    <a:pt x="2108" y="1931"/>
                    <a:pt x="2108" y="1924"/>
                  </a:cubicBezTo>
                  <a:cubicBezTo>
                    <a:pt x="2108" y="1917"/>
                    <a:pt x="2114" y="1911"/>
                    <a:pt x="2121" y="1911"/>
                  </a:cubicBezTo>
                  <a:close/>
                  <a:moveTo>
                    <a:pt x="2198" y="1911"/>
                  </a:moveTo>
                  <a:lnTo>
                    <a:pt x="2224" y="1911"/>
                  </a:lnTo>
                  <a:cubicBezTo>
                    <a:pt x="2231" y="1911"/>
                    <a:pt x="2236" y="1917"/>
                    <a:pt x="2236" y="1924"/>
                  </a:cubicBezTo>
                  <a:cubicBezTo>
                    <a:pt x="2236" y="1931"/>
                    <a:pt x="2231" y="1937"/>
                    <a:pt x="2224" y="1937"/>
                  </a:cubicBezTo>
                  <a:lnTo>
                    <a:pt x="2198" y="1937"/>
                  </a:lnTo>
                  <a:cubicBezTo>
                    <a:pt x="2191" y="1937"/>
                    <a:pt x="2185" y="1931"/>
                    <a:pt x="2185" y="1924"/>
                  </a:cubicBezTo>
                  <a:cubicBezTo>
                    <a:pt x="2185" y="1917"/>
                    <a:pt x="2191" y="1911"/>
                    <a:pt x="2198" y="1911"/>
                  </a:cubicBezTo>
                  <a:close/>
                  <a:moveTo>
                    <a:pt x="2275" y="1911"/>
                  </a:moveTo>
                  <a:lnTo>
                    <a:pt x="2300" y="1911"/>
                  </a:lnTo>
                  <a:cubicBezTo>
                    <a:pt x="2308" y="1911"/>
                    <a:pt x="2313" y="1917"/>
                    <a:pt x="2313" y="1924"/>
                  </a:cubicBezTo>
                  <a:cubicBezTo>
                    <a:pt x="2313" y="1931"/>
                    <a:pt x="2308" y="1937"/>
                    <a:pt x="2300" y="1937"/>
                  </a:cubicBezTo>
                  <a:lnTo>
                    <a:pt x="2275" y="1937"/>
                  </a:lnTo>
                  <a:cubicBezTo>
                    <a:pt x="2268" y="1937"/>
                    <a:pt x="2262" y="1931"/>
                    <a:pt x="2262" y="1924"/>
                  </a:cubicBezTo>
                  <a:cubicBezTo>
                    <a:pt x="2262" y="1917"/>
                    <a:pt x="2268" y="1911"/>
                    <a:pt x="2275" y="1911"/>
                  </a:cubicBezTo>
                  <a:close/>
                  <a:moveTo>
                    <a:pt x="2352" y="1911"/>
                  </a:moveTo>
                  <a:lnTo>
                    <a:pt x="2377" y="1911"/>
                  </a:lnTo>
                  <a:cubicBezTo>
                    <a:pt x="2384" y="1911"/>
                    <a:pt x="2390" y="1917"/>
                    <a:pt x="2390" y="1924"/>
                  </a:cubicBezTo>
                  <a:cubicBezTo>
                    <a:pt x="2390" y="1931"/>
                    <a:pt x="2384" y="1937"/>
                    <a:pt x="2377" y="1937"/>
                  </a:cubicBezTo>
                  <a:lnTo>
                    <a:pt x="2352" y="1937"/>
                  </a:lnTo>
                  <a:cubicBezTo>
                    <a:pt x="2345" y="1937"/>
                    <a:pt x="2339" y="1931"/>
                    <a:pt x="2339" y="1924"/>
                  </a:cubicBezTo>
                  <a:cubicBezTo>
                    <a:pt x="2339" y="1917"/>
                    <a:pt x="2345" y="1911"/>
                    <a:pt x="2352" y="1911"/>
                  </a:cubicBezTo>
                  <a:close/>
                  <a:moveTo>
                    <a:pt x="2428" y="1911"/>
                  </a:moveTo>
                  <a:lnTo>
                    <a:pt x="2454" y="1911"/>
                  </a:lnTo>
                  <a:cubicBezTo>
                    <a:pt x="2461" y="1911"/>
                    <a:pt x="2467" y="1917"/>
                    <a:pt x="2467" y="1924"/>
                  </a:cubicBezTo>
                  <a:cubicBezTo>
                    <a:pt x="2467" y="1931"/>
                    <a:pt x="2461" y="1937"/>
                    <a:pt x="2454" y="1937"/>
                  </a:cubicBezTo>
                  <a:lnTo>
                    <a:pt x="2428" y="1937"/>
                  </a:lnTo>
                  <a:cubicBezTo>
                    <a:pt x="2421" y="1937"/>
                    <a:pt x="2416" y="1931"/>
                    <a:pt x="2416" y="1924"/>
                  </a:cubicBezTo>
                  <a:cubicBezTo>
                    <a:pt x="2416" y="1917"/>
                    <a:pt x="2421" y="1911"/>
                    <a:pt x="2428" y="1911"/>
                  </a:cubicBezTo>
                  <a:close/>
                  <a:moveTo>
                    <a:pt x="2505" y="1911"/>
                  </a:moveTo>
                  <a:lnTo>
                    <a:pt x="2531" y="1911"/>
                  </a:lnTo>
                  <a:cubicBezTo>
                    <a:pt x="2538" y="1911"/>
                    <a:pt x="2544" y="1917"/>
                    <a:pt x="2544" y="1924"/>
                  </a:cubicBezTo>
                  <a:cubicBezTo>
                    <a:pt x="2544" y="1931"/>
                    <a:pt x="2538" y="1937"/>
                    <a:pt x="2531" y="1937"/>
                  </a:cubicBezTo>
                  <a:lnTo>
                    <a:pt x="2505" y="1937"/>
                  </a:lnTo>
                  <a:cubicBezTo>
                    <a:pt x="2498" y="1937"/>
                    <a:pt x="2492" y="1931"/>
                    <a:pt x="2492" y="1924"/>
                  </a:cubicBezTo>
                  <a:cubicBezTo>
                    <a:pt x="2492" y="1917"/>
                    <a:pt x="2498" y="1911"/>
                    <a:pt x="2505" y="1911"/>
                  </a:cubicBezTo>
                  <a:close/>
                  <a:moveTo>
                    <a:pt x="2582" y="1911"/>
                  </a:moveTo>
                  <a:lnTo>
                    <a:pt x="2608" y="1911"/>
                  </a:lnTo>
                  <a:cubicBezTo>
                    <a:pt x="2615" y="1911"/>
                    <a:pt x="2620" y="1917"/>
                    <a:pt x="2620" y="1924"/>
                  </a:cubicBezTo>
                  <a:cubicBezTo>
                    <a:pt x="2620" y="1931"/>
                    <a:pt x="2615" y="1937"/>
                    <a:pt x="2608" y="1937"/>
                  </a:cubicBezTo>
                  <a:lnTo>
                    <a:pt x="2582" y="1937"/>
                  </a:lnTo>
                  <a:cubicBezTo>
                    <a:pt x="2575" y="1937"/>
                    <a:pt x="2569" y="1931"/>
                    <a:pt x="2569" y="1924"/>
                  </a:cubicBezTo>
                  <a:cubicBezTo>
                    <a:pt x="2569" y="1917"/>
                    <a:pt x="2575" y="1911"/>
                    <a:pt x="2582" y="1911"/>
                  </a:cubicBezTo>
                  <a:close/>
                  <a:moveTo>
                    <a:pt x="2659" y="1911"/>
                  </a:moveTo>
                  <a:lnTo>
                    <a:pt x="2684" y="1911"/>
                  </a:lnTo>
                  <a:cubicBezTo>
                    <a:pt x="2692" y="1911"/>
                    <a:pt x="2697" y="1917"/>
                    <a:pt x="2697" y="1924"/>
                  </a:cubicBezTo>
                  <a:cubicBezTo>
                    <a:pt x="2697" y="1931"/>
                    <a:pt x="2692" y="1937"/>
                    <a:pt x="2684" y="1937"/>
                  </a:cubicBezTo>
                  <a:lnTo>
                    <a:pt x="2659" y="1937"/>
                  </a:lnTo>
                  <a:cubicBezTo>
                    <a:pt x="2652" y="1937"/>
                    <a:pt x="2646" y="1931"/>
                    <a:pt x="2646" y="1924"/>
                  </a:cubicBezTo>
                  <a:cubicBezTo>
                    <a:pt x="2646" y="1917"/>
                    <a:pt x="2652" y="1911"/>
                    <a:pt x="2659" y="1911"/>
                  </a:cubicBezTo>
                  <a:close/>
                  <a:moveTo>
                    <a:pt x="2736" y="1911"/>
                  </a:moveTo>
                  <a:lnTo>
                    <a:pt x="2761" y="1911"/>
                  </a:lnTo>
                  <a:cubicBezTo>
                    <a:pt x="2768" y="1911"/>
                    <a:pt x="2774" y="1917"/>
                    <a:pt x="2774" y="1924"/>
                  </a:cubicBezTo>
                  <a:cubicBezTo>
                    <a:pt x="2774" y="1931"/>
                    <a:pt x="2768" y="1937"/>
                    <a:pt x="2761" y="1937"/>
                  </a:cubicBezTo>
                  <a:lnTo>
                    <a:pt x="2736" y="1937"/>
                  </a:lnTo>
                  <a:cubicBezTo>
                    <a:pt x="2729" y="1937"/>
                    <a:pt x="2723" y="1931"/>
                    <a:pt x="2723" y="1924"/>
                  </a:cubicBezTo>
                  <a:cubicBezTo>
                    <a:pt x="2723" y="1917"/>
                    <a:pt x="2729" y="1911"/>
                    <a:pt x="2736" y="1911"/>
                  </a:cubicBezTo>
                  <a:close/>
                  <a:moveTo>
                    <a:pt x="2812" y="1911"/>
                  </a:moveTo>
                  <a:lnTo>
                    <a:pt x="2838" y="1911"/>
                  </a:lnTo>
                  <a:cubicBezTo>
                    <a:pt x="2845" y="1911"/>
                    <a:pt x="2851" y="1917"/>
                    <a:pt x="2851" y="1924"/>
                  </a:cubicBezTo>
                  <a:cubicBezTo>
                    <a:pt x="2851" y="1931"/>
                    <a:pt x="2845" y="1937"/>
                    <a:pt x="2838" y="1937"/>
                  </a:cubicBezTo>
                  <a:lnTo>
                    <a:pt x="2812" y="1937"/>
                  </a:lnTo>
                  <a:cubicBezTo>
                    <a:pt x="2805" y="1937"/>
                    <a:pt x="2800" y="1931"/>
                    <a:pt x="2800" y="1924"/>
                  </a:cubicBezTo>
                  <a:cubicBezTo>
                    <a:pt x="2800" y="1917"/>
                    <a:pt x="2805" y="1911"/>
                    <a:pt x="2812" y="1911"/>
                  </a:cubicBezTo>
                  <a:close/>
                  <a:moveTo>
                    <a:pt x="2889" y="1911"/>
                  </a:moveTo>
                  <a:lnTo>
                    <a:pt x="2915" y="1911"/>
                  </a:lnTo>
                  <a:cubicBezTo>
                    <a:pt x="2922" y="1911"/>
                    <a:pt x="2928" y="1917"/>
                    <a:pt x="2928" y="1924"/>
                  </a:cubicBezTo>
                  <a:cubicBezTo>
                    <a:pt x="2928" y="1931"/>
                    <a:pt x="2922" y="1937"/>
                    <a:pt x="2915" y="1937"/>
                  </a:cubicBezTo>
                  <a:lnTo>
                    <a:pt x="2889" y="1937"/>
                  </a:lnTo>
                  <a:cubicBezTo>
                    <a:pt x="2882" y="1937"/>
                    <a:pt x="2876" y="1931"/>
                    <a:pt x="2876" y="1924"/>
                  </a:cubicBezTo>
                  <a:cubicBezTo>
                    <a:pt x="2876" y="1917"/>
                    <a:pt x="2882" y="1911"/>
                    <a:pt x="2889" y="1911"/>
                  </a:cubicBezTo>
                  <a:close/>
                  <a:moveTo>
                    <a:pt x="2966" y="1911"/>
                  </a:moveTo>
                  <a:lnTo>
                    <a:pt x="2992" y="1911"/>
                  </a:lnTo>
                  <a:cubicBezTo>
                    <a:pt x="2999" y="1911"/>
                    <a:pt x="3004" y="1917"/>
                    <a:pt x="3004" y="1924"/>
                  </a:cubicBezTo>
                  <a:cubicBezTo>
                    <a:pt x="3004" y="1931"/>
                    <a:pt x="2999" y="1937"/>
                    <a:pt x="2992" y="1937"/>
                  </a:cubicBezTo>
                  <a:lnTo>
                    <a:pt x="2966" y="1937"/>
                  </a:lnTo>
                  <a:cubicBezTo>
                    <a:pt x="2959" y="1937"/>
                    <a:pt x="2953" y="1931"/>
                    <a:pt x="2953" y="1924"/>
                  </a:cubicBezTo>
                  <a:cubicBezTo>
                    <a:pt x="2953" y="1917"/>
                    <a:pt x="2959" y="1911"/>
                    <a:pt x="2966" y="1911"/>
                  </a:cubicBezTo>
                  <a:close/>
                  <a:moveTo>
                    <a:pt x="3024" y="1918"/>
                  </a:moveTo>
                  <a:lnTo>
                    <a:pt x="3024" y="1892"/>
                  </a:lnTo>
                  <a:cubicBezTo>
                    <a:pt x="3024" y="1885"/>
                    <a:pt x="3030" y="1880"/>
                    <a:pt x="3037" y="1880"/>
                  </a:cubicBezTo>
                  <a:cubicBezTo>
                    <a:pt x="3044" y="1880"/>
                    <a:pt x="3049" y="1885"/>
                    <a:pt x="3049" y="1892"/>
                  </a:cubicBezTo>
                  <a:lnTo>
                    <a:pt x="3049" y="1918"/>
                  </a:lnTo>
                  <a:cubicBezTo>
                    <a:pt x="3049" y="1925"/>
                    <a:pt x="3044" y="1931"/>
                    <a:pt x="3037" y="1931"/>
                  </a:cubicBezTo>
                  <a:cubicBezTo>
                    <a:pt x="3030" y="1931"/>
                    <a:pt x="3024" y="1925"/>
                    <a:pt x="3024" y="1918"/>
                  </a:cubicBezTo>
                  <a:close/>
                  <a:moveTo>
                    <a:pt x="3024" y="1841"/>
                  </a:moveTo>
                  <a:lnTo>
                    <a:pt x="3024" y="1816"/>
                  </a:lnTo>
                  <a:cubicBezTo>
                    <a:pt x="3024" y="1808"/>
                    <a:pt x="3030" y="1803"/>
                    <a:pt x="3037" y="1803"/>
                  </a:cubicBezTo>
                  <a:cubicBezTo>
                    <a:pt x="3044" y="1803"/>
                    <a:pt x="3049" y="1808"/>
                    <a:pt x="3049" y="1816"/>
                  </a:cubicBezTo>
                  <a:lnTo>
                    <a:pt x="3049" y="1841"/>
                  </a:lnTo>
                  <a:cubicBezTo>
                    <a:pt x="3049" y="1848"/>
                    <a:pt x="3044" y="1854"/>
                    <a:pt x="3037" y="1854"/>
                  </a:cubicBezTo>
                  <a:cubicBezTo>
                    <a:pt x="3030" y="1854"/>
                    <a:pt x="3024" y="1848"/>
                    <a:pt x="3024" y="1841"/>
                  </a:cubicBezTo>
                  <a:close/>
                  <a:moveTo>
                    <a:pt x="3024" y="1764"/>
                  </a:moveTo>
                  <a:lnTo>
                    <a:pt x="3024" y="1739"/>
                  </a:lnTo>
                  <a:cubicBezTo>
                    <a:pt x="3024" y="1732"/>
                    <a:pt x="3030" y="1726"/>
                    <a:pt x="3037" y="1726"/>
                  </a:cubicBezTo>
                  <a:cubicBezTo>
                    <a:pt x="3044" y="1726"/>
                    <a:pt x="3049" y="1732"/>
                    <a:pt x="3049" y="1739"/>
                  </a:cubicBezTo>
                  <a:lnTo>
                    <a:pt x="3049" y="1764"/>
                  </a:lnTo>
                  <a:cubicBezTo>
                    <a:pt x="3049" y="1771"/>
                    <a:pt x="3044" y="1777"/>
                    <a:pt x="3037" y="1777"/>
                  </a:cubicBezTo>
                  <a:cubicBezTo>
                    <a:pt x="3030" y="1777"/>
                    <a:pt x="3024" y="1771"/>
                    <a:pt x="3024" y="1764"/>
                  </a:cubicBezTo>
                  <a:close/>
                  <a:moveTo>
                    <a:pt x="3024" y="1688"/>
                  </a:moveTo>
                  <a:lnTo>
                    <a:pt x="3024" y="1662"/>
                  </a:lnTo>
                  <a:cubicBezTo>
                    <a:pt x="3024" y="1655"/>
                    <a:pt x="3030" y="1649"/>
                    <a:pt x="3037" y="1649"/>
                  </a:cubicBezTo>
                  <a:cubicBezTo>
                    <a:pt x="3044" y="1649"/>
                    <a:pt x="3049" y="1655"/>
                    <a:pt x="3049" y="1662"/>
                  </a:cubicBezTo>
                  <a:lnTo>
                    <a:pt x="3049" y="1688"/>
                  </a:lnTo>
                  <a:cubicBezTo>
                    <a:pt x="3049" y="1695"/>
                    <a:pt x="3044" y="1700"/>
                    <a:pt x="3037" y="1700"/>
                  </a:cubicBezTo>
                  <a:cubicBezTo>
                    <a:pt x="3030" y="1700"/>
                    <a:pt x="3024" y="1695"/>
                    <a:pt x="3024" y="1688"/>
                  </a:cubicBezTo>
                  <a:close/>
                  <a:moveTo>
                    <a:pt x="3024" y="1611"/>
                  </a:moveTo>
                  <a:lnTo>
                    <a:pt x="3024" y="1585"/>
                  </a:lnTo>
                  <a:cubicBezTo>
                    <a:pt x="3024" y="1578"/>
                    <a:pt x="3030" y="1572"/>
                    <a:pt x="3037" y="1572"/>
                  </a:cubicBezTo>
                  <a:cubicBezTo>
                    <a:pt x="3044" y="1572"/>
                    <a:pt x="3049" y="1578"/>
                    <a:pt x="3049" y="1585"/>
                  </a:cubicBezTo>
                  <a:lnTo>
                    <a:pt x="3049" y="1611"/>
                  </a:lnTo>
                  <a:cubicBezTo>
                    <a:pt x="3049" y="1618"/>
                    <a:pt x="3044" y="1624"/>
                    <a:pt x="3037" y="1624"/>
                  </a:cubicBezTo>
                  <a:cubicBezTo>
                    <a:pt x="3030" y="1624"/>
                    <a:pt x="3024" y="1618"/>
                    <a:pt x="3024" y="1611"/>
                  </a:cubicBezTo>
                  <a:close/>
                  <a:moveTo>
                    <a:pt x="3024" y="1534"/>
                  </a:moveTo>
                  <a:lnTo>
                    <a:pt x="3024" y="1508"/>
                  </a:lnTo>
                  <a:cubicBezTo>
                    <a:pt x="3024" y="1501"/>
                    <a:pt x="3030" y="1496"/>
                    <a:pt x="3037" y="1496"/>
                  </a:cubicBezTo>
                  <a:cubicBezTo>
                    <a:pt x="3044" y="1496"/>
                    <a:pt x="3049" y="1501"/>
                    <a:pt x="3049" y="1508"/>
                  </a:cubicBezTo>
                  <a:lnTo>
                    <a:pt x="3049" y="1534"/>
                  </a:lnTo>
                  <a:cubicBezTo>
                    <a:pt x="3049" y="1541"/>
                    <a:pt x="3044" y="1547"/>
                    <a:pt x="3037" y="1547"/>
                  </a:cubicBezTo>
                  <a:cubicBezTo>
                    <a:pt x="3030" y="1547"/>
                    <a:pt x="3024" y="1541"/>
                    <a:pt x="3024" y="1534"/>
                  </a:cubicBezTo>
                  <a:close/>
                  <a:moveTo>
                    <a:pt x="3024" y="1457"/>
                  </a:moveTo>
                  <a:lnTo>
                    <a:pt x="3024" y="1432"/>
                  </a:lnTo>
                  <a:cubicBezTo>
                    <a:pt x="3024" y="1424"/>
                    <a:pt x="3030" y="1419"/>
                    <a:pt x="3037" y="1419"/>
                  </a:cubicBezTo>
                  <a:cubicBezTo>
                    <a:pt x="3044" y="1419"/>
                    <a:pt x="3049" y="1424"/>
                    <a:pt x="3049" y="1432"/>
                  </a:cubicBezTo>
                  <a:lnTo>
                    <a:pt x="3049" y="1457"/>
                  </a:lnTo>
                  <a:cubicBezTo>
                    <a:pt x="3049" y="1464"/>
                    <a:pt x="3044" y="1470"/>
                    <a:pt x="3037" y="1470"/>
                  </a:cubicBezTo>
                  <a:cubicBezTo>
                    <a:pt x="3030" y="1470"/>
                    <a:pt x="3024" y="1464"/>
                    <a:pt x="3024" y="1457"/>
                  </a:cubicBezTo>
                  <a:close/>
                  <a:moveTo>
                    <a:pt x="3024" y="1380"/>
                  </a:moveTo>
                  <a:lnTo>
                    <a:pt x="3024" y="1355"/>
                  </a:lnTo>
                  <a:cubicBezTo>
                    <a:pt x="3024" y="1348"/>
                    <a:pt x="3030" y="1342"/>
                    <a:pt x="3037" y="1342"/>
                  </a:cubicBezTo>
                  <a:cubicBezTo>
                    <a:pt x="3044" y="1342"/>
                    <a:pt x="3049" y="1348"/>
                    <a:pt x="3049" y="1355"/>
                  </a:cubicBezTo>
                  <a:lnTo>
                    <a:pt x="3049" y="1380"/>
                  </a:lnTo>
                  <a:cubicBezTo>
                    <a:pt x="3049" y="1387"/>
                    <a:pt x="3044" y="1393"/>
                    <a:pt x="3037" y="1393"/>
                  </a:cubicBezTo>
                  <a:cubicBezTo>
                    <a:pt x="3030" y="1393"/>
                    <a:pt x="3024" y="1387"/>
                    <a:pt x="3024" y="1380"/>
                  </a:cubicBezTo>
                  <a:close/>
                  <a:moveTo>
                    <a:pt x="3024" y="1304"/>
                  </a:moveTo>
                  <a:lnTo>
                    <a:pt x="3024" y="1278"/>
                  </a:lnTo>
                  <a:cubicBezTo>
                    <a:pt x="3024" y="1271"/>
                    <a:pt x="3030" y="1265"/>
                    <a:pt x="3037" y="1265"/>
                  </a:cubicBezTo>
                  <a:cubicBezTo>
                    <a:pt x="3044" y="1265"/>
                    <a:pt x="3049" y="1271"/>
                    <a:pt x="3049" y="1278"/>
                  </a:cubicBezTo>
                  <a:lnTo>
                    <a:pt x="3049" y="1304"/>
                  </a:lnTo>
                  <a:cubicBezTo>
                    <a:pt x="3049" y="1311"/>
                    <a:pt x="3044" y="1316"/>
                    <a:pt x="3037" y="1316"/>
                  </a:cubicBezTo>
                  <a:cubicBezTo>
                    <a:pt x="3030" y="1316"/>
                    <a:pt x="3024" y="1311"/>
                    <a:pt x="3024" y="1304"/>
                  </a:cubicBezTo>
                  <a:close/>
                  <a:moveTo>
                    <a:pt x="3024" y="1227"/>
                  </a:moveTo>
                  <a:lnTo>
                    <a:pt x="3024" y="1201"/>
                  </a:lnTo>
                  <a:cubicBezTo>
                    <a:pt x="3024" y="1194"/>
                    <a:pt x="3030" y="1188"/>
                    <a:pt x="3037" y="1188"/>
                  </a:cubicBezTo>
                  <a:cubicBezTo>
                    <a:pt x="3044" y="1188"/>
                    <a:pt x="3049" y="1194"/>
                    <a:pt x="3049" y="1201"/>
                  </a:cubicBezTo>
                  <a:lnTo>
                    <a:pt x="3049" y="1227"/>
                  </a:lnTo>
                  <a:cubicBezTo>
                    <a:pt x="3049" y="1234"/>
                    <a:pt x="3044" y="1240"/>
                    <a:pt x="3037" y="1240"/>
                  </a:cubicBezTo>
                  <a:cubicBezTo>
                    <a:pt x="3030" y="1240"/>
                    <a:pt x="3024" y="1234"/>
                    <a:pt x="3024" y="1227"/>
                  </a:cubicBezTo>
                  <a:close/>
                  <a:moveTo>
                    <a:pt x="3024" y="1150"/>
                  </a:moveTo>
                  <a:lnTo>
                    <a:pt x="3024" y="1124"/>
                  </a:lnTo>
                  <a:cubicBezTo>
                    <a:pt x="3024" y="1117"/>
                    <a:pt x="3030" y="1112"/>
                    <a:pt x="3037" y="1112"/>
                  </a:cubicBezTo>
                  <a:cubicBezTo>
                    <a:pt x="3044" y="1112"/>
                    <a:pt x="3049" y="1117"/>
                    <a:pt x="3049" y="1124"/>
                  </a:cubicBezTo>
                  <a:lnTo>
                    <a:pt x="3049" y="1150"/>
                  </a:lnTo>
                  <a:cubicBezTo>
                    <a:pt x="3049" y="1157"/>
                    <a:pt x="3044" y="1163"/>
                    <a:pt x="3037" y="1163"/>
                  </a:cubicBezTo>
                  <a:cubicBezTo>
                    <a:pt x="3030" y="1163"/>
                    <a:pt x="3024" y="1157"/>
                    <a:pt x="3024" y="1150"/>
                  </a:cubicBezTo>
                  <a:close/>
                  <a:moveTo>
                    <a:pt x="3024" y="1073"/>
                  </a:moveTo>
                  <a:lnTo>
                    <a:pt x="3024" y="1048"/>
                  </a:lnTo>
                  <a:cubicBezTo>
                    <a:pt x="3024" y="1040"/>
                    <a:pt x="3030" y="1035"/>
                    <a:pt x="3037" y="1035"/>
                  </a:cubicBezTo>
                  <a:cubicBezTo>
                    <a:pt x="3044" y="1035"/>
                    <a:pt x="3049" y="1040"/>
                    <a:pt x="3049" y="1048"/>
                  </a:cubicBezTo>
                  <a:lnTo>
                    <a:pt x="3049" y="1073"/>
                  </a:lnTo>
                  <a:cubicBezTo>
                    <a:pt x="3049" y="1080"/>
                    <a:pt x="3044" y="1086"/>
                    <a:pt x="3037" y="1086"/>
                  </a:cubicBezTo>
                  <a:cubicBezTo>
                    <a:pt x="3030" y="1086"/>
                    <a:pt x="3024" y="1080"/>
                    <a:pt x="3024" y="1073"/>
                  </a:cubicBezTo>
                  <a:close/>
                  <a:moveTo>
                    <a:pt x="3024" y="996"/>
                  </a:moveTo>
                  <a:lnTo>
                    <a:pt x="3024" y="971"/>
                  </a:lnTo>
                  <a:cubicBezTo>
                    <a:pt x="3024" y="964"/>
                    <a:pt x="3030" y="958"/>
                    <a:pt x="3037" y="958"/>
                  </a:cubicBezTo>
                  <a:cubicBezTo>
                    <a:pt x="3044" y="958"/>
                    <a:pt x="3049" y="964"/>
                    <a:pt x="3049" y="971"/>
                  </a:cubicBezTo>
                  <a:lnTo>
                    <a:pt x="3049" y="996"/>
                  </a:lnTo>
                  <a:cubicBezTo>
                    <a:pt x="3049" y="1003"/>
                    <a:pt x="3044" y="1009"/>
                    <a:pt x="3037" y="1009"/>
                  </a:cubicBezTo>
                  <a:cubicBezTo>
                    <a:pt x="3030" y="1009"/>
                    <a:pt x="3024" y="1003"/>
                    <a:pt x="3024" y="996"/>
                  </a:cubicBezTo>
                  <a:close/>
                  <a:moveTo>
                    <a:pt x="3024" y="920"/>
                  </a:moveTo>
                  <a:lnTo>
                    <a:pt x="3024" y="894"/>
                  </a:lnTo>
                  <a:cubicBezTo>
                    <a:pt x="3024" y="887"/>
                    <a:pt x="3030" y="881"/>
                    <a:pt x="3037" y="881"/>
                  </a:cubicBezTo>
                  <a:cubicBezTo>
                    <a:pt x="3044" y="881"/>
                    <a:pt x="3049" y="887"/>
                    <a:pt x="3049" y="894"/>
                  </a:cubicBezTo>
                  <a:lnTo>
                    <a:pt x="3049" y="920"/>
                  </a:lnTo>
                  <a:cubicBezTo>
                    <a:pt x="3049" y="927"/>
                    <a:pt x="3044" y="932"/>
                    <a:pt x="3037" y="932"/>
                  </a:cubicBezTo>
                  <a:cubicBezTo>
                    <a:pt x="3030" y="932"/>
                    <a:pt x="3024" y="927"/>
                    <a:pt x="3024" y="920"/>
                  </a:cubicBezTo>
                  <a:close/>
                  <a:moveTo>
                    <a:pt x="3024" y="843"/>
                  </a:moveTo>
                  <a:lnTo>
                    <a:pt x="3024" y="817"/>
                  </a:lnTo>
                  <a:cubicBezTo>
                    <a:pt x="3024" y="810"/>
                    <a:pt x="3030" y="804"/>
                    <a:pt x="3037" y="804"/>
                  </a:cubicBezTo>
                  <a:cubicBezTo>
                    <a:pt x="3044" y="804"/>
                    <a:pt x="3049" y="810"/>
                    <a:pt x="3049" y="817"/>
                  </a:cubicBezTo>
                  <a:lnTo>
                    <a:pt x="3049" y="843"/>
                  </a:lnTo>
                  <a:cubicBezTo>
                    <a:pt x="3049" y="850"/>
                    <a:pt x="3044" y="856"/>
                    <a:pt x="3037" y="856"/>
                  </a:cubicBezTo>
                  <a:cubicBezTo>
                    <a:pt x="3030" y="856"/>
                    <a:pt x="3024" y="850"/>
                    <a:pt x="3024" y="843"/>
                  </a:cubicBezTo>
                  <a:close/>
                  <a:moveTo>
                    <a:pt x="3024" y="766"/>
                  </a:moveTo>
                  <a:lnTo>
                    <a:pt x="3024" y="740"/>
                  </a:lnTo>
                  <a:cubicBezTo>
                    <a:pt x="3024" y="733"/>
                    <a:pt x="3030" y="728"/>
                    <a:pt x="3037" y="728"/>
                  </a:cubicBezTo>
                  <a:cubicBezTo>
                    <a:pt x="3044" y="728"/>
                    <a:pt x="3049" y="733"/>
                    <a:pt x="3049" y="740"/>
                  </a:cubicBezTo>
                  <a:lnTo>
                    <a:pt x="3049" y="766"/>
                  </a:lnTo>
                  <a:cubicBezTo>
                    <a:pt x="3049" y="773"/>
                    <a:pt x="3044" y="779"/>
                    <a:pt x="3037" y="779"/>
                  </a:cubicBezTo>
                  <a:cubicBezTo>
                    <a:pt x="3030" y="779"/>
                    <a:pt x="3024" y="773"/>
                    <a:pt x="3024" y="766"/>
                  </a:cubicBezTo>
                  <a:close/>
                  <a:moveTo>
                    <a:pt x="3024" y="689"/>
                  </a:moveTo>
                  <a:lnTo>
                    <a:pt x="3024" y="664"/>
                  </a:lnTo>
                  <a:cubicBezTo>
                    <a:pt x="3024" y="656"/>
                    <a:pt x="3030" y="651"/>
                    <a:pt x="3037" y="651"/>
                  </a:cubicBezTo>
                  <a:cubicBezTo>
                    <a:pt x="3044" y="651"/>
                    <a:pt x="3049" y="656"/>
                    <a:pt x="3049" y="664"/>
                  </a:cubicBezTo>
                  <a:lnTo>
                    <a:pt x="3049" y="689"/>
                  </a:lnTo>
                  <a:cubicBezTo>
                    <a:pt x="3049" y="696"/>
                    <a:pt x="3044" y="702"/>
                    <a:pt x="3037" y="702"/>
                  </a:cubicBezTo>
                  <a:cubicBezTo>
                    <a:pt x="3030" y="702"/>
                    <a:pt x="3024" y="696"/>
                    <a:pt x="3024" y="689"/>
                  </a:cubicBezTo>
                  <a:close/>
                  <a:moveTo>
                    <a:pt x="3024" y="612"/>
                  </a:moveTo>
                  <a:lnTo>
                    <a:pt x="3024" y="587"/>
                  </a:lnTo>
                  <a:cubicBezTo>
                    <a:pt x="3024" y="580"/>
                    <a:pt x="3030" y="574"/>
                    <a:pt x="3037" y="574"/>
                  </a:cubicBezTo>
                  <a:cubicBezTo>
                    <a:pt x="3044" y="574"/>
                    <a:pt x="3049" y="580"/>
                    <a:pt x="3049" y="587"/>
                  </a:cubicBezTo>
                  <a:lnTo>
                    <a:pt x="3049" y="612"/>
                  </a:lnTo>
                  <a:cubicBezTo>
                    <a:pt x="3049" y="619"/>
                    <a:pt x="3044" y="625"/>
                    <a:pt x="3037" y="625"/>
                  </a:cubicBezTo>
                  <a:cubicBezTo>
                    <a:pt x="3030" y="625"/>
                    <a:pt x="3024" y="619"/>
                    <a:pt x="3024" y="612"/>
                  </a:cubicBezTo>
                  <a:close/>
                  <a:moveTo>
                    <a:pt x="3024" y="536"/>
                  </a:moveTo>
                  <a:lnTo>
                    <a:pt x="3024" y="510"/>
                  </a:lnTo>
                  <a:cubicBezTo>
                    <a:pt x="3024" y="503"/>
                    <a:pt x="3030" y="497"/>
                    <a:pt x="3037" y="497"/>
                  </a:cubicBezTo>
                  <a:cubicBezTo>
                    <a:pt x="3044" y="497"/>
                    <a:pt x="3049" y="503"/>
                    <a:pt x="3049" y="510"/>
                  </a:cubicBezTo>
                  <a:lnTo>
                    <a:pt x="3049" y="536"/>
                  </a:lnTo>
                  <a:cubicBezTo>
                    <a:pt x="3049" y="543"/>
                    <a:pt x="3044" y="548"/>
                    <a:pt x="3037" y="548"/>
                  </a:cubicBezTo>
                  <a:cubicBezTo>
                    <a:pt x="3030" y="548"/>
                    <a:pt x="3024" y="543"/>
                    <a:pt x="3024" y="536"/>
                  </a:cubicBezTo>
                  <a:close/>
                  <a:moveTo>
                    <a:pt x="3024" y="459"/>
                  </a:moveTo>
                  <a:lnTo>
                    <a:pt x="3024" y="433"/>
                  </a:lnTo>
                  <a:cubicBezTo>
                    <a:pt x="3024" y="426"/>
                    <a:pt x="3030" y="420"/>
                    <a:pt x="3037" y="420"/>
                  </a:cubicBezTo>
                  <a:cubicBezTo>
                    <a:pt x="3044" y="420"/>
                    <a:pt x="3049" y="426"/>
                    <a:pt x="3049" y="433"/>
                  </a:cubicBezTo>
                  <a:lnTo>
                    <a:pt x="3049" y="459"/>
                  </a:lnTo>
                  <a:cubicBezTo>
                    <a:pt x="3049" y="466"/>
                    <a:pt x="3044" y="472"/>
                    <a:pt x="3037" y="472"/>
                  </a:cubicBezTo>
                  <a:cubicBezTo>
                    <a:pt x="3030" y="472"/>
                    <a:pt x="3024" y="466"/>
                    <a:pt x="3024" y="459"/>
                  </a:cubicBezTo>
                  <a:close/>
                  <a:moveTo>
                    <a:pt x="3024" y="382"/>
                  </a:moveTo>
                  <a:lnTo>
                    <a:pt x="3024" y="356"/>
                  </a:lnTo>
                  <a:cubicBezTo>
                    <a:pt x="3024" y="349"/>
                    <a:pt x="3030" y="344"/>
                    <a:pt x="3037" y="344"/>
                  </a:cubicBezTo>
                  <a:cubicBezTo>
                    <a:pt x="3044" y="344"/>
                    <a:pt x="3049" y="349"/>
                    <a:pt x="3049" y="356"/>
                  </a:cubicBezTo>
                  <a:lnTo>
                    <a:pt x="3049" y="382"/>
                  </a:lnTo>
                  <a:cubicBezTo>
                    <a:pt x="3049" y="389"/>
                    <a:pt x="3044" y="395"/>
                    <a:pt x="3037" y="395"/>
                  </a:cubicBezTo>
                  <a:cubicBezTo>
                    <a:pt x="3030" y="395"/>
                    <a:pt x="3024" y="389"/>
                    <a:pt x="3024" y="382"/>
                  </a:cubicBezTo>
                  <a:close/>
                  <a:moveTo>
                    <a:pt x="3024" y="305"/>
                  </a:moveTo>
                  <a:lnTo>
                    <a:pt x="3024" y="280"/>
                  </a:lnTo>
                  <a:cubicBezTo>
                    <a:pt x="3024" y="272"/>
                    <a:pt x="3030" y="267"/>
                    <a:pt x="3037" y="267"/>
                  </a:cubicBezTo>
                  <a:cubicBezTo>
                    <a:pt x="3044" y="267"/>
                    <a:pt x="3049" y="272"/>
                    <a:pt x="3049" y="280"/>
                  </a:cubicBezTo>
                  <a:lnTo>
                    <a:pt x="3049" y="305"/>
                  </a:lnTo>
                  <a:cubicBezTo>
                    <a:pt x="3049" y="312"/>
                    <a:pt x="3044" y="318"/>
                    <a:pt x="3037" y="318"/>
                  </a:cubicBezTo>
                  <a:cubicBezTo>
                    <a:pt x="3030" y="318"/>
                    <a:pt x="3024" y="312"/>
                    <a:pt x="3024" y="305"/>
                  </a:cubicBezTo>
                  <a:close/>
                  <a:moveTo>
                    <a:pt x="3024" y="228"/>
                  </a:moveTo>
                  <a:lnTo>
                    <a:pt x="3024" y="203"/>
                  </a:lnTo>
                  <a:cubicBezTo>
                    <a:pt x="3024" y="196"/>
                    <a:pt x="3030" y="190"/>
                    <a:pt x="3037" y="190"/>
                  </a:cubicBezTo>
                  <a:cubicBezTo>
                    <a:pt x="3044" y="190"/>
                    <a:pt x="3049" y="196"/>
                    <a:pt x="3049" y="203"/>
                  </a:cubicBezTo>
                  <a:lnTo>
                    <a:pt x="3049" y="228"/>
                  </a:lnTo>
                  <a:cubicBezTo>
                    <a:pt x="3049" y="235"/>
                    <a:pt x="3044" y="241"/>
                    <a:pt x="3037" y="241"/>
                  </a:cubicBezTo>
                  <a:cubicBezTo>
                    <a:pt x="3030" y="241"/>
                    <a:pt x="3024" y="235"/>
                    <a:pt x="3024" y="228"/>
                  </a:cubicBezTo>
                  <a:close/>
                  <a:moveTo>
                    <a:pt x="3024" y="152"/>
                  </a:moveTo>
                  <a:lnTo>
                    <a:pt x="3024" y="126"/>
                  </a:lnTo>
                  <a:cubicBezTo>
                    <a:pt x="3024" y="119"/>
                    <a:pt x="3030" y="113"/>
                    <a:pt x="3037" y="113"/>
                  </a:cubicBezTo>
                  <a:cubicBezTo>
                    <a:pt x="3044" y="113"/>
                    <a:pt x="3049" y="119"/>
                    <a:pt x="3049" y="126"/>
                  </a:cubicBezTo>
                  <a:lnTo>
                    <a:pt x="3049" y="152"/>
                  </a:lnTo>
                  <a:cubicBezTo>
                    <a:pt x="3049" y="159"/>
                    <a:pt x="3044" y="164"/>
                    <a:pt x="3037" y="164"/>
                  </a:cubicBezTo>
                  <a:cubicBezTo>
                    <a:pt x="3030" y="164"/>
                    <a:pt x="3024" y="159"/>
                    <a:pt x="3024" y="152"/>
                  </a:cubicBezTo>
                  <a:close/>
                  <a:moveTo>
                    <a:pt x="3024" y="75"/>
                  </a:moveTo>
                  <a:lnTo>
                    <a:pt x="3024" y="49"/>
                  </a:lnTo>
                  <a:cubicBezTo>
                    <a:pt x="3024" y="42"/>
                    <a:pt x="3030" y="36"/>
                    <a:pt x="3037" y="36"/>
                  </a:cubicBezTo>
                  <a:cubicBezTo>
                    <a:pt x="3044" y="36"/>
                    <a:pt x="3049" y="42"/>
                    <a:pt x="3049" y="49"/>
                  </a:cubicBezTo>
                  <a:lnTo>
                    <a:pt x="3049" y="75"/>
                  </a:lnTo>
                  <a:cubicBezTo>
                    <a:pt x="3049" y="82"/>
                    <a:pt x="3044" y="88"/>
                    <a:pt x="3037" y="88"/>
                  </a:cubicBezTo>
                  <a:cubicBezTo>
                    <a:pt x="3030" y="88"/>
                    <a:pt x="3024" y="82"/>
                    <a:pt x="3024" y="75"/>
                  </a:cubicBezTo>
                  <a:close/>
                  <a:moveTo>
                    <a:pt x="3021" y="26"/>
                  </a:moveTo>
                  <a:lnTo>
                    <a:pt x="2996" y="26"/>
                  </a:lnTo>
                  <a:cubicBezTo>
                    <a:pt x="2989" y="26"/>
                    <a:pt x="2983" y="20"/>
                    <a:pt x="2983" y="13"/>
                  </a:cubicBezTo>
                  <a:cubicBezTo>
                    <a:pt x="2983" y="6"/>
                    <a:pt x="2989" y="0"/>
                    <a:pt x="2996" y="0"/>
                  </a:cubicBezTo>
                  <a:lnTo>
                    <a:pt x="3021" y="0"/>
                  </a:lnTo>
                  <a:cubicBezTo>
                    <a:pt x="3028" y="0"/>
                    <a:pt x="3034" y="6"/>
                    <a:pt x="3034" y="13"/>
                  </a:cubicBezTo>
                  <a:cubicBezTo>
                    <a:pt x="3034" y="20"/>
                    <a:pt x="3028" y="26"/>
                    <a:pt x="3021" y="26"/>
                  </a:cubicBezTo>
                  <a:close/>
                  <a:moveTo>
                    <a:pt x="2944" y="26"/>
                  </a:moveTo>
                  <a:lnTo>
                    <a:pt x="2919" y="26"/>
                  </a:lnTo>
                  <a:cubicBezTo>
                    <a:pt x="2912" y="26"/>
                    <a:pt x="2906" y="20"/>
                    <a:pt x="2906" y="13"/>
                  </a:cubicBezTo>
                  <a:cubicBezTo>
                    <a:pt x="2906" y="6"/>
                    <a:pt x="2912" y="0"/>
                    <a:pt x="2919" y="0"/>
                  </a:cubicBezTo>
                  <a:lnTo>
                    <a:pt x="2944" y="0"/>
                  </a:lnTo>
                  <a:cubicBezTo>
                    <a:pt x="2952" y="0"/>
                    <a:pt x="2957" y="6"/>
                    <a:pt x="2957" y="13"/>
                  </a:cubicBezTo>
                  <a:cubicBezTo>
                    <a:pt x="2957" y="20"/>
                    <a:pt x="2952" y="26"/>
                    <a:pt x="2944" y="26"/>
                  </a:cubicBezTo>
                  <a:close/>
                  <a:moveTo>
                    <a:pt x="2868" y="26"/>
                  </a:moveTo>
                  <a:lnTo>
                    <a:pt x="2842" y="26"/>
                  </a:lnTo>
                  <a:cubicBezTo>
                    <a:pt x="2835" y="26"/>
                    <a:pt x="2829" y="20"/>
                    <a:pt x="2829" y="13"/>
                  </a:cubicBezTo>
                  <a:cubicBezTo>
                    <a:pt x="2829" y="6"/>
                    <a:pt x="2835" y="0"/>
                    <a:pt x="2842" y="0"/>
                  </a:cubicBezTo>
                  <a:lnTo>
                    <a:pt x="2868" y="0"/>
                  </a:lnTo>
                  <a:cubicBezTo>
                    <a:pt x="2875" y="0"/>
                    <a:pt x="2880" y="6"/>
                    <a:pt x="2880" y="13"/>
                  </a:cubicBezTo>
                  <a:cubicBezTo>
                    <a:pt x="2880" y="20"/>
                    <a:pt x="2875" y="26"/>
                    <a:pt x="2868" y="26"/>
                  </a:cubicBezTo>
                  <a:close/>
                  <a:moveTo>
                    <a:pt x="2791" y="26"/>
                  </a:moveTo>
                  <a:lnTo>
                    <a:pt x="2765" y="26"/>
                  </a:lnTo>
                  <a:cubicBezTo>
                    <a:pt x="2758" y="26"/>
                    <a:pt x="2752" y="20"/>
                    <a:pt x="2752" y="13"/>
                  </a:cubicBezTo>
                  <a:cubicBezTo>
                    <a:pt x="2752" y="6"/>
                    <a:pt x="2758" y="0"/>
                    <a:pt x="2765" y="0"/>
                  </a:cubicBezTo>
                  <a:lnTo>
                    <a:pt x="2791" y="0"/>
                  </a:lnTo>
                  <a:cubicBezTo>
                    <a:pt x="2798" y="0"/>
                    <a:pt x="2804" y="6"/>
                    <a:pt x="2804" y="13"/>
                  </a:cubicBezTo>
                  <a:cubicBezTo>
                    <a:pt x="2804" y="20"/>
                    <a:pt x="2798" y="26"/>
                    <a:pt x="2791" y="26"/>
                  </a:cubicBezTo>
                  <a:close/>
                  <a:moveTo>
                    <a:pt x="2714" y="26"/>
                  </a:moveTo>
                  <a:lnTo>
                    <a:pt x="2688" y="26"/>
                  </a:lnTo>
                  <a:cubicBezTo>
                    <a:pt x="2681" y="26"/>
                    <a:pt x="2676" y="20"/>
                    <a:pt x="2676" y="13"/>
                  </a:cubicBezTo>
                  <a:cubicBezTo>
                    <a:pt x="2676" y="6"/>
                    <a:pt x="2681" y="0"/>
                    <a:pt x="2688" y="0"/>
                  </a:cubicBezTo>
                  <a:lnTo>
                    <a:pt x="2714" y="0"/>
                  </a:lnTo>
                  <a:cubicBezTo>
                    <a:pt x="2721" y="0"/>
                    <a:pt x="2727" y="6"/>
                    <a:pt x="2727" y="13"/>
                  </a:cubicBezTo>
                  <a:cubicBezTo>
                    <a:pt x="2727" y="20"/>
                    <a:pt x="2721" y="26"/>
                    <a:pt x="2714" y="26"/>
                  </a:cubicBezTo>
                  <a:close/>
                  <a:moveTo>
                    <a:pt x="2637" y="26"/>
                  </a:moveTo>
                  <a:lnTo>
                    <a:pt x="2612" y="26"/>
                  </a:lnTo>
                  <a:cubicBezTo>
                    <a:pt x="2605" y="26"/>
                    <a:pt x="2599" y="20"/>
                    <a:pt x="2599" y="13"/>
                  </a:cubicBezTo>
                  <a:cubicBezTo>
                    <a:pt x="2599" y="6"/>
                    <a:pt x="2605" y="0"/>
                    <a:pt x="2612" y="0"/>
                  </a:cubicBezTo>
                  <a:lnTo>
                    <a:pt x="2637" y="0"/>
                  </a:lnTo>
                  <a:cubicBezTo>
                    <a:pt x="2644" y="0"/>
                    <a:pt x="2650" y="6"/>
                    <a:pt x="2650" y="13"/>
                  </a:cubicBezTo>
                  <a:cubicBezTo>
                    <a:pt x="2650" y="20"/>
                    <a:pt x="2644" y="26"/>
                    <a:pt x="2637" y="26"/>
                  </a:cubicBezTo>
                  <a:close/>
                  <a:moveTo>
                    <a:pt x="2560" y="26"/>
                  </a:moveTo>
                  <a:lnTo>
                    <a:pt x="2535" y="26"/>
                  </a:lnTo>
                  <a:cubicBezTo>
                    <a:pt x="2528" y="26"/>
                    <a:pt x="2522" y="20"/>
                    <a:pt x="2522" y="13"/>
                  </a:cubicBezTo>
                  <a:cubicBezTo>
                    <a:pt x="2522" y="6"/>
                    <a:pt x="2528" y="0"/>
                    <a:pt x="2535" y="0"/>
                  </a:cubicBezTo>
                  <a:lnTo>
                    <a:pt x="2560" y="0"/>
                  </a:lnTo>
                  <a:cubicBezTo>
                    <a:pt x="2568" y="0"/>
                    <a:pt x="2573" y="6"/>
                    <a:pt x="2573" y="13"/>
                  </a:cubicBezTo>
                  <a:cubicBezTo>
                    <a:pt x="2573" y="20"/>
                    <a:pt x="2568" y="26"/>
                    <a:pt x="2560" y="26"/>
                  </a:cubicBezTo>
                  <a:close/>
                  <a:moveTo>
                    <a:pt x="2484" y="26"/>
                  </a:moveTo>
                  <a:lnTo>
                    <a:pt x="2458" y="26"/>
                  </a:lnTo>
                  <a:cubicBezTo>
                    <a:pt x="2451" y="26"/>
                    <a:pt x="2445" y="20"/>
                    <a:pt x="2445" y="13"/>
                  </a:cubicBezTo>
                  <a:cubicBezTo>
                    <a:pt x="2445" y="6"/>
                    <a:pt x="2451" y="0"/>
                    <a:pt x="2458" y="0"/>
                  </a:cubicBezTo>
                  <a:lnTo>
                    <a:pt x="2484" y="0"/>
                  </a:lnTo>
                  <a:cubicBezTo>
                    <a:pt x="2491" y="0"/>
                    <a:pt x="2496" y="6"/>
                    <a:pt x="2496" y="13"/>
                  </a:cubicBezTo>
                  <a:cubicBezTo>
                    <a:pt x="2496" y="20"/>
                    <a:pt x="2491" y="26"/>
                    <a:pt x="2484" y="26"/>
                  </a:cubicBezTo>
                  <a:close/>
                  <a:moveTo>
                    <a:pt x="2407" y="26"/>
                  </a:moveTo>
                  <a:lnTo>
                    <a:pt x="2381" y="26"/>
                  </a:lnTo>
                  <a:cubicBezTo>
                    <a:pt x="2374" y="26"/>
                    <a:pt x="2368" y="20"/>
                    <a:pt x="2368" y="13"/>
                  </a:cubicBezTo>
                  <a:cubicBezTo>
                    <a:pt x="2368" y="6"/>
                    <a:pt x="2374" y="0"/>
                    <a:pt x="2381" y="0"/>
                  </a:cubicBezTo>
                  <a:lnTo>
                    <a:pt x="2407" y="0"/>
                  </a:lnTo>
                  <a:cubicBezTo>
                    <a:pt x="2414" y="0"/>
                    <a:pt x="2420" y="6"/>
                    <a:pt x="2420" y="13"/>
                  </a:cubicBezTo>
                  <a:cubicBezTo>
                    <a:pt x="2420" y="20"/>
                    <a:pt x="2414" y="26"/>
                    <a:pt x="2407" y="26"/>
                  </a:cubicBezTo>
                  <a:close/>
                  <a:moveTo>
                    <a:pt x="2330" y="26"/>
                  </a:moveTo>
                  <a:lnTo>
                    <a:pt x="2304" y="26"/>
                  </a:lnTo>
                  <a:cubicBezTo>
                    <a:pt x="2297" y="26"/>
                    <a:pt x="2292" y="20"/>
                    <a:pt x="2292" y="13"/>
                  </a:cubicBezTo>
                  <a:cubicBezTo>
                    <a:pt x="2292" y="6"/>
                    <a:pt x="2297" y="0"/>
                    <a:pt x="2304" y="0"/>
                  </a:cubicBezTo>
                  <a:lnTo>
                    <a:pt x="2330" y="0"/>
                  </a:lnTo>
                  <a:cubicBezTo>
                    <a:pt x="2337" y="0"/>
                    <a:pt x="2343" y="6"/>
                    <a:pt x="2343" y="13"/>
                  </a:cubicBezTo>
                  <a:cubicBezTo>
                    <a:pt x="2343" y="20"/>
                    <a:pt x="2337" y="26"/>
                    <a:pt x="2330" y="26"/>
                  </a:cubicBezTo>
                  <a:close/>
                  <a:moveTo>
                    <a:pt x="2253" y="26"/>
                  </a:moveTo>
                  <a:lnTo>
                    <a:pt x="2228" y="26"/>
                  </a:lnTo>
                  <a:cubicBezTo>
                    <a:pt x="2221" y="26"/>
                    <a:pt x="2215" y="20"/>
                    <a:pt x="2215" y="13"/>
                  </a:cubicBezTo>
                  <a:cubicBezTo>
                    <a:pt x="2215" y="6"/>
                    <a:pt x="2221" y="0"/>
                    <a:pt x="2228" y="0"/>
                  </a:cubicBezTo>
                  <a:lnTo>
                    <a:pt x="2253" y="0"/>
                  </a:lnTo>
                  <a:cubicBezTo>
                    <a:pt x="2260" y="0"/>
                    <a:pt x="2266" y="6"/>
                    <a:pt x="2266" y="13"/>
                  </a:cubicBezTo>
                  <a:cubicBezTo>
                    <a:pt x="2266" y="20"/>
                    <a:pt x="2260" y="26"/>
                    <a:pt x="2253" y="26"/>
                  </a:cubicBezTo>
                  <a:close/>
                  <a:moveTo>
                    <a:pt x="2176" y="26"/>
                  </a:moveTo>
                  <a:lnTo>
                    <a:pt x="2151" y="26"/>
                  </a:lnTo>
                  <a:cubicBezTo>
                    <a:pt x="2144" y="26"/>
                    <a:pt x="2138" y="20"/>
                    <a:pt x="2138" y="13"/>
                  </a:cubicBezTo>
                  <a:cubicBezTo>
                    <a:pt x="2138" y="6"/>
                    <a:pt x="2144" y="0"/>
                    <a:pt x="2151" y="0"/>
                  </a:cubicBezTo>
                  <a:lnTo>
                    <a:pt x="2176" y="0"/>
                  </a:lnTo>
                  <a:cubicBezTo>
                    <a:pt x="2184" y="0"/>
                    <a:pt x="2189" y="6"/>
                    <a:pt x="2189" y="13"/>
                  </a:cubicBezTo>
                  <a:cubicBezTo>
                    <a:pt x="2189" y="20"/>
                    <a:pt x="2184" y="26"/>
                    <a:pt x="2176" y="26"/>
                  </a:cubicBezTo>
                  <a:close/>
                  <a:moveTo>
                    <a:pt x="2100" y="26"/>
                  </a:moveTo>
                  <a:lnTo>
                    <a:pt x="2074" y="26"/>
                  </a:lnTo>
                  <a:cubicBezTo>
                    <a:pt x="2067" y="26"/>
                    <a:pt x="2061" y="20"/>
                    <a:pt x="2061" y="13"/>
                  </a:cubicBezTo>
                  <a:cubicBezTo>
                    <a:pt x="2061" y="6"/>
                    <a:pt x="2067" y="0"/>
                    <a:pt x="2074" y="0"/>
                  </a:cubicBezTo>
                  <a:lnTo>
                    <a:pt x="2100" y="0"/>
                  </a:lnTo>
                  <a:cubicBezTo>
                    <a:pt x="2107" y="0"/>
                    <a:pt x="2112" y="6"/>
                    <a:pt x="2112" y="13"/>
                  </a:cubicBezTo>
                  <a:cubicBezTo>
                    <a:pt x="2112" y="20"/>
                    <a:pt x="2107" y="26"/>
                    <a:pt x="2100" y="26"/>
                  </a:cubicBezTo>
                  <a:close/>
                  <a:moveTo>
                    <a:pt x="2023" y="26"/>
                  </a:moveTo>
                  <a:lnTo>
                    <a:pt x="1997" y="26"/>
                  </a:lnTo>
                  <a:cubicBezTo>
                    <a:pt x="1990" y="26"/>
                    <a:pt x="1984" y="20"/>
                    <a:pt x="1984" y="13"/>
                  </a:cubicBezTo>
                  <a:cubicBezTo>
                    <a:pt x="1984" y="6"/>
                    <a:pt x="1990" y="0"/>
                    <a:pt x="1997" y="0"/>
                  </a:cubicBezTo>
                  <a:lnTo>
                    <a:pt x="2023" y="0"/>
                  </a:lnTo>
                  <a:cubicBezTo>
                    <a:pt x="2030" y="0"/>
                    <a:pt x="2036" y="6"/>
                    <a:pt x="2036" y="13"/>
                  </a:cubicBezTo>
                  <a:cubicBezTo>
                    <a:pt x="2036" y="20"/>
                    <a:pt x="2030" y="26"/>
                    <a:pt x="2023" y="26"/>
                  </a:cubicBezTo>
                  <a:close/>
                  <a:moveTo>
                    <a:pt x="1946" y="26"/>
                  </a:moveTo>
                  <a:lnTo>
                    <a:pt x="1920" y="26"/>
                  </a:lnTo>
                  <a:cubicBezTo>
                    <a:pt x="1913" y="26"/>
                    <a:pt x="1908" y="20"/>
                    <a:pt x="1908" y="13"/>
                  </a:cubicBezTo>
                  <a:cubicBezTo>
                    <a:pt x="1908" y="6"/>
                    <a:pt x="1913" y="0"/>
                    <a:pt x="1920" y="0"/>
                  </a:cubicBezTo>
                  <a:lnTo>
                    <a:pt x="1946" y="0"/>
                  </a:lnTo>
                  <a:cubicBezTo>
                    <a:pt x="1953" y="0"/>
                    <a:pt x="1959" y="6"/>
                    <a:pt x="1959" y="13"/>
                  </a:cubicBezTo>
                  <a:cubicBezTo>
                    <a:pt x="1959" y="20"/>
                    <a:pt x="1953" y="26"/>
                    <a:pt x="1946" y="26"/>
                  </a:cubicBezTo>
                  <a:close/>
                  <a:moveTo>
                    <a:pt x="1869" y="26"/>
                  </a:moveTo>
                  <a:lnTo>
                    <a:pt x="1844" y="26"/>
                  </a:lnTo>
                  <a:cubicBezTo>
                    <a:pt x="1837" y="26"/>
                    <a:pt x="1831" y="20"/>
                    <a:pt x="1831" y="13"/>
                  </a:cubicBezTo>
                  <a:cubicBezTo>
                    <a:pt x="1831" y="6"/>
                    <a:pt x="1837" y="0"/>
                    <a:pt x="1844" y="0"/>
                  </a:cubicBezTo>
                  <a:lnTo>
                    <a:pt x="1869" y="0"/>
                  </a:lnTo>
                  <a:cubicBezTo>
                    <a:pt x="1876" y="0"/>
                    <a:pt x="1882" y="6"/>
                    <a:pt x="1882" y="13"/>
                  </a:cubicBezTo>
                  <a:cubicBezTo>
                    <a:pt x="1882" y="20"/>
                    <a:pt x="1876" y="26"/>
                    <a:pt x="1869" y="26"/>
                  </a:cubicBezTo>
                  <a:close/>
                  <a:moveTo>
                    <a:pt x="1792" y="26"/>
                  </a:moveTo>
                  <a:lnTo>
                    <a:pt x="1767" y="26"/>
                  </a:lnTo>
                  <a:cubicBezTo>
                    <a:pt x="1760" y="26"/>
                    <a:pt x="1754" y="20"/>
                    <a:pt x="1754" y="13"/>
                  </a:cubicBezTo>
                  <a:cubicBezTo>
                    <a:pt x="1754" y="6"/>
                    <a:pt x="1760" y="0"/>
                    <a:pt x="1767" y="0"/>
                  </a:cubicBezTo>
                  <a:lnTo>
                    <a:pt x="1792" y="0"/>
                  </a:lnTo>
                  <a:cubicBezTo>
                    <a:pt x="1800" y="0"/>
                    <a:pt x="1805" y="6"/>
                    <a:pt x="1805" y="13"/>
                  </a:cubicBezTo>
                  <a:cubicBezTo>
                    <a:pt x="1805" y="20"/>
                    <a:pt x="1800" y="26"/>
                    <a:pt x="1792" y="26"/>
                  </a:cubicBezTo>
                  <a:close/>
                  <a:moveTo>
                    <a:pt x="1716" y="26"/>
                  </a:moveTo>
                  <a:lnTo>
                    <a:pt x="1690" y="26"/>
                  </a:lnTo>
                  <a:cubicBezTo>
                    <a:pt x="1683" y="26"/>
                    <a:pt x="1677" y="20"/>
                    <a:pt x="1677" y="13"/>
                  </a:cubicBezTo>
                  <a:cubicBezTo>
                    <a:pt x="1677" y="6"/>
                    <a:pt x="1683" y="0"/>
                    <a:pt x="1690" y="0"/>
                  </a:cubicBezTo>
                  <a:lnTo>
                    <a:pt x="1716" y="0"/>
                  </a:lnTo>
                  <a:cubicBezTo>
                    <a:pt x="1723" y="0"/>
                    <a:pt x="1728" y="6"/>
                    <a:pt x="1728" y="13"/>
                  </a:cubicBezTo>
                  <a:cubicBezTo>
                    <a:pt x="1728" y="20"/>
                    <a:pt x="1723" y="26"/>
                    <a:pt x="1716" y="26"/>
                  </a:cubicBezTo>
                  <a:close/>
                  <a:moveTo>
                    <a:pt x="1639" y="26"/>
                  </a:moveTo>
                  <a:lnTo>
                    <a:pt x="1613" y="26"/>
                  </a:lnTo>
                  <a:cubicBezTo>
                    <a:pt x="1606" y="26"/>
                    <a:pt x="1600" y="20"/>
                    <a:pt x="1600" y="13"/>
                  </a:cubicBezTo>
                  <a:cubicBezTo>
                    <a:pt x="1600" y="6"/>
                    <a:pt x="1606" y="0"/>
                    <a:pt x="1613" y="0"/>
                  </a:cubicBezTo>
                  <a:lnTo>
                    <a:pt x="1639" y="0"/>
                  </a:lnTo>
                  <a:cubicBezTo>
                    <a:pt x="1646" y="0"/>
                    <a:pt x="1652" y="6"/>
                    <a:pt x="1652" y="13"/>
                  </a:cubicBezTo>
                  <a:cubicBezTo>
                    <a:pt x="1652" y="20"/>
                    <a:pt x="1646" y="26"/>
                    <a:pt x="1639" y="26"/>
                  </a:cubicBezTo>
                  <a:close/>
                  <a:moveTo>
                    <a:pt x="1562" y="26"/>
                  </a:moveTo>
                  <a:lnTo>
                    <a:pt x="1536" y="26"/>
                  </a:lnTo>
                  <a:cubicBezTo>
                    <a:pt x="1529" y="26"/>
                    <a:pt x="1524" y="20"/>
                    <a:pt x="1524" y="13"/>
                  </a:cubicBezTo>
                  <a:cubicBezTo>
                    <a:pt x="1524" y="6"/>
                    <a:pt x="1529" y="0"/>
                    <a:pt x="1536" y="0"/>
                  </a:cubicBezTo>
                  <a:lnTo>
                    <a:pt x="1562" y="0"/>
                  </a:lnTo>
                  <a:cubicBezTo>
                    <a:pt x="1569" y="0"/>
                    <a:pt x="1575" y="6"/>
                    <a:pt x="1575" y="13"/>
                  </a:cubicBezTo>
                  <a:cubicBezTo>
                    <a:pt x="1575" y="20"/>
                    <a:pt x="1569" y="26"/>
                    <a:pt x="1562" y="26"/>
                  </a:cubicBezTo>
                  <a:close/>
                  <a:moveTo>
                    <a:pt x="1485" y="26"/>
                  </a:moveTo>
                  <a:lnTo>
                    <a:pt x="1460" y="26"/>
                  </a:lnTo>
                  <a:cubicBezTo>
                    <a:pt x="1453" y="26"/>
                    <a:pt x="1447" y="20"/>
                    <a:pt x="1447" y="13"/>
                  </a:cubicBezTo>
                  <a:cubicBezTo>
                    <a:pt x="1447" y="6"/>
                    <a:pt x="1453" y="0"/>
                    <a:pt x="1460" y="0"/>
                  </a:cubicBezTo>
                  <a:lnTo>
                    <a:pt x="1485" y="0"/>
                  </a:lnTo>
                  <a:cubicBezTo>
                    <a:pt x="1492" y="0"/>
                    <a:pt x="1498" y="6"/>
                    <a:pt x="1498" y="13"/>
                  </a:cubicBezTo>
                  <a:cubicBezTo>
                    <a:pt x="1498" y="20"/>
                    <a:pt x="1492" y="26"/>
                    <a:pt x="1485" y="26"/>
                  </a:cubicBezTo>
                  <a:close/>
                  <a:moveTo>
                    <a:pt x="1408" y="26"/>
                  </a:moveTo>
                  <a:lnTo>
                    <a:pt x="1383" y="26"/>
                  </a:lnTo>
                  <a:cubicBezTo>
                    <a:pt x="1376" y="26"/>
                    <a:pt x="1370" y="20"/>
                    <a:pt x="1370" y="13"/>
                  </a:cubicBezTo>
                  <a:cubicBezTo>
                    <a:pt x="1370" y="6"/>
                    <a:pt x="1376" y="0"/>
                    <a:pt x="1383" y="0"/>
                  </a:cubicBezTo>
                  <a:lnTo>
                    <a:pt x="1408" y="0"/>
                  </a:lnTo>
                  <a:cubicBezTo>
                    <a:pt x="1416" y="0"/>
                    <a:pt x="1421" y="6"/>
                    <a:pt x="1421" y="13"/>
                  </a:cubicBezTo>
                  <a:cubicBezTo>
                    <a:pt x="1421" y="20"/>
                    <a:pt x="1416" y="26"/>
                    <a:pt x="1408" y="26"/>
                  </a:cubicBezTo>
                  <a:close/>
                  <a:moveTo>
                    <a:pt x="1332" y="26"/>
                  </a:moveTo>
                  <a:lnTo>
                    <a:pt x="1306" y="26"/>
                  </a:lnTo>
                  <a:cubicBezTo>
                    <a:pt x="1299" y="26"/>
                    <a:pt x="1293" y="20"/>
                    <a:pt x="1293" y="13"/>
                  </a:cubicBezTo>
                  <a:cubicBezTo>
                    <a:pt x="1293" y="6"/>
                    <a:pt x="1299" y="0"/>
                    <a:pt x="1306" y="0"/>
                  </a:cubicBezTo>
                  <a:lnTo>
                    <a:pt x="1332" y="0"/>
                  </a:lnTo>
                  <a:cubicBezTo>
                    <a:pt x="1339" y="0"/>
                    <a:pt x="1344" y="6"/>
                    <a:pt x="1344" y="13"/>
                  </a:cubicBezTo>
                  <a:cubicBezTo>
                    <a:pt x="1344" y="20"/>
                    <a:pt x="1339" y="26"/>
                    <a:pt x="1332" y="26"/>
                  </a:cubicBezTo>
                  <a:close/>
                  <a:moveTo>
                    <a:pt x="1255" y="26"/>
                  </a:moveTo>
                  <a:lnTo>
                    <a:pt x="1229" y="26"/>
                  </a:lnTo>
                  <a:cubicBezTo>
                    <a:pt x="1222" y="26"/>
                    <a:pt x="1216" y="20"/>
                    <a:pt x="1216" y="13"/>
                  </a:cubicBezTo>
                  <a:cubicBezTo>
                    <a:pt x="1216" y="6"/>
                    <a:pt x="1222" y="0"/>
                    <a:pt x="1229" y="0"/>
                  </a:cubicBezTo>
                  <a:lnTo>
                    <a:pt x="1255" y="0"/>
                  </a:lnTo>
                  <a:cubicBezTo>
                    <a:pt x="1262" y="0"/>
                    <a:pt x="1268" y="6"/>
                    <a:pt x="1268" y="13"/>
                  </a:cubicBezTo>
                  <a:cubicBezTo>
                    <a:pt x="1268" y="20"/>
                    <a:pt x="1262" y="26"/>
                    <a:pt x="1255" y="26"/>
                  </a:cubicBezTo>
                  <a:close/>
                  <a:moveTo>
                    <a:pt x="1178" y="26"/>
                  </a:moveTo>
                  <a:lnTo>
                    <a:pt x="1152" y="26"/>
                  </a:lnTo>
                  <a:cubicBezTo>
                    <a:pt x="1145" y="26"/>
                    <a:pt x="1140" y="20"/>
                    <a:pt x="1140" y="13"/>
                  </a:cubicBezTo>
                  <a:cubicBezTo>
                    <a:pt x="1140" y="6"/>
                    <a:pt x="1145" y="0"/>
                    <a:pt x="1152" y="0"/>
                  </a:cubicBezTo>
                  <a:lnTo>
                    <a:pt x="1178" y="0"/>
                  </a:lnTo>
                  <a:cubicBezTo>
                    <a:pt x="1185" y="0"/>
                    <a:pt x="1191" y="6"/>
                    <a:pt x="1191" y="13"/>
                  </a:cubicBezTo>
                  <a:cubicBezTo>
                    <a:pt x="1191" y="20"/>
                    <a:pt x="1185" y="26"/>
                    <a:pt x="1178" y="26"/>
                  </a:cubicBezTo>
                  <a:close/>
                  <a:moveTo>
                    <a:pt x="1101" y="26"/>
                  </a:moveTo>
                  <a:lnTo>
                    <a:pt x="1076" y="26"/>
                  </a:lnTo>
                  <a:cubicBezTo>
                    <a:pt x="1069" y="26"/>
                    <a:pt x="1063" y="20"/>
                    <a:pt x="1063" y="13"/>
                  </a:cubicBezTo>
                  <a:cubicBezTo>
                    <a:pt x="1063" y="6"/>
                    <a:pt x="1069" y="0"/>
                    <a:pt x="1076" y="0"/>
                  </a:cubicBezTo>
                  <a:lnTo>
                    <a:pt x="1101" y="0"/>
                  </a:lnTo>
                  <a:cubicBezTo>
                    <a:pt x="1108" y="0"/>
                    <a:pt x="1114" y="6"/>
                    <a:pt x="1114" y="13"/>
                  </a:cubicBezTo>
                  <a:cubicBezTo>
                    <a:pt x="1114" y="20"/>
                    <a:pt x="1108" y="26"/>
                    <a:pt x="1101" y="26"/>
                  </a:cubicBezTo>
                  <a:close/>
                  <a:moveTo>
                    <a:pt x="1024" y="26"/>
                  </a:moveTo>
                  <a:lnTo>
                    <a:pt x="999" y="26"/>
                  </a:lnTo>
                  <a:cubicBezTo>
                    <a:pt x="992" y="26"/>
                    <a:pt x="986" y="20"/>
                    <a:pt x="986" y="13"/>
                  </a:cubicBezTo>
                  <a:cubicBezTo>
                    <a:pt x="986" y="6"/>
                    <a:pt x="992" y="0"/>
                    <a:pt x="999" y="0"/>
                  </a:cubicBezTo>
                  <a:lnTo>
                    <a:pt x="1024" y="0"/>
                  </a:lnTo>
                  <a:cubicBezTo>
                    <a:pt x="1032" y="0"/>
                    <a:pt x="1037" y="6"/>
                    <a:pt x="1037" y="13"/>
                  </a:cubicBezTo>
                  <a:cubicBezTo>
                    <a:pt x="1037" y="20"/>
                    <a:pt x="1032" y="26"/>
                    <a:pt x="1024" y="26"/>
                  </a:cubicBezTo>
                  <a:close/>
                  <a:moveTo>
                    <a:pt x="948" y="26"/>
                  </a:moveTo>
                  <a:lnTo>
                    <a:pt x="922" y="26"/>
                  </a:lnTo>
                  <a:cubicBezTo>
                    <a:pt x="915" y="26"/>
                    <a:pt x="909" y="20"/>
                    <a:pt x="909" y="13"/>
                  </a:cubicBezTo>
                  <a:cubicBezTo>
                    <a:pt x="909" y="6"/>
                    <a:pt x="915" y="0"/>
                    <a:pt x="922" y="0"/>
                  </a:cubicBezTo>
                  <a:lnTo>
                    <a:pt x="948" y="0"/>
                  </a:lnTo>
                  <a:cubicBezTo>
                    <a:pt x="955" y="0"/>
                    <a:pt x="960" y="6"/>
                    <a:pt x="960" y="13"/>
                  </a:cubicBezTo>
                  <a:cubicBezTo>
                    <a:pt x="960" y="20"/>
                    <a:pt x="955" y="26"/>
                    <a:pt x="948" y="26"/>
                  </a:cubicBezTo>
                  <a:close/>
                  <a:moveTo>
                    <a:pt x="871" y="26"/>
                  </a:moveTo>
                  <a:lnTo>
                    <a:pt x="845" y="26"/>
                  </a:lnTo>
                  <a:cubicBezTo>
                    <a:pt x="838" y="26"/>
                    <a:pt x="832" y="20"/>
                    <a:pt x="832" y="13"/>
                  </a:cubicBezTo>
                  <a:cubicBezTo>
                    <a:pt x="832" y="6"/>
                    <a:pt x="838" y="0"/>
                    <a:pt x="845" y="0"/>
                  </a:cubicBezTo>
                  <a:lnTo>
                    <a:pt x="871" y="0"/>
                  </a:lnTo>
                  <a:cubicBezTo>
                    <a:pt x="878" y="0"/>
                    <a:pt x="884" y="6"/>
                    <a:pt x="884" y="13"/>
                  </a:cubicBezTo>
                  <a:cubicBezTo>
                    <a:pt x="884" y="20"/>
                    <a:pt x="878" y="26"/>
                    <a:pt x="871" y="26"/>
                  </a:cubicBezTo>
                  <a:close/>
                  <a:moveTo>
                    <a:pt x="794" y="26"/>
                  </a:moveTo>
                  <a:lnTo>
                    <a:pt x="768" y="26"/>
                  </a:lnTo>
                  <a:cubicBezTo>
                    <a:pt x="761" y="26"/>
                    <a:pt x="756" y="20"/>
                    <a:pt x="756" y="13"/>
                  </a:cubicBezTo>
                  <a:cubicBezTo>
                    <a:pt x="756" y="6"/>
                    <a:pt x="761" y="0"/>
                    <a:pt x="768" y="0"/>
                  </a:cubicBezTo>
                  <a:lnTo>
                    <a:pt x="794" y="0"/>
                  </a:lnTo>
                  <a:cubicBezTo>
                    <a:pt x="801" y="0"/>
                    <a:pt x="807" y="6"/>
                    <a:pt x="807" y="13"/>
                  </a:cubicBezTo>
                  <a:cubicBezTo>
                    <a:pt x="807" y="20"/>
                    <a:pt x="801" y="26"/>
                    <a:pt x="794" y="26"/>
                  </a:cubicBezTo>
                  <a:close/>
                  <a:moveTo>
                    <a:pt x="717" y="26"/>
                  </a:moveTo>
                  <a:lnTo>
                    <a:pt x="692" y="26"/>
                  </a:lnTo>
                  <a:cubicBezTo>
                    <a:pt x="685" y="26"/>
                    <a:pt x="679" y="20"/>
                    <a:pt x="679" y="13"/>
                  </a:cubicBezTo>
                  <a:cubicBezTo>
                    <a:pt x="679" y="6"/>
                    <a:pt x="685" y="0"/>
                    <a:pt x="692" y="0"/>
                  </a:cubicBezTo>
                  <a:lnTo>
                    <a:pt x="717" y="0"/>
                  </a:lnTo>
                  <a:cubicBezTo>
                    <a:pt x="724" y="0"/>
                    <a:pt x="730" y="6"/>
                    <a:pt x="730" y="13"/>
                  </a:cubicBezTo>
                  <a:cubicBezTo>
                    <a:pt x="730" y="20"/>
                    <a:pt x="724" y="26"/>
                    <a:pt x="717" y="26"/>
                  </a:cubicBezTo>
                  <a:close/>
                  <a:moveTo>
                    <a:pt x="640" y="26"/>
                  </a:moveTo>
                  <a:lnTo>
                    <a:pt x="615" y="26"/>
                  </a:lnTo>
                  <a:cubicBezTo>
                    <a:pt x="608" y="26"/>
                    <a:pt x="602" y="20"/>
                    <a:pt x="602" y="13"/>
                  </a:cubicBezTo>
                  <a:cubicBezTo>
                    <a:pt x="602" y="6"/>
                    <a:pt x="608" y="0"/>
                    <a:pt x="615" y="0"/>
                  </a:cubicBezTo>
                  <a:lnTo>
                    <a:pt x="640" y="0"/>
                  </a:lnTo>
                  <a:cubicBezTo>
                    <a:pt x="648" y="0"/>
                    <a:pt x="653" y="6"/>
                    <a:pt x="653" y="13"/>
                  </a:cubicBezTo>
                  <a:cubicBezTo>
                    <a:pt x="653" y="20"/>
                    <a:pt x="648" y="26"/>
                    <a:pt x="640" y="26"/>
                  </a:cubicBezTo>
                  <a:close/>
                  <a:moveTo>
                    <a:pt x="564" y="26"/>
                  </a:moveTo>
                  <a:lnTo>
                    <a:pt x="538" y="26"/>
                  </a:lnTo>
                  <a:cubicBezTo>
                    <a:pt x="531" y="26"/>
                    <a:pt x="525" y="20"/>
                    <a:pt x="525" y="13"/>
                  </a:cubicBezTo>
                  <a:cubicBezTo>
                    <a:pt x="525" y="6"/>
                    <a:pt x="531" y="0"/>
                    <a:pt x="538" y="0"/>
                  </a:cubicBezTo>
                  <a:lnTo>
                    <a:pt x="564" y="0"/>
                  </a:lnTo>
                  <a:cubicBezTo>
                    <a:pt x="571" y="0"/>
                    <a:pt x="576" y="6"/>
                    <a:pt x="576" y="13"/>
                  </a:cubicBezTo>
                  <a:cubicBezTo>
                    <a:pt x="576" y="20"/>
                    <a:pt x="571" y="26"/>
                    <a:pt x="564" y="26"/>
                  </a:cubicBezTo>
                  <a:close/>
                  <a:moveTo>
                    <a:pt x="487" y="26"/>
                  </a:moveTo>
                  <a:lnTo>
                    <a:pt x="461" y="26"/>
                  </a:lnTo>
                  <a:cubicBezTo>
                    <a:pt x="454" y="26"/>
                    <a:pt x="448" y="20"/>
                    <a:pt x="448" y="13"/>
                  </a:cubicBezTo>
                  <a:cubicBezTo>
                    <a:pt x="448" y="6"/>
                    <a:pt x="454" y="0"/>
                    <a:pt x="461" y="0"/>
                  </a:cubicBezTo>
                  <a:lnTo>
                    <a:pt x="487" y="0"/>
                  </a:lnTo>
                  <a:cubicBezTo>
                    <a:pt x="494" y="0"/>
                    <a:pt x="500" y="6"/>
                    <a:pt x="500" y="13"/>
                  </a:cubicBezTo>
                  <a:cubicBezTo>
                    <a:pt x="500" y="20"/>
                    <a:pt x="494" y="26"/>
                    <a:pt x="487" y="26"/>
                  </a:cubicBezTo>
                  <a:close/>
                  <a:moveTo>
                    <a:pt x="410" y="26"/>
                  </a:moveTo>
                  <a:lnTo>
                    <a:pt x="384" y="26"/>
                  </a:lnTo>
                  <a:cubicBezTo>
                    <a:pt x="377" y="26"/>
                    <a:pt x="372" y="20"/>
                    <a:pt x="372" y="13"/>
                  </a:cubicBezTo>
                  <a:cubicBezTo>
                    <a:pt x="372" y="6"/>
                    <a:pt x="377" y="0"/>
                    <a:pt x="384" y="0"/>
                  </a:cubicBezTo>
                  <a:lnTo>
                    <a:pt x="410" y="0"/>
                  </a:lnTo>
                  <a:cubicBezTo>
                    <a:pt x="417" y="0"/>
                    <a:pt x="423" y="6"/>
                    <a:pt x="423" y="13"/>
                  </a:cubicBezTo>
                  <a:cubicBezTo>
                    <a:pt x="423" y="20"/>
                    <a:pt x="417" y="26"/>
                    <a:pt x="410" y="26"/>
                  </a:cubicBezTo>
                  <a:close/>
                  <a:moveTo>
                    <a:pt x="333" y="26"/>
                  </a:moveTo>
                  <a:lnTo>
                    <a:pt x="308" y="26"/>
                  </a:lnTo>
                  <a:cubicBezTo>
                    <a:pt x="301" y="26"/>
                    <a:pt x="295" y="20"/>
                    <a:pt x="295" y="13"/>
                  </a:cubicBezTo>
                  <a:cubicBezTo>
                    <a:pt x="295" y="6"/>
                    <a:pt x="301" y="0"/>
                    <a:pt x="308" y="0"/>
                  </a:cubicBezTo>
                  <a:lnTo>
                    <a:pt x="333" y="0"/>
                  </a:lnTo>
                  <a:cubicBezTo>
                    <a:pt x="340" y="0"/>
                    <a:pt x="346" y="6"/>
                    <a:pt x="346" y="13"/>
                  </a:cubicBezTo>
                  <a:cubicBezTo>
                    <a:pt x="346" y="20"/>
                    <a:pt x="340" y="26"/>
                    <a:pt x="333" y="26"/>
                  </a:cubicBezTo>
                  <a:close/>
                  <a:moveTo>
                    <a:pt x="256" y="26"/>
                  </a:moveTo>
                  <a:lnTo>
                    <a:pt x="231" y="26"/>
                  </a:lnTo>
                  <a:cubicBezTo>
                    <a:pt x="224" y="26"/>
                    <a:pt x="218" y="20"/>
                    <a:pt x="218" y="13"/>
                  </a:cubicBezTo>
                  <a:cubicBezTo>
                    <a:pt x="218" y="6"/>
                    <a:pt x="224" y="0"/>
                    <a:pt x="231" y="0"/>
                  </a:cubicBezTo>
                  <a:lnTo>
                    <a:pt x="256" y="0"/>
                  </a:lnTo>
                  <a:cubicBezTo>
                    <a:pt x="264" y="0"/>
                    <a:pt x="269" y="6"/>
                    <a:pt x="269" y="13"/>
                  </a:cubicBezTo>
                  <a:cubicBezTo>
                    <a:pt x="269" y="20"/>
                    <a:pt x="264" y="26"/>
                    <a:pt x="256" y="26"/>
                  </a:cubicBezTo>
                  <a:close/>
                  <a:moveTo>
                    <a:pt x="180" y="26"/>
                  </a:moveTo>
                  <a:lnTo>
                    <a:pt x="154" y="26"/>
                  </a:lnTo>
                  <a:cubicBezTo>
                    <a:pt x="147" y="26"/>
                    <a:pt x="141" y="20"/>
                    <a:pt x="141" y="13"/>
                  </a:cubicBezTo>
                  <a:cubicBezTo>
                    <a:pt x="141" y="6"/>
                    <a:pt x="147" y="0"/>
                    <a:pt x="154" y="0"/>
                  </a:cubicBezTo>
                  <a:lnTo>
                    <a:pt x="180" y="0"/>
                  </a:lnTo>
                  <a:cubicBezTo>
                    <a:pt x="187" y="0"/>
                    <a:pt x="192" y="6"/>
                    <a:pt x="192" y="13"/>
                  </a:cubicBezTo>
                  <a:cubicBezTo>
                    <a:pt x="192" y="20"/>
                    <a:pt x="187" y="26"/>
                    <a:pt x="180" y="26"/>
                  </a:cubicBezTo>
                  <a:close/>
                  <a:moveTo>
                    <a:pt x="103" y="26"/>
                  </a:moveTo>
                  <a:lnTo>
                    <a:pt x="77" y="26"/>
                  </a:lnTo>
                  <a:cubicBezTo>
                    <a:pt x="70" y="26"/>
                    <a:pt x="64" y="20"/>
                    <a:pt x="64" y="13"/>
                  </a:cubicBezTo>
                  <a:cubicBezTo>
                    <a:pt x="64" y="6"/>
                    <a:pt x="70" y="0"/>
                    <a:pt x="77" y="0"/>
                  </a:cubicBezTo>
                  <a:lnTo>
                    <a:pt x="103" y="0"/>
                  </a:lnTo>
                  <a:cubicBezTo>
                    <a:pt x="110" y="0"/>
                    <a:pt x="116" y="6"/>
                    <a:pt x="116" y="13"/>
                  </a:cubicBezTo>
                  <a:cubicBezTo>
                    <a:pt x="116" y="20"/>
                    <a:pt x="110" y="26"/>
                    <a:pt x="103" y="26"/>
                  </a:cubicBezTo>
                  <a:close/>
                  <a:moveTo>
                    <a:pt x="26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6" y="0"/>
                  </a:lnTo>
                  <a:cubicBezTo>
                    <a:pt x="33" y="0"/>
                    <a:pt x="39" y="6"/>
                    <a:pt x="39" y="13"/>
                  </a:cubicBezTo>
                  <a:cubicBezTo>
                    <a:pt x="39" y="20"/>
                    <a:pt x="33" y="26"/>
                    <a:pt x="26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5" name="Line 51"/>
            <p:cNvSpPr>
              <a:spLocks noChangeShapeType="1"/>
            </p:cNvSpPr>
            <p:nvPr/>
          </p:nvSpPr>
          <p:spPr bwMode="auto">
            <a:xfrm>
              <a:off x="5224347" y="3030379"/>
              <a:ext cx="533276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6" name="Freeform 52"/>
            <p:cNvSpPr>
              <a:spLocks/>
            </p:cNvSpPr>
            <p:nvPr/>
          </p:nvSpPr>
          <p:spPr bwMode="auto">
            <a:xfrm>
              <a:off x="5749687" y="2993864"/>
              <a:ext cx="68247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" y="34"/>
                </a:cxn>
                <a:cxn ang="0">
                  <a:pos x="0" y="68"/>
                </a:cxn>
                <a:cxn ang="0">
                  <a:pos x="0" y="0"/>
                </a:cxn>
              </a:cxnLst>
              <a:rect l="0" t="0" r="r" b="b"/>
              <a:pathLst>
                <a:path w="68" h="68">
                  <a:moveTo>
                    <a:pt x="0" y="0"/>
                  </a:moveTo>
                  <a:lnTo>
                    <a:pt x="68" y="34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7" name="Freeform 53"/>
            <p:cNvSpPr>
              <a:spLocks/>
            </p:cNvSpPr>
            <p:nvPr/>
          </p:nvSpPr>
          <p:spPr bwMode="auto">
            <a:xfrm>
              <a:off x="5687789" y="2681112"/>
              <a:ext cx="180933" cy="344504"/>
            </a:xfrm>
            <a:custGeom>
              <a:avLst/>
              <a:gdLst/>
              <a:ahLst/>
              <a:cxnLst>
                <a:cxn ang="0">
                  <a:pos x="0" y="312"/>
                </a:cxn>
                <a:cxn ang="0">
                  <a:pos x="0" y="0"/>
                </a:cxn>
                <a:cxn ang="0">
                  <a:pos x="179" y="0"/>
                </a:cxn>
                <a:cxn ang="0">
                  <a:pos x="179" y="53"/>
                </a:cxn>
              </a:cxnLst>
              <a:rect l="0" t="0" r="r" b="b"/>
              <a:pathLst>
                <a:path w="179" h="312">
                  <a:moveTo>
                    <a:pt x="0" y="312"/>
                  </a:moveTo>
                  <a:lnTo>
                    <a:pt x="0" y="0"/>
                  </a:lnTo>
                  <a:lnTo>
                    <a:pt x="179" y="0"/>
                  </a:lnTo>
                  <a:lnTo>
                    <a:pt x="179" y="53"/>
                  </a:lnTo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8" name="Freeform 54"/>
            <p:cNvSpPr>
              <a:spLocks/>
            </p:cNvSpPr>
            <p:nvPr/>
          </p:nvSpPr>
          <p:spPr bwMode="auto">
            <a:xfrm>
              <a:off x="5835392" y="2722389"/>
              <a:ext cx="66660" cy="74616"/>
            </a:xfrm>
            <a:custGeom>
              <a:avLst/>
              <a:gdLst/>
              <a:ahLst/>
              <a:cxnLst>
                <a:cxn ang="0">
                  <a:pos x="79" y="159"/>
                </a:cxn>
                <a:cxn ang="0">
                  <a:pos x="0" y="0"/>
                </a:cxn>
                <a:cxn ang="0">
                  <a:pos x="159" y="1"/>
                </a:cxn>
                <a:cxn ang="0">
                  <a:pos x="159" y="1"/>
                </a:cxn>
                <a:cxn ang="0">
                  <a:pos x="79" y="159"/>
                </a:cxn>
              </a:cxnLst>
              <a:rect l="0" t="0" r="r" b="b"/>
              <a:pathLst>
                <a:path w="159" h="159">
                  <a:moveTo>
                    <a:pt x="79" y="159"/>
                  </a:moveTo>
                  <a:lnTo>
                    <a:pt x="0" y="0"/>
                  </a:lnTo>
                  <a:cubicBezTo>
                    <a:pt x="50" y="25"/>
                    <a:pt x="109" y="26"/>
                    <a:pt x="159" y="1"/>
                  </a:cubicBezTo>
                  <a:lnTo>
                    <a:pt x="159" y="1"/>
                  </a:lnTo>
                  <a:lnTo>
                    <a:pt x="79" y="15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64373" name="Rectangle 57"/>
            <p:cNvSpPr>
              <a:spLocks noChangeArrowheads="1"/>
            </p:cNvSpPr>
            <p:nvPr/>
          </p:nvSpPr>
          <p:spPr bwMode="auto">
            <a:xfrm>
              <a:off x="5535424" y="2477902"/>
              <a:ext cx="852289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VC Identifier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90" name="Line 61"/>
            <p:cNvSpPr>
              <a:spLocks noChangeShapeType="1"/>
            </p:cNvSpPr>
            <p:nvPr/>
          </p:nvSpPr>
          <p:spPr bwMode="auto">
            <a:xfrm>
              <a:off x="5944904" y="2819230"/>
              <a:ext cx="77769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1" name="Line 62"/>
            <p:cNvSpPr>
              <a:spLocks noChangeShapeType="1"/>
            </p:cNvSpPr>
            <p:nvPr/>
          </p:nvSpPr>
          <p:spPr bwMode="auto">
            <a:xfrm>
              <a:off x="6435327" y="2819230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2" name="Freeform 63"/>
            <p:cNvSpPr>
              <a:spLocks/>
            </p:cNvSpPr>
            <p:nvPr/>
          </p:nvSpPr>
          <p:spPr bwMode="auto">
            <a:xfrm>
              <a:off x="6524207" y="2782717"/>
              <a:ext cx="65073" cy="746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6" h="67">
                  <a:moveTo>
                    <a:pt x="0" y="0"/>
                  </a:moveTo>
                  <a:lnTo>
                    <a:pt x="66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3" name="Line 64"/>
            <p:cNvSpPr>
              <a:spLocks noChangeShapeType="1"/>
            </p:cNvSpPr>
            <p:nvPr/>
          </p:nvSpPr>
          <p:spPr bwMode="auto">
            <a:xfrm>
              <a:off x="5944904" y="3244701"/>
              <a:ext cx="77769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4" name="Line 65"/>
            <p:cNvSpPr>
              <a:spLocks noChangeShapeType="1"/>
            </p:cNvSpPr>
            <p:nvPr/>
          </p:nvSpPr>
          <p:spPr bwMode="auto">
            <a:xfrm>
              <a:off x="6435327" y="3244701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5" name="Freeform 66"/>
            <p:cNvSpPr>
              <a:spLocks/>
            </p:cNvSpPr>
            <p:nvPr/>
          </p:nvSpPr>
          <p:spPr bwMode="auto">
            <a:xfrm>
              <a:off x="6524207" y="3208188"/>
              <a:ext cx="65073" cy="746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6" h="67">
                  <a:moveTo>
                    <a:pt x="0" y="0"/>
                  </a:moveTo>
                  <a:lnTo>
                    <a:pt x="66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6" name="Line 67"/>
            <p:cNvSpPr>
              <a:spLocks noChangeShapeType="1"/>
            </p:cNvSpPr>
            <p:nvPr/>
          </p:nvSpPr>
          <p:spPr bwMode="auto">
            <a:xfrm>
              <a:off x="5948079" y="3030379"/>
              <a:ext cx="77769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7" name="Line 68"/>
            <p:cNvSpPr>
              <a:spLocks noChangeShapeType="1"/>
            </p:cNvSpPr>
            <p:nvPr/>
          </p:nvSpPr>
          <p:spPr bwMode="auto">
            <a:xfrm>
              <a:off x="6438502" y="303037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8" name="Freeform 69"/>
            <p:cNvSpPr>
              <a:spLocks/>
            </p:cNvSpPr>
            <p:nvPr/>
          </p:nvSpPr>
          <p:spPr bwMode="auto">
            <a:xfrm>
              <a:off x="6524207" y="2993864"/>
              <a:ext cx="68247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" y="34"/>
                </a:cxn>
                <a:cxn ang="0">
                  <a:pos x="0" y="68"/>
                </a:cxn>
                <a:cxn ang="0">
                  <a:pos x="0" y="0"/>
                </a:cxn>
              </a:cxnLst>
              <a:rect l="0" t="0" r="r" b="b"/>
              <a:pathLst>
                <a:path w="68" h="68">
                  <a:moveTo>
                    <a:pt x="0" y="0"/>
                  </a:moveTo>
                  <a:lnTo>
                    <a:pt x="68" y="34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9" name="Rectangle 74"/>
            <p:cNvSpPr>
              <a:spLocks noChangeArrowheads="1"/>
            </p:cNvSpPr>
            <p:nvPr/>
          </p:nvSpPr>
          <p:spPr bwMode="auto">
            <a:xfrm>
              <a:off x="6022673" y="2951000"/>
              <a:ext cx="412654" cy="15399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0" name="Rectangle 75"/>
            <p:cNvSpPr>
              <a:spLocks noChangeArrowheads="1"/>
            </p:cNvSpPr>
            <p:nvPr/>
          </p:nvSpPr>
          <p:spPr bwMode="auto">
            <a:xfrm>
              <a:off x="6022673" y="2951000"/>
              <a:ext cx="412654" cy="153995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64385" name="Rectangle 76"/>
            <p:cNvSpPr>
              <a:spLocks noChangeArrowheads="1"/>
            </p:cNvSpPr>
            <p:nvPr/>
          </p:nvSpPr>
          <p:spPr bwMode="auto">
            <a:xfrm>
              <a:off x="6108378" y="2955762"/>
              <a:ext cx="301555" cy="169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VC 1 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302" name="Rectangle 78"/>
            <p:cNvSpPr>
              <a:spLocks noChangeArrowheads="1"/>
            </p:cNvSpPr>
            <p:nvPr/>
          </p:nvSpPr>
          <p:spPr bwMode="auto">
            <a:xfrm>
              <a:off x="6022673" y="3166911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3" name="Rectangle 79"/>
            <p:cNvSpPr>
              <a:spLocks noChangeArrowheads="1"/>
            </p:cNvSpPr>
            <p:nvPr/>
          </p:nvSpPr>
          <p:spPr bwMode="auto">
            <a:xfrm>
              <a:off x="6022673" y="3166911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64388" name="Rectangle 80"/>
            <p:cNvSpPr>
              <a:spLocks noChangeArrowheads="1"/>
            </p:cNvSpPr>
            <p:nvPr/>
          </p:nvSpPr>
          <p:spPr bwMode="auto">
            <a:xfrm>
              <a:off x="6108378" y="3163735"/>
              <a:ext cx="301555" cy="16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VC 2 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305" name="Freeform 82"/>
            <p:cNvSpPr>
              <a:spLocks/>
            </p:cNvSpPr>
            <p:nvPr/>
          </p:nvSpPr>
          <p:spPr bwMode="auto">
            <a:xfrm>
              <a:off x="5813172" y="3459025"/>
              <a:ext cx="130145" cy="574703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7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6" name="Freeform 83"/>
            <p:cNvSpPr>
              <a:spLocks/>
            </p:cNvSpPr>
            <p:nvPr/>
          </p:nvSpPr>
          <p:spPr bwMode="auto">
            <a:xfrm>
              <a:off x="5813172" y="3459025"/>
              <a:ext cx="130145" cy="574703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7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7" name="Freeform 84"/>
            <p:cNvSpPr>
              <a:spLocks/>
            </p:cNvSpPr>
            <p:nvPr/>
          </p:nvSpPr>
          <p:spPr bwMode="auto">
            <a:xfrm>
              <a:off x="6587692" y="3459025"/>
              <a:ext cx="128558" cy="574703"/>
            </a:xfrm>
            <a:custGeom>
              <a:avLst/>
              <a:gdLst/>
              <a:ahLst/>
              <a:cxnLst>
                <a:cxn ang="0">
                  <a:pos x="128" y="87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7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8" name="Freeform 85"/>
            <p:cNvSpPr>
              <a:spLocks/>
            </p:cNvSpPr>
            <p:nvPr/>
          </p:nvSpPr>
          <p:spPr bwMode="auto">
            <a:xfrm>
              <a:off x="6587692" y="3459025"/>
              <a:ext cx="128558" cy="574703"/>
            </a:xfrm>
            <a:custGeom>
              <a:avLst/>
              <a:gdLst/>
              <a:ahLst/>
              <a:cxnLst>
                <a:cxn ang="0">
                  <a:pos x="128" y="87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7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9" name="Rectangle 86"/>
            <p:cNvSpPr>
              <a:spLocks noChangeArrowheads="1"/>
            </p:cNvSpPr>
            <p:nvPr/>
          </p:nvSpPr>
          <p:spPr bwMode="auto">
            <a:xfrm>
              <a:off x="6019499" y="3459025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0" name="Rectangle 87"/>
            <p:cNvSpPr>
              <a:spLocks noChangeArrowheads="1"/>
            </p:cNvSpPr>
            <p:nvPr/>
          </p:nvSpPr>
          <p:spPr bwMode="auto">
            <a:xfrm>
              <a:off x="6019499" y="3459025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1" name="Freeform 90"/>
            <p:cNvSpPr>
              <a:spLocks noEditPoints="1"/>
            </p:cNvSpPr>
            <p:nvPr/>
          </p:nvSpPr>
          <p:spPr bwMode="auto">
            <a:xfrm>
              <a:off x="5471939" y="3397109"/>
              <a:ext cx="1299860" cy="687422"/>
            </a:xfrm>
            <a:custGeom>
              <a:avLst/>
              <a:gdLst/>
              <a:ahLst/>
              <a:cxnLst>
                <a:cxn ang="0">
                  <a:pos x="13" y="102"/>
                </a:cxn>
                <a:cxn ang="0">
                  <a:pos x="0" y="269"/>
                </a:cxn>
                <a:cxn ang="0">
                  <a:pos x="0" y="448"/>
                </a:cxn>
                <a:cxn ang="0">
                  <a:pos x="13" y="614"/>
                </a:cxn>
                <a:cxn ang="0">
                  <a:pos x="26" y="755"/>
                </a:cxn>
                <a:cxn ang="0">
                  <a:pos x="26" y="883"/>
                </a:cxn>
                <a:cxn ang="0">
                  <a:pos x="26" y="960"/>
                </a:cxn>
                <a:cxn ang="0">
                  <a:pos x="13" y="1101"/>
                </a:cxn>
                <a:cxn ang="0">
                  <a:pos x="0" y="1267"/>
                </a:cxn>
                <a:cxn ang="0">
                  <a:pos x="0" y="1446"/>
                </a:cxn>
                <a:cxn ang="0">
                  <a:pos x="162" y="1464"/>
                </a:cxn>
                <a:cxn ang="0">
                  <a:pos x="303" y="1451"/>
                </a:cxn>
                <a:cxn ang="0">
                  <a:pos x="431" y="1451"/>
                </a:cxn>
                <a:cxn ang="0">
                  <a:pos x="508" y="1451"/>
                </a:cxn>
                <a:cxn ang="0">
                  <a:pos x="648" y="1464"/>
                </a:cxn>
                <a:cxn ang="0">
                  <a:pos x="815" y="1477"/>
                </a:cxn>
                <a:cxn ang="0">
                  <a:pos x="994" y="1477"/>
                </a:cxn>
                <a:cxn ang="0">
                  <a:pos x="1160" y="1464"/>
                </a:cxn>
                <a:cxn ang="0">
                  <a:pos x="1301" y="1451"/>
                </a:cxn>
                <a:cxn ang="0">
                  <a:pos x="1429" y="1451"/>
                </a:cxn>
                <a:cxn ang="0">
                  <a:pos x="1506" y="1451"/>
                </a:cxn>
                <a:cxn ang="0">
                  <a:pos x="1647" y="1464"/>
                </a:cxn>
                <a:cxn ang="0">
                  <a:pos x="1813" y="1477"/>
                </a:cxn>
                <a:cxn ang="0">
                  <a:pos x="1992" y="1477"/>
                </a:cxn>
                <a:cxn ang="0">
                  <a:pos x="2159" y="1464"/>
                </a:cxn>
                <a:cxn ang="0">
                  <a:pos x="2300" y="1451"/>
                </a:cxn>
                <a:cxn ang="0">
                  <a:pos x="2428" y="1451"/>
                </a:cxn>
                <a:cxn ang="0">
                  <a:pos x="2504" y="1451"/>
                </a:cxn>
                <a:cxn ang="0">
                  <a:pos x="2645" y="1464"/>
                </a:cxn>
                <a:cxn ang="0">
                  <a:pos x="2812" y="1477"/>
                </a:cxn>
                <a:cxn ang="0">
                  <a:pos x="2991" y="1477"/>
                </a:cxn>
                <a:cxn ang="0">
                  <a:pos x="3037" y="1344"/>
                </a:cxn>
                <a:cxn ang="0">
                  <a:pos x="3024" y="1203"/>
                </a:cxn>
                <a:cxn ang="0">
                  <a:pos x="3024" y="1075"/>
                </a:cxn>
                <a:cxn ang="0">
                  <a:pos x="3024" y="998"/>
                </a:cxn>
                <a:cxn ang="0">
                  <a:pos x="3037" y="858"/>
                </a:cxn>
                <a:cxn ang="0">
                  <a:pos x="3050" y="691"/>
                </a:cxn>
                <a:cxn ang="0">
                  <a:pos x="3050" y="512"/>
                </a:cxn>
                <a:cxn ang="0">
                  <a:pos x="3037" y="346"/>
                </a:cxn>
                <a:cxn ang="0">
                  <a:pos x="3024" y="205"/>
                </a:cxn>
                <a:cxn ang="0">
                  <a:pos x="3024" y="77"/>
                </a:cxn>
                <a:cxn ang="0">
                  <a:pos x="3024" y="26"/>
                </a:cxn>
                <a:cxn ang="0">
                  <a:pos x="2883" y="13"/>
                </a:cxn>
                <a:cxn ang="0">
                  <a:pos x="2717" y="0"/>
                </a:cxn>
                <a:cxn ang="0">
                  <a:pos x="2538" y="0"/>
                </a:cxn>
                <a:cxn ang="0">
                  <a:pos x="2371" y="13"/>
                </a:cxn>
                <a:cxn ang="0">
                  <a:pos x="2230" y="26"/>
                </a:cxn>
                <a:cxn ang="0">
                  <a:pos x="2102" y="26"/>
                </a:cxn>
                <a:cxn ang="0">
                  <a:pos x="2026" y="26"/>
                </a:cxn>
                <a:cxn ang="0">
                  <a:pos x="1885" y="13"/>
                </a:cxn>
                <a:cxn ang="0">
                  <a:pos x="1718" y="0"/>
                </a:cxn>
                <a:cxn ang="0">
                  <a:pos x="1539" y="0"/>
                </a:cxn>
                <a:cxn ang="0">
                  <a:pos x="1373" y="13"/>
                </a:cxn>
                <a:cxn ang="0">
                  <a:pos x="1232" y="26"/>
                </a:cxn>
                <a:cxn ang="0">
                  <a:pos x="1104" y="26"/>
                </a:cxn>
                <a:cxn ang="0">
                  <a:pos x="1027" y="26"/>
                </a:cxn>
                <a:cxn ang="0">
                  <a:pos x="886" y="13"/>
                </a:cxn>
                <a:cxn ang="0">
                  <a:pos x="720" y="0"/>
                </a:cxn>
                <a:cxn ang="0">
                  <a:pos x="541" y="0"/>
                </a:cxn>
                <a:cxn ang="0">
                  <a:pos x="374" y="13"/>
                </a:cxn>
                <a:cxn ang="0">
                  <a:pos x="234" y="26"/>
                </a:cxn>
                <a:cxn ang="0">
                  <a:pos x="106" y="26"/>
                </a:cxn>
                <a:cxn ang="0">
                  <a:pos x="29" y="26"/>
                </a:cxn>
              </a:cxnLst>
              <a:rect l="0" t="0" r="r" b="b"/>
              <a:pathLst>
                <a:path w="3050" h="1477">
                  <a:moveTo>
                    <a:pt x="26" y="38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8"/>
                  </a:lnTo>
                  <a:cubicBezTo>
                    <a:pt x="0" y="31"/>
                    <a:pt x="6" y="26"/>
                    <a:pt x="13" y="26"/>
                  </a:cubicBezTo>
                  <a:cubicBezTo>
                    <a:pt x="20" y="26"/>
                    <a:pt x="26" y="31"/>
                    <a:pt x="26" y="38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2"/>
                    <a:pt x="13" y="102"/>
                  </a:cubicBezTo>
                  <a:cubicBezTo>
                    <a:pt x="20" y="102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0"/>
                    <a:pt x="13" y="230"/>
                  </a:cubicBezTo>
                  <a:cubicBezTo>
                    <a:pt x="6" y="230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4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4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8"/>
                    <a:pt x="20" y="384"/>
                    <a:pt x="13" y="384"/>
                  </a:cubicBezTo>
                  <a:cubicBezTo>
                    <a:pt x="6" y="384"/>
                    <a:pt x="0" y="378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2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2"/>
                  </a:lnTo>
                  <a:cubicBezTo>
                    <a:pt x="0" y="415"/>
                    <a:pt x="6" y="410"/>
                    <a:pt x="13" y="410"/>
                  </a:cubicBezTo>
                  <a:cubicBezTo>
                    <a:pt x="20" y="410"/>
                    <a:pt x="26" y="415"/>
                    <a:pt x="26" y="422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6"/>
                    <a:pt x="13" y="486"/>
                  </a:cubicBezTo>
                  <a:cubicBezTo>
                    <a:pt x="20" y="486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4"/>
                    <a:pt x="13" y="614"/>
                  </a:cubicBezTo>
                  <a:cubicBezTo>
                    <a:pt x="6" y="614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8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8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2"/>
                    <a:pt x="20" y="768"/>
                    <a:pt x="13" y="768"/>
                  </a:cubicBezTo>
                  <a:cubicBezTo>
                    <a:pt x="6" y="768"/>
                    <a:pt x="0" y="762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6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6"/>
                  </a:lnTo>
                  <a:cubicBezTo>
                    <a:pt x="0" y="799"/>
                    <a:pt x="6" y="794"/>
                    <a:pt x="13" y="794"/>
                  </a:cubicBezTo>
                  <a:cubicBezTo>
                    <a:pt x="20" y="794"/>
                    <a:pt x="26" y="799"/>
                    <a:pt x="26" y="806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0"/>
                    <a:pt x="13" y="870"/>
                  </a:cubicBezTo>
                  <a:cubicBezTo>
                    <a:pt x="20" y="870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8"/>
                    <a:pt x="13" y="998"/>
                  </a:cubicBezTo>
                  <a:cubicBezTo>
                    <a:pt x="6" y="998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2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2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6"/>
                    <a:pt x="20" y="1152"/>
                    <a:pt x="13" y="1152"/>
                  </a:cubicBezTo>
                  <a:cubicBezTo>
                    <a:pt x="6" y="1152"/>
                    <a:pt x="0" y="1146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0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0"/>
                  </a:lnTo>
                  <a:cubicBezTo>
                    <a:pt x="0" y="1183"/>
                    <a:pt x="6" y="1178"/>
                    <a:pt x="13" y="1178"/>
                  </a:cubicBezTo>
                  <a:cubicBezTo>
                    <a:pt x="20" y="1178"/>
                    <a:pt x="26" y="1183"/>
                    <a:pt x="26" y="1190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4"/>
                    <a:pt x="13" y="1254"/>
                  </a:cubicBezTo>
                  <a:cubicBezTo>
                    <a:pt x="20" y="1254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2"/>
                    <a:pt x="13" y="1382"/>
                  </a:cubicBezTo>
                  <a:cubicBezTo>
                    <a:pt x="6" y="1382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6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6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7" y="1451"/>
                  </a:moveTo>
                  <a:lnTo>
                    <a:pt x="72" y="1451"/>
                  </a:lnTo>
                  <a:cubicBezTo>
                    <a:pt x="79" y="1451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7" y="1477"/>
                  </a:lnTo>
                  <a:cubicBezTo>
                    <a:pt x="40" y="1477"/>
                    <a:pt x="34" y="1471"/>
                    <a:pt x="34" y="1464"/>
                  </a:cubicBezTo>
                  <a:cubicBezTo>
                    <a:pt x="34" y="1457"/>
                    <a:pt x="40" y="1451"/>
                    <a:pt x="47" y="1451"/>
                  </a:cubicBezTo>
                  <a:close/>
                  <a:moveTo>
                    <a:pt x="124" y="1451"/>
                  </a:moveTo>
                  <a:lnTo>
                    <a:pt x="149" y="1451"/>
                  </a:lnTo>
                  <a:cubicBezTo>
                    <a:pt x="156" y="1451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4" y="1477"/>
                  </a:lnTo>
                  <a:cubicBezTo>
                    <a:pt x="116" y="1477"/>
                    <a:pt x="111" y="1471"/>
                    <a:pt x="111" y="1464"/>
                  </a:cubicBezTo>
                  <a:cubicBezTo>
                    <a:pt x="111" y="1457"/>
                    <a:pt x="116" y="1451"/>
                    <a:pt x="124" y="1451"/>
                  </a:cubicBezTo>
                  <a:close/>
                  <a:moveTo>
                    <a:pt x="200" y="1451"/>
                  </a:moveTo>
                  <a:lnTo>
                    <a:pt x="226" y="1451"/>
                  </a:lnTo>
                  <a:cubicBezTo>
                    <a:pt x="233" y="1451"/>
                    <a:pt x="239" y="1457"/>
                    <a:pt x="239" y="1464"/>
                  </a:cubicBezTo>
                  <a:cubicBezTo>
                    <a:pt x="239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8" y="1471"/>
                    <a:pt x="188" y="1464"/>
                  </a:cubicBezTo>
                  <a:cubicBezTo>
                    <a:pt x="188" y="1457"/>
                    <a:pt x="193" y="1451"/>
                    <a:pt x="200" y="1451"/>
                  </a:cubicBezTo>
                  <a:close/>
                  <a:moveTo>
                    <a:pt x="277" y="1451"/>
                  </a:moveTo>
                  <a:lnTo>
                    <a:pt x="303" y="1451"/>
                  </a:lnTo>
                  <a:cubicBezTo>
                    <a:pt x="310" y="1451"/>
                    <a:pt x="316" y="1457"/>
                    <a:pt x="316" y="1464"/>
                  </a:cubicBezTo>
                  <a:cubicBezTo>
                    <a:pt x="316" y="1471"/>
                    <a:pt x="310" y="1477"/>
                    <a:pt x="303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1"/>
                    <a:pt x="277" y="1451"/>
                  </a:cubicBezTo>
                  <a:close/>
                  <a:moveTo>
                    <a:pt x="354" y="1451"/>
                  </a:moveTo>
                  <a:lnTo>
                    <a:pt x="380" y="1451"/>
                  </a:lnTo>
                  <a:cubicBezTo>
                    <a:pt x="387" y="1451"/>
                    <a:pt x="392" y="1457"/>
                    <a:pt x="392" y="1464"/>
                  </a:cubicBezTo>
                  <a:cubicBezTo>
                    <a:pt x="392" y="1471"/>
                    <a:pt x="387" y="1477"/>
                    <a:pt x="380" y="1477"/>
                  </a:cubicBezTo>
                  <a:lnTo>
                    <a:pt x="354" y="1477"/>
                  </a:lnTo>
                  <a:cubicBezTo>
                    <a:pt x="347" y="1477"/>
                    <a:pt x="341" y="1471"/>
                    <a:pt x="341" y="1464"/>
                  </a:cubicBezTo>
                  <a:cubicBezTo>
                    <a:pt x="341" y="1457"/>
                    <a:pt x="347" y="1451"/>
                    <a:pt x="354" y="1451"/>
                  </a:cubicBezTo>
                  <a:close/>
                  <a:moveTo>
                    <a:pt x="431" y="1451"/>
                  </a:moveTo>
                  <a:lnTo>
                    <a:pt x="456" y="1451"/>
                  </a:lnTo>
                  <a:cubicBezTo>
                    <a:pt x="463" y="1451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1" y="1477"/>
                  </a:lnTo>
                  <a:cubicBezTo>
                    <a:pt x="424" y="1477"/>
                    <a:pt x="418" y="1471"/>
                    <a:pt x="418" y="1464"/>
                  </a:cubicBezTo>
                  <a:cubicBezTo>
                    <a:pt x="418" y="1457"/>
                    <a:pt x="424" y="1451"/>
                    <a:pt x="431" y="1451"/>
                  </a:cubicBezTo>
                  <a:close/>
                  <a:moveTo>
                    <a:pt x="508" y="1451"/>
                  </a:moveTo>
                  <a:lnTo>
                    <a:pt x="533" y="1451"/>
                  </a:lnTo>
                  <a:cubicBezTo>
                    <a:pt x="540" y="1451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8" y="1477"/>
                  </a:lnTo>
                  <a:cubicBezTo>
                    <a:pt x="500" y="1477"/>
                    <a:pt x="495" y="1471"/>
                    <a:pt x="495" y="1464"/>
                  </a:cubicBezTo>
                  <a:cubicBezTo>
                    <a:pt x="495" y="1457"/>
                    <a:pt x="500" y="1451"/>
                    <a:pt x="508" y="1451"/>
                  </a:cubicBezTo>
                  <a:close/>
                  <a:moveTo>
                    <a:pt x="584" y="1451"/>
                  </a:moveTo>
                  <a:lnTo>
                    <a:pt x="610" y="1451"/>
                  </a:lnTo>
                  <a:cubicBezTo>
                    <a:pt x="617" y="1451"/>
                    <a:pt x="623" y="1457"/>
                    <a:pt x="623" y="1464"/>
                  </a:cubicBezTo>
                  <a:cubicBezTo>
                    <a:pt x="623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2" y="1471"/>
                    <a:pt x="572" y="1464"/>
                  </a:cubicBezTo>
                  <a:cubicBezTo>
                    <a:pt x="572" y="1457"/>
                    <a:pt x="577" y="1451"/>
                    <a:pt x="584" y="1451"/>
                  </a:cubicBezTo>
                  <a:close/>
                  <a:moveTo>
                    <a:pt x="661" y="1451"/>
                  </a:moveTo>
                  <a:lnTo>
                    <a:pt x="687" y="1451"/>
                  </a:lnTo>
                  <a:cubicBezTo>
                    <a:pt x="694" y="1451"/>
                    <a:pt x="700" y="1457"/>
                    <a:pt x="700" y="1464"/>
                  </a:cubicBezTo>
                  <a:cubicBezTo>
                    <a:pt x="700" y="1471"/>
                    <a:pt x="694" y="1477"/>
                    <a:pt x="687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1"/>
                    <a:pt x="661" y="1451"/>
                  </a:cubicBezTo>
                  <a:close/>
                  <a:moveTo>
                    <a:pt x="738" y="1451"/>
                  </a:moveTo>
                  <a:lnTo>
                    <a:pt x="764" y="1451"/>
                  </a:lnTo>
                  <a:cubicBezTo>
                    <a:pt x="771" y="1451"/>
                    <a:pt x="776" y="1457"/>
                    <a:pt x="776" y="1464"/>
                  </a:cubicBezTo>
                  <a:cubicBezTo>
                    <a:pt x="776" y="1471"/>
                    <a:pt x="771" y="1477"/>
                    <a:pt x="764" y="1477"/>
                  </a:cubicBezTo>
                  <a:lnTo>
                    <a:pt x="738" y="1477"/>
                  </a:lnTo>
                  <a:cubicBezTo>
                    <a:pt x="731" y="1477"/>
                    <a:pt x="725" y="1471"/>
                    <a:pt x="725" y="1464"/>
                  </a:cubicBezTo>
                  <a:cubicBezTo>
                    <a:pt x="725" y="1457"/>
                    <a:pt x="731" y="1451"/>
                    <a:pt x="738" y="1451"/>
                  </a:cubicBezTo>
                  <a:close/>
                  <a:moveTo>
                    <a:pt x="815" y="1451"/>
                  </a:moveTo>
                  <a:lnTo>
                    <a:pt x="840" y="1451"/>
                  </a:lnTo>
                  <a:cubicBezTo>
                    <a:pt x="847" y="1451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5" y="1477"/>
                  </a:lnTo>
                  <a:cubicBezTo>
                    <a:pt x="808" y="1477"/>
                    <a:pt x="802" y="1471"/>
                    <a:pt x="802" y="1464"/>
                  </a:cubicBezTo>
                  <a:cubicBezTo>
                    <a:pt x="802" y="1457"/>
                    <a:pt x="808" y="1451"/>
                    <a:pt x="815" y="1451"/>
                  </a:cubicBezTo>
                  <a:close/>
                  <a:moveTo>
                    <a:pt x="892" y="1451"/>
                  </a:moveTo>
                  <a:lnTo>
                    <a:pt x="917" y="1451"/>
                  </a:lnTo>
                  <a:cubicBezTo>
                    <a:pt x="924" y="1451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2" y="1477"/>
                  </a:lnTo>
                  <a:cubicBezTo>
                    <a:pt x="884" y="1477"/>
                    <a:pt x="879" y="1471"/>
                    <a:pt x="879" y="1464"/>
                  </a:cubicBezTo>
                  <a:cubicBezTo>
                    <a:pt x="879" y="1457"/>
                    <a:pt x="884" y="1451"/>
                    <a:pt x="892" y="1451"/>
                  </a:cubicBezTo>
                  <a:close/>
                  <a:moveTo>
                    <a:pt x="968" y="1451"/>
                  </a:moveTo>
                  <a:lnTo>
                    <a:pt x="994" y="1451"/>
                  </a:lnTo>
                  <a:cubicBezTo>
                    <a:pt x="1001" y="1451"/>
                    <a:pt x="1007" y="1457"/>
                    <a:pt x="1007" y="1464"/>
                  </a:cubicBezTo>
                  <a:cubicBezTo>
                    <a:pt x="1007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6" y="1471"/>
                    <a:pt x="956" y="1464"/>
                  </a:cubicBezTo>
                  <a:cubicBezTo>
                    <a:pt x="956" y="1457"/>
                    <a:pt x="961" y="1451"/>
                    <a:pt x="968" y="1451"/>
                  </a:cubicBezTo>
                  <a:close/>
                  <a:moveTo>
                    <a:pt x="1045" y="1451"/>
                  </a:moveTo>
                  <a:lnTo>
                    <a:pt x="1071" y="1451"/>
                  </a:lnTo>
                  <a:cubicBezTo>
                    <a:pt x="1078" y="1451"/>
                    <a:pt x="1084" y="1457"/>
                    <a:pt x="1084" y="1464"/>
                  </a:cubicBezTo>
                  <a:cubicBezTo>
                    <a:pt x="1084" y="1471"/>
                    <a:pt x="1078" y="1477"/>
                    <a:pt x="1071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1"/>
                    <a:pt x="1045" y="1451"/>
                  </a:cubicBezTo>
                  <a:close/>
                  <a:moveTo>
                    <a:pt x="1122" y="1451"/>
                  </a:moveTo>
                  <a:lnTo>
                    <a:pt x="1148" y="1451"/>
                  </a:lnTo>
                  <a:cubicBezTo>
                    <a:pt x="1155" y="1451"/>
                    <a:pt x="1160" y="1457"/>
                    <a:pt x="1160" y="1464"/>
                  </a:cubicBezTo>
                  <a:cubicBezTo>
                    <a:pt x="1160" y="1471"/>
                    <a:pt x="1155" y="1477"/>
                    <a:pt x="1148" y="1477"/>
                  </a:cubicBezTo>
                  <a:lnTo>
                    <a:pt x="1122" y="1477"/>
                  </a:lnTo>
                  <a:cubicBezTo>
                    <a:pt x="1115" y="1477"/>
                    <a:pt x="1109" y="1471"/>
                    <a:pt x="1109" y="1464"/>
                  </a:cubicBezTo>
                  <a:cubicBezTo>
                    <a:pt x="1109" y="1457"/>
                    <a:pt x="1115" y="1451"/>
                    <a:pt x="1122" y="1451"/>
                  </a:cubicBezTo>
                  <a:close/>
                  <a:moveTo>
                    <a:pt x="1199" y="1451"/>
                  </a:moveTo>
                  <a:lnTo>
                    <a:pt x="1224" y="1451"/>
                  </a:lnTo>
                  <a:cubicBezTo>
                    <a:pt x="1231" y="1451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9" y="1477"/>
                  </a:lnTo>
                  <a:cubicBezTo>
                    <a:pt x="1192" y="1477"/>
                    <a:pt x="1186" y="1471"/>
                    <a:pt x="1186" y="1464"/>
                  </a:cubicBezTo>
                  <a:cubicBezTo>
                    <a:pt x="1186" y="1457"/>
                    <a:pt x="1192" y="1451"/>
                    <a:pt x="1199" y="1451"/>
                  </a:cubicBezTo>
                  <a:close/>
                  <a:moveTo>
                    <a:pt x="1276" y="1451"/>
                  </a:moveTo>
                  <a:lnTo>
                    <a:pt x="1301" y="1451"/>
                  </a:lnTo>
                  <a:cubicBezTo>
                    <a:pt x="1308" y="1451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6" y="1477"/>
                  </a:lnTo>
                  <a:cubicBezTo>
                    <a:pt x="1268" y="1477"/>
                    <a:pt x="1263" y="1471"/>
                    <a:pt x="1263" y="1464"/>
                  </a:cubicBezTo>
                  <a:cubicBezTo>
                    <a:pt x="1263" y="1457"/>
                    <a:pt x="1268" y="1451"/>
                    <a:pt x="1276" y="1451"/>
                  </a:cubicBezTo>
                  <a:close/>
                  <a:moveTo>
                    <a:pt x="1352" y="1451"/>
                  </a:moveTo>
                  <a:lnTo>
                    <a:pt x="1378" y="1451"/>
                  </a:lnTo>
                  <a:cubicBezTo>
                    <a:pt x="1385" y="1451"/>
                    <a:pt x="1391" y="1457"/>
                    <a:pt x="1391" y="1464"/>
                  </a:cubicBezTo>
                  <a:cubicBezTo>
                    <a:pt x="1391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40" y="1471"/>
                    <a:pt x="1340" y="1464"/>
                  </a:cubicBezTo>
                  <a:cubicBezTo>
                    <a:pt x="1340" y="1457"/>
                    <a:pt x="1345" y="1451"/>
                    <a:pt x="1352" y="1451"/>
                  </a:cubicBezTo>
                  <a:close/>
                  <a:moveTo>
                    <a:pt x="1429" y="1451"/>
                  </a:moveTo>
                  <a:lnTo>
                    <a:pt x="1455" y="1451"/>
                  </a:lnTo>
                  <a:cubicBezTo>
                    <a:pt x="1462" y="1451"/>
                    <a:pt x="1468" y="1457"/>
                    <a:pt x="1468" y="1464"/>
                  </a:cubicBezTo>
                  <a:cubicBezTo>
                    <a:pt x="1468" y="1471"/>
                    <a:pt x="1462" y="1477"/>
                    <a:pt x="1455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1"/>
                    <a:pt x="1429" y="1451"/>
                  </a:cubicBezTo>
                  <a:close/>
                  <a:moveTo>
                    <a:pt x="1506" y="1451"/>
                  </a:moveTo>
                  <a:lnTo>
                    <a:pt x="1532" y="1451"/>
                  </a:lnTo>
                  <a:cubicBezTo>
                    <a:pt x="1539" y="1451"/>
                    <a:pt x="1544" y="1457"/>
                    <a:pt x="1544" y="1464"/>
                  </a:cubicBezTo>
                  <a:cubicBezTo>
                    <a:pt x="1544" y="1471"/>
                    <a:pt x="1539" y="1477"/>
                    <a:pt x="1532" y="1477"/>
                  </a:cubicBezTo>
                  <a:lnTo>
                    <a:pt x="1506" y="1477"/>
                  </a:lnTo>
                  <a:cubicBezTo>
                    <a:pt x="1499" y="1477"/>
                    <a:pt x="1493" y="1471"/>
                    <a:pt x="1493" y="1464"/>
                  </a:cubicBezTo>
                  <a:cubicBezTo>
                    <a:pt x="1493" y="1457"/>
                    <a:pt x="1499" y="1451"/>
                    <a:pt x="1506" y="1451"/>
                  </a:cubicBezTo>
                  <a:close/>
                  <a:moveTo>
                    <a:pt x="1583" y="1451"/>
                  </a:moveTo>
                  <a:lnTo>
                    <a:pt x="1608" y="1451"/>
                  </a:lnTo>
                  <a:cubicBezTo>
                    <a:pt x="1615" y="1451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3" y="1477"/>
                  </a:lnTo>
                  <a:cubicBezTo>
                    <a:pt x="1576" y="1477"/>
                    <a:pt x="1570" y="1471"/>
                    <a:pt x="1570" y="1464"/>
                  </a:cubicBezTo>
                  <a:cubicBezTo>
                    <a:pt x="1570" y="1457"/>
                    <a:pt x="1576" y="1451"/>
                    <a:pt x="1583" y="1451"/>
                  </a:cubicBezTo>
                  <a:close/>
                  <a:moveTo>
                    <a:pt x="1660" y="1451"/>
                  </a:moveTo>
                  <a:lnTo>
                    <a:pt x="1685" y="1451"/>
                  </a:lnTo>
                  <a:cubicBezTo>
                    <a:pt x="1692" y="1451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60" y="1477"/>
                  </a:lnTo>
                  <a:cubicBezTo>
                    <a:pt x="1652" y="1477"/>
                    <a:pt x="1647" y="1471"/>
                    <a:pt x="1647" y="1464"/>
                  </a:cubicBezTo>
                  <a:cubicBezTo>
                    <a:pt x="1647" y="1457"/>
                    <a:pt x="1652" y="1451"/>
                    <a:pt x="1660" y="1451"/>
                  </a:cubicBezTo>
                  <a:close/>
                  <a:moveTo>
                    <a:pt x="1736" y="1451"/>
                  </a:moveTo>
                  <a:lnTo>
                    <a:pt x="1762" y="1451"/>
                  </a:lnTo>
                  <a:cubicBezTo>
                    <a:pt x="1769" y="1451"/>
                    <a:pt x="1775" y="1457"/>
                    <a:pt x="1775" y="1464"/>
                  </a:cubicBezTo>
                  <a:cubicBezTo>
                    <a:pt x="1775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4" y="1471"/>
                    <a:pt x="1724" y="1464"/>
                  </a:cubicBezTo>
                  <a:cubicBezTo>
                    <a:pt x="1724" y="1457"/>
                    <a:pt x="1729" y="1451"/>
                    <a:pt x="1736" y="1451"/>
                  </a:cubicBezTo>
                  <a:close/>
                  <a:moveTo>
                    <a:pt x="1813" y="1451"/>
                  </a:moveTo>
                  <a:lnTo>
                    <a:pt x="1839" y="1451"/>
                  </a:lnTo>
                  <a:cubicBezTo>
                    <a:pt x="1846" y="1451"/>
                    <a:pt x="1852" y="1457"/>
                    <a:pt x="1852" y="1464"/>
                  </a:cubicBezTo>
                  <a:cubicBezTo>
                    <a:pt x="1852" y="1471"/>
                    <a:pt x="1846" y="1477"/>
                    <a:pt x="1839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1"/>
                    <a:pt x="1813" y="1451"/>
                  </a:cubicBezTo>
                  <a:close/>
                  <a:moveTo>
                    <a:pt x="1890" y="1451"/>
                  </a:moveTo>
                  <a:lnTo>
                    <a:pt x="1916" y="1451"/>
                  </a:lnTo>
                  <a:cubicBezTo>
                    <a:pt x="1923" y="1451"/>
                    <a:pt x="1928" y="1457"/>
                    <a:pt x="1928" y="1464"/>
                  </a:cubicBezTo>
                  <a:cubicBezTo>
                    <a:pt x="1928" y="1471"/>
                    <a:pt x="1923" y="1477"/>
                    <a:pt x="1916" y="1477"/>
                  </a:cubicBezTo>
                  <a:lnTo>
                    <a:pt x="1890" y="1477"/>
                  </a:lnTo>
                  <a:cubicBezTo>
                    <a:pt x="1883" y="1477"/>
                    <a:pt x="1877" y="1471"/>
                    <a:pt x="1877" y="1464"/>
                  </a:cubicBezTo>
                  <a:cubicBezTo>
                    <a:pt x="1877" y="1457"/>
                    <a:pt x="1883" y="1451"/>
                    <a:pt x="1890" y="1451"/>
                  </a:cubicBezTo>
                  <a:close/>
                  <a:moveTo>
                    <a:pt x="1967" y="1451"/>
                  </a:moveTo>
                  <a:lnTo>
                    <a:pt x="1992" y="1451"/>
                  </a:lnTo>
                  <a:cubicBezTo>
                    <a:pt x="1999" y="1451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7" y="1477"/>
                  </a:lnTo>
                  <a:cubicBezTo>
                    <a:pt x="1960" y="1477"/>
                    <a:pt x="1954" y="1471"/>
                    <a:pt x="1954" y="1464"/>
                  </a:cubicBezTo>
                  <a:cubicBezTo>
                    <a:pt x="1954" y="1457"/>
                    <a:pt x="1960" y="1451"/>
                    <a:pt x="1967" y="1451"/>
                  </a:cubicBezTo>
                  <a:close/>
                  <a:moveTo>
                    <a:pt x="2044" y="1451"/>
                  </a:moveTo>
                  <a:lnTo>
                    <a:pt x="2069" y="1451"/>
                  </a:lnTo>
                  <a:cubicBezTo>
                    <a:pt x="2076" y="1451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4" y="1477"/>
                  </a:lnTo>
                  <a:cubicBezTo>
                    <a:pt x="2036" y="1477"/>
                    <a:pt x="2031" y="1471"/>
                    <a:pt x="2031" y="1464"/>
                  </a:cubicBezTo>
                  <a:cubicBezTo>
                    <a:pt x="2031" y="1457"/>
                    <a:pt x="2036" y="1451"/>
                    <a:pt x="2044" y="1451"/>
                  </a:cubicBezTo>
                  <a:close/>
                  <a:moveTo>
                    <a:pt x="2120" y="1451"/>
                  </a:moveTo>
                  <a:lnTo>
                    <a:pt x="2146" y="1451"/>
                  </a:lnTo>
                  <a:cubicBezTo>
                    <a:pt x="2153" y="1451"/>
                    <a:pt x="2159" y="1457"/>
                    <a:pt x="2159" y="1464"/>
                  </a:cubicBezTo>
                  <a:cubicBezTo>
                    <a:pt x="2159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8" y="1471"/>
                    <a:pt x="2108" y="1464"/>
                  </a:cubicBezTo>
                  <a:cubicBezTo>
                    <a:pt x="2108" y="1457"/>
                    <a:pt x="2113" y="1451"/>
                    <a:pt x="2120" y="1451"/>
                  </a:cubicBezTo>
                  <a:close/>
                  <a:moveTo>
                    <a:pt x="2197" y="1451"/>
                  </a:moveTo>
                  <a:lnTo>
                    <a:pt x="2223" y="1451"/>
                  </a:lnTo>
                  <a:cubicBezTo>
                    <a:pt x="2230" y="1451"/>
                    <a:pt x="2236" y="1457"/>
                    <a:pt x="2236" y="1464"/>
                  </a:cubicBezTo>
                  <a:cubicBezTo>
                    <a:pt x="2236" y="1471"/>
                    <a:pt x="2230" y="1477"/>
                    <a:pt x="2223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1"/>
                    <a:pt x="2197" y="1451"/>
                  </a:cubicBezTo>
                  <a:close/>
                  <a:moveTo>
                    <a:pt x="2274" y="1451"/>
                  </a:moveTo>
                  <a:lnTo>
                    <a:pt x="2300" y="1451"/>
                  </a:lnTo>
                  <a:cubicBezTo>
                    <a:pt x="2307" y="1451"/>
                    <a:pt x="2312" y="1457"/>
                    <a:pt x="2312" y="1464"/>
                  </a:cubicBezTo>
                  <a:cubicBezTo>
                    <a:pt x="2312" y="1471"/>
                    <a:pt x="2307" y="1477"/>
                    <a:pt x="2300" y="1477"/>
                  </a:cubicBezTo>
                  <a:lnTo>
                    <a:pt x="2274" y="1477"/>
                  </a:lnTo>
                  <a:cubicBezTo>
                    <a:pt x="2267" y="1477"/>
                    <a:pt x="2261" y="1471"/>
                    <a:pt x="2261" y="1464"/>
                  </a:cubicBezTo>
                  <a:cubicBezTo>
                    <a:pt x="2261" y="1457"/>
                    <a:pt x="2267" y="1451"/>
                    <a:pt x="2274" y="1451"/>
                  </a:cubicBezTo>
                  <a:close/>
                  <a:moveTo>
                    <a:pt x="2351" y="1451"/>
                  </a:moveTo>
                  <a:lnTo>
                    <a:pt x="2376" y="1451"/>
                  </a:lnTo>
                  <a:cubicBezTo>
                    <a:pt x="2383" y="1451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1" y="1477"/>
                  </a:lnTo>
                  <a:cubicBezTo>
                    <a:pt x="2344" y="1477"/>
                    <a:pt x="2338" y="1471"/>
                    <a:pt x="2338" y="1464"/>
                  </a:cubicBezTo>
                  <a:cubicBezTo>
                    <a:pt x="2338" y="1457"/>
                    <a:pt x="2344" y="1451"/>
                    <a:pt x="2351" y="1451"/>
                  </a:cubicBezTo>
                  <a:close/>
                  <a:moveTo>
                    <a:pt x="2428" y="1451"/>
                  </a:moveTo>
                  <a:lnTo>
                    <a:pt x="2453" y="1451"/>
                  </a:lnTo>
                  <a:cubicBezTo>
                    <a:pt x="2460" y="1451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8" y="1477"/>
                  </a:lnTo>
                  <a:cubicBezTo>
                    <a:pt x="2420" y="1477"/>
                    <a:pt x="2415" y="1471"/>
                    <a:pt x="2415" y="1464"/>
                  </a:cubicBezTo>
                  <a:cubicBezTo>
                    <a:pt x="2415" y="1457"/>
                    <a:pt x="2420" y="1451"/>
                    <a:pt x="2428" y="1451"/>
                  </a:cubicBezTo>
                  <a:close/>
                  <a:moveTo>
                    <a:pt x="2504" y="1451"/>
                  </a:moveTo>
                  <a:lnTo>
                    <a:pt x="2530" y="1451"/>
                  </a:lnTo>
                  <a:cubicBezTo>
                    <a:pt x="2537" y="1451"/>
                    <a:pt x="2543" y="1457"/>
                    <a:pt x="2543" y="1464"/>
                  </a:cubicBezTo>
                  <a:cubicBezTo>
                    <a:pt x="2543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2" y="1471"/>
                    <a:pt x="2492" y="1464"/>
                  </a:cubicBezTo>
                  <a:cubicBezTo>
                    <a:pt x="2492" y="1457"/>
                    <a:pt x="2497" y="1451"/>
                    <a:pt x="2504" y="1451"/>
                  </a:cubicBezTo>
                  <a:close/>
                  <a:moveTo>
                    <a:pt x="2581" y="1451"/>
                  </a:moveTo>
                  <a:lnTo>
                    <a:pt x="2607" y="1451"/>
                  </a:lnTo>
                  <a:cubicBezTo>
                    <a:pt x="2614" y="1451"/>
                    <a:pt x="2620" y="1457"/>
                    <a:pt x="2620" y="1464"/>
                  </a:cubicBezTo>
                  <a:cubicBezTo>
                    <a:pt x="2620" y="1471"/>
                    <a:pt x="2614" y="1477"/>
                    <a:pt x="2607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1"/>
                    <a:pt x="2581" y="1451"/>
                  </a:cubicBezTo>
                  <a:close/>
                  <a:moveTo>
                    <a:pt x="2658" y="1451"/>
                  </a:moveTo>
                  <a:lnTo>
                    <a:pt x="2684" y="1451"/>
                  </a:lnTo>
                  <a:cubicBezTo>
                    <a:pt x="2691" y="1451"/>
                    <a:pt x="2696" y="1457"/>
                    <a:pt x="2696" y="1464"/>
                  </a:cubicBezTo>
                  <a:cubicBezTo>
                    <a:pt x="2696" y="1471"/>
                    <a:pt x="2691" y="1477"/>
                    <a:pt x="2684" y="1477"/>
                  </a:cubicBezTo>
                  <a:lnTo>
                    <a:pt x="2658" y="1477"/>
                  </a:lnTo>
                  <a:cubicBezTo>
                    <a:pt x="2651" y="1477"/>
                    <a:pt x="2645" y="1471"/>
                    <a:pt x="2645" y="1464"/>
                  </a:cubicBezTo>
                  <a:cubicBezTo>
                    <a:pt x="2645" y="1457"/>
                    <a:pt x="2651" y="1451"/>
                    <a:pt x="2658" y="1451"/>
                  </a:cubicBezTo>
                  <a:close/>
                  <a:moveTo>
                    <a:pt x="2735" y="1451"/>
                  </a:moveTo>
                  <a:lnTo>
                    <a:pt x="2760" y="1451"/>
                  </a:lnTo>
                  <a:cubicBezTo>
                    <a:pt x="2767" y="1451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5" y="1477"/>
                  </a:lnTo>
                  <a:cubicBezTo>
                    <a:pt x="2728" y="1477"/>
                    <a:pt x="2722" y="1471"/>
                    <a:pt x="2722" y="1464"/>
                  </a:cubicBezTo>
                  <a:cubicBezTo>
                    <a:pt x="2722" y="1457"/>
                    <a:pt x="2728" y="1451"/>
                    <a:pt x="2735" y="1451"/>
                  </a:cubicBezTo>
                  <a:close/>
                  <a:moveTo>
                    <a:pt x="2812" y="1451"/>
                  </a:moveTo>
                  <a:lnTo>
                    <a:pt x="2837" y="1451"/>
                  </a:lnTo>
                  <a:cubicBezTo>
                    <a:pt x="2844" y="1451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2" y="1477"/>
                  </a:lnTo>
                  <a:cubicBezTo>
                    <a:pt x="2804" y="1477"/>
                    <a:pt x="2799" y="1471"/>
                    <a:pt x="2799" y="1464"/>
                  </a:cubicBezTo>
                  <a:cubicBezTo>
                    <a:pt x="2799" y="1457"/>
                    <a:pt x="2804" y="1451"/>
                    <a:pt x="2812" y="1451"/>
                  </a:cubicBezTo>
                  <a:close/>
                  <a:moveTo>
                    <a:pt x="2888" y="1451"/>
                  </a:moveTo>
                  <a:lnTo>
                    <a:pt x="2914" y="1451"/>
                  </a:lnTo>
                  <a:cubicBezTo>
                    <a:pt x="2921" y="1451"/>
                    <a:pt x="2927" y="1457"/>
                    <a:pt x="2927" y="1464"/>
                  </a:cubicBezTo>
                  <a:cubicBezTo>
                    <a:pt x="2927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6" y="1471"/>
                    <a:pt x="2876" y="1464"/>
                  </a:cubicBezTo>
                  <a:cubicBezTo>
                    <a:pt x="2876" y="1457"/>
                    <a:pt x="2881" y="1451"/>
                    <a:pt x="2888" y="1451"/>
                  </a:cubicBezTo>
                  <a:close/>
                  <a:moveTo>
                    <a:pt x="2965" y="1451"/>
                  </a:moveTo>
                  <a:lnTo>
                    <a:pt x="2991" y="1451"/>
                  </a:lnTo>
                  <a:cubicBezTo>
                    <a:pt x="2998" y="1451"/>
                    <a:pt x="3004" y="1457"/>
                    <a:pt x="3004" y="1464"/>
                  </a:cubicBezTo>
                  <a:cubicBezTo>
                    <a:pt x="3004" y="1471"/>
                    <a:pt x="2998" y="1477"/>
                    <a:pt x="2991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1"/>
                    <a:pt x="2965" y="1451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6"/>
                    <a:pt x="3030" y="1421"/>
                    <a:pt x="3037" y="1421"/>
                  </a:cubicBezTo>
                  <a:cubicBezTo>
                    <a:pt x="3044" y="1421"/>
                    <a:pt x="3050" y="1426"/>
                    <a:pt x="3050" y="1434"/>
                  </a:cubicBezTo>
                  <a:lnTo>
                    <a:pt x="3050" y="1459"/>
                  </a:lnTo>
                  <a:cubicBezTo>
                    <a:pt x="3050" y="1466"/>
                    <a:pt x="3044" y="1472"/>
                    <a:pt x="3037" y="1472"/>
                  </a:cubicBezTo>
                  <a:cubicBezTo>
                    <a:pt x="3030" y="1472"/>
                    <a:pt x="3024" y="1466"/>
                    <a:pt x="3024" y="1459"/>
                  </a:cubicBezTo>
                  <a:close/>
                  <a:moveTo>
                    <a:pt x="3024" y="1382"/>
                  </a:moveTo>
                  <a:lnTo>
                    <a:pt x="3024" y="1357"/>
                  </a:lnTo>
                  <a:cubicBezTo>
                    <a:pt x="3024" y="1350"/>
                    <a:pt x="3030" y="1344"/>
                    <a:pt x="3037" y="1344"/>
                  </a:cubicBezTo>
                  <a:cubicBezTo>
                    <a:pt x="3044" y="1344"/>
                    <a:pt x="3050" y="1350"/>
                    <a:pt x="3050" y="1357"/>
                  </a:cubicBezTo>
                  <a:lnTo>
                    <a:pt x="3050" y="1382"/>
                  </a:lnTo>
                  <a:cubicBezTo>
                    <a:pt x="3050" y="1389"/>
                    <a:pt x="3044" y="1395"/>
                    <a:pt x="3037" y="1395"/>
                  </a:cubicBezTo>
                  <a:cubicBezTo>
                    <a:pt x="3030" y="1395"/>
                    <a:pt x="3024" y="1389"/>
                    <a:pt x="3024" y="1382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30" y="1267"/>
                    <a:pt x="3037" y="1267"/>
                  </a:cubicBezTo>
                  <a:cubicBezTo>
                    <a:pt x="3044" y="1267"/>
                    <a:pt x="3050" y="1273"/>
                    <a:pt x="3050" y="1280"/>
                  </a:cubicBezTo>
                  <a:lnTo>
                    <a:pt x="3050" y="1306"/>
                  </a:lnTo>
                  <a:cubicBezTo>
                    <a:pt x="3050" y="1313"/>
                    <a:pt x="3044" y="1318"/>
                    <a:pt x="3037" y="1318"/>
                  </a:cubicBezTo>
                  <a:cubicBezTo>
                    <a:pt x="3030" y="1318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30" y="1190"/>
                    <a:pt x="3037" y="1190"/>
                  </a:cubicBezTo>
                  <a:cubicBezTo>
                    <a:pt x="3044" y="1190"/>
                    <a:pt x="3050" y="1196"/>
                    <a:pt x="3050" y="1203"/>
                  </a:cubicBezTo>
                  <a:lnTo>
                    <a:pt x="3050" y="1229"/>
                  </a:lnTo>
                  <a:cubicBezTo>
                    <a:pt x="3050" y="1236"/>
                    <a:pt x="3044" y="1242"/>
                    <a:pt x="3037" y="1242"/>
                  </a:cubicBezTo>
                  <a:cubicBezTo>
                    <a:pt x="3030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6"/>
                  </a:lnTo>
                  <a:cubicBezTo>
                    <a:pt x="3024" y="1119"/>
                    <a:pt x="3030" y="1114"/>
                    <a:pt x="3037" y="1114"/>
                  </a:cubicBezTo>
                  <a:cubicBezTo>
                    <a:pt x="3044" y="1114"/>
                    <a:pt x="3050" y="1119"/>
                    <a:pt x="3050" y="1126"/>
                  </a:cubicBezTo>
                  <a:lnTo>
                    <a:pt x="3050" y="1152"/>
                  </a:lnTo>
                  <a:cubicBezTo>
                    <a:pt x="3050" y="1159"/>
                    <a:pt x="3044" y="1165"/>
                    <a:pt x="3037" y="1165"/>
                  </a:cubicBezTo>
                  <a:cubicBezTo>
                    <a:pt x="3030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2"/>
                    <a:pt x="3030" y="1037"/>
                    <a:pt x="3037" y="1037"/>
                  </a:cubicBezTo>
                  <a:cubicBezTo>
                    <a:pt x="3044" y="1037"/>
                    <a:pt x="3050" y="1042"/>
                    <a:pt x="3050" y="1050"/>
                  </a:cubicBezTo>
                  <a:lnTo>
                    <a:pt x="3050" y="1075"/>
                  </a:lnTo>
                  <a:cubicBezTo>
                    <a:pt x="3050" y="1082"/>
                    <a:pt x="3044" y="1088"/>
                    <a:pt x="3037" y="1088"/>
                  </a:cubicBezTo>
                  <a:cubicBezTo>
                    <a:pt x="3030" y="1088"/>
                    <a:pt x="3024" y="1082"/>
                    <a:pt x="3024" y="1075"/>
                  </a:cubicBezTo>
                  <a:close/>
                  <a:moveTo>
                    <a:pt x="3024" y="998"/>
                  </a:moveTo>
                  <a:lnTo>
                    <a:pt x="3024" y="973"/>
                  </a:lnTo>
                  <a:cubicBezTo>
                    <a:pt x="3024" y="966"/>
                    <a:pt x="3030" y="960"/>
                    <a:pt x="3037" y="960"/>
                  </a:cubicBezTo>
                  <a:cubicBezTo>
                    <a:pt x="3044" y="960"/>
                    <a:pt x="3050" y="966"/>
                    <a:pt x="3050" y="973"/>
                  </a:cubicBezTo>
                  <a:lnTo>
                    <a:pt x="3050" y="998"/>
                  </a:lnTo>
                  <a:cubicBezTo>
                    <a:pt x="3050" y="1005"/>
                    <a:pt x="3044" y="1011"/>
                    <a:pt x="3037" y="1011"/>
                  </a:cubicBezTo>
                  <a:cubicBezTo>
                    <a:pt x="3030" y="1011"/>
                    <a:pt x="3024" y="1005"/>
                    <a:pt x="3024" y="998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30" y="883"/>
                    <a:pt x="3037" y="883"/>
                  </a:cubicBezTo>
                  <a:cubicBezTo>
                    <a:pt x="3044" y="883"/>
                    <a:pt x="3050" y="889"/>
                    <a:pt x="3050" y="896"/>
                  </a:cubicBezTo>
                  <a:lnTo>
                    <a:pt x="3050" y="922"/>
                  </a:lnTo>
                  <a:cubicBezTo>
                    <a:pt x="3050" y="929"/>
                    <a:pt x="3044" y="934"/>
                    <a:pt x="3037" y="934"/>
                  </a:cubicBezTo>
                  <a:cubicBezTo>
                    <a:pt x="3030" y="934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30" y="806"/>
                    <a:pt x="3037" y="806"/>
                  </a:cubicBezTo>
                  <a:cubicBezTo>
                    <a:pt x="3044" y="806"/>
                    <a:pt x="3050" y="812"/>
                    <a:pt x="3050" y="819"/>
                  </a:cubicBezTo>
                  <a:lnTo>
                    <a:pt x="3050" y="845"/>
                  </a:lnTo>
                  <a:cubicBezTo>
                    <a:pt x="3050" y="852"/>
                    <a:pt x="3044" y="858"/>
                    <a:pt x="3037" y="858"/>
                  </a:cubicBezTo>
                  <a:cubicBezTo>
                    <a:pt x="3030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2"/>
                  </a:lnTo>
                  <a:cubicBezTo>
                    <a:pt x="3024" y="735"/>
                    <a:pt x="3030" y="730"/>
                    <a:pt x="3037" y="730"/>
                  </a:cubicBezTo>
                  <a:cubicBezTo>
                    <a:pt x="3044" y="730"/>
                    <a:pt x="3050" y="735"/>
                    <a:pt x="3050" y="742"/>
                  </a:cubicBezTo>
                  <a:lnTo>
                    <a:pt x="3050" y="768"/>
                  </a:lnTo>
                  <a:cubicBezTo>
                    <a:pt x="3050" y="775"/>
                    <a:pt x="3044" y="781"/>
                    <a:pt x="3037" y="781"/>
                  </a:cubicBezTo>
                  <a:cubicBezTo>
                    <a:pt x="3030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8"/>
                    <a:pt x="3030" y="653"/>
                    <a:pt x="3037" y="653"/>
                  </a:cubicBezTo>
                  <a:cubicBezTo>
                    <a:pt x="3044" y="653"/>
                    <a:pt x="3050" y="658"/>
                    <a:pt x="3050" y="666"/>
                  </a:cubicBezTo>
                  <a:lnTo>
                    <a:pt x="3050" y="691"/>
                  </a:lnTo>
                  <a:cubicBezTo>
                    <a:pt x="3050" y="698"/>
                    <a:pt x="3044" y="704"/>
                    <a:pt x="3037" y="704"/>
                  </a:cubicBezTo>
                  <a:cubicBezTo>
                    <a:pt x="3030" y="704"/>
                    <a:pt x="3024" y="698"/>
                    <a:pt x="3024" y="691"/>
                  </a:cubicBezTo>
                  <a:close/>
                  <a:moveTo>
                    <a:pt x="3024" y="614"/>
                  </a:moveTo>
                  <a:lnTo>
                    <a:pt x="3024" y="589"/>
                  </a:lnTo>
                  <a:cubicBezTo>
                    <a:pt x="3024" y="582"/>
                    <a:pt x="3030" y="576"/>
                    <a:pt x="3037" y="576"/>
                  </a:cubicBezTo>
                  <a:cubicBezTo>
                    <a:pt x="3044" y="576"/>
                    <a:pt x="3050" y="582"/>
                    <a:pt x="3050" y="589"/>
                  </a:cubicBezTo>
                  <a:lnTo>
                    <a:pt x="3050" y="614"/>
                  </a:lnTo>
                  <a:cubicBezTo>
                    <a:pt x="3050" y="621"/>
                    <a:pt x="3044" y="627"/>
                    <a:pt x="3037" y="627"/>
                  </a:cubicBezTo>
                  <a:cubicBezTo>
                    <a:pt x="3030" y="627"/>
                    <a:pt x="3024" y="621"/>
                    <a:pt x="3024" y="614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30" y="499"/>
                    <a:pt x="3037" y="499"/>
                  </a:cubicBezTo>
                  <a:cubicBezTo>
                    <a:pt x="3044" y="499"/>
                    <a:pt x="3050" y="505"/>
                    <a:pt x="3050" y="512"/>
                  </a:cubicBezTo>
                  <a:lnTo>
                    <a:pt x="3050" y="538"/>
                  </a:lnTo>
                  <a:cubicBezTo>
                    <a:pt x="3050" y="545"/>
                    <a:pt x="3044" y="550"/>
                    <a:pt x="3037" y="550"/>
                  </a:cubicBezTo>
                  <a:cubicBezTo>
                    <a:pt x="3030" y="550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30" y="422"/>
                    <a:pt x="3037" y="422"/>
                  </a:cubicBezTo>
                  <a:cubicBezTo>
                    <a:pt x="3044" y="422"/>
                    <a:pt x="3050" y="428"/>
                    <a:pt x="3050" y="435"/>
                  </a:cubicBezTo>
                  <a:lnTo>
                    <a:pt x="3050" y="461"/>
                  </a:lnTo>
                  <a:cubicBezTo>
                    <a:pt x="3050" y="468"/>
                    <a:pt x="3044" y="474"/>
                    <a:pt x="3037" y="474"/>
                  </a:cubicBezTo>
                  <a:cubicBezTo>
                    <a:pt x="3030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8"/>
                  </a:lnTo>
                  <a:cubicBezTo>
                    <a:pt x="3024" y="351"/>
                    <a:pt x="3030" y="346"/>
                    <a:pt x="3037" y="346"/>
                  </a:cubicBezTo>
                  <a:cubicBezTo>
                    <a:pt x="3044" y="346"/>
                    <a:pt x="3050" y="351"/>
                    <a:pt x="3050" y="358"/>
                  </a:cubicBezTo>
                  <a:lnTo>
                    <a:pt x="3050" y="384"/>
                  </a:lnTo>
                  <a:cubicBezTo>
                    <a:pt x="3050" y="391"/>
                    <a:pt x="3044" y="397"/>
                    <a:pt x="3037" y="397"/>
                  </a:cubicBezTo>
                  <a:cubicBezTo>
                    <a:pt x="3030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4"/>
                    <a:pt x="3030" y="269"/>
                    <a:pt x="3037" y="269"/>
                  </a:cubicBezTo>
                  <a:cubicBezTo>
                    <a:pt x="3044" y="269"/>
                    <a:pt x="3050" y="274"/>
                    <a:pt x="3050" y="282"/>
                  </a:cubicBezTo>
                  <a:lnTo>
                    <a:pt x="3050" y="307"/>
                  </a:lnTo>
                  <a:cubicBezTo>
                    <a:pt x="3050" y="314"/>
                    <a:pt x="3044" y="320"/>
                    <a:pt x="3037" y="320"/>
                  </a:cubicBezTo>
                  <a:cubicBezTo>
                    <a:pt x="3030" y="320"/>
                    <a:pt x="3024" y="314"/>
                    <a:pt x="3024" y="307"/>
                  </a:cubicBezTo>
                  <a:close/>
                  <a:moveTo>
                    <a:pt x="3024" y="230"/>
                  </a:moveTo>
                  <a:lnTo>
                    <a:pt x="3024" y="205"/>
                  </a:lnTo>
                  <a:cubicBezTo>
                    <a:pt x="3024" y="198"/>
                    <a:pt x="3030" y="192"/>
                    <a:pt x="3037" y="192"/>
                  </a:cubicBezTo>
                  <a:cubicBezTo>
                    <a:pt x="3044" y="192"/>
                    <a:pt x="3050" y="198"/>
                    <a:pt x="3050" y="205"/>
                  </a:cubicBezTo>
                  <a:lnTo>
                    <a:pt x="3050" y="230"/>
                  </a:lnTo>
                  <a:cubicBezTo>
                    <a:pt x="3050" y="237"/>
                    <a:pt x="3044" y="243"/>
                    <a:pt x="3037" y="243"/>
                  </a:cubicBezTo>
                  <a:cubicBezTo>
                    <a:pt x="3030" y="243"/>
                    <a:pt x="3024" y="237"/>
                    <a:pt x="3024" y="230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30" y="115"/>
                    <a:pt x="3037" y="115"/>
                  </a:cubicBezTo>
                  <a:cubicBezTo>
                    <a:pt x="3044" y="115"/>
                    <a:pt x="3050" y="121"/>
                    <a:pt x="3050" y="128"/>
                  </a:cubicBezTo>
                  <a:lnTo>
                    <a:pt x="3050" y="154"/>
                  </a:lnTo>
                  <a:cubicBezTo>
                    <a:pt x="3050" y="161"/>
                    <a:pt x="3044" y="166"/>
                    <a:pt x="3037" y="166"/>
                  </a:cubicBezTo>
                  <a:cubicBezTo>
                    <a:pt x="3030" y="166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30" y="38"/>
                    <a:pt x="3037" y="38"/>
                  </a:cubicBezTo>
                  <a:cubicBezTo>
                    <a:pt x="3044" y="38"/>
                    <a:pt x="3050" y="44"/>
                    <a:pt x="3050" y="51"/>
                  </a:cubicBezTo>
                  <a:lnTo>
                    <a:pt x="3050" y="77"/>
                  </a:lnTo>
                  <a:cubicBezTo>
                    <a:pt x="3050" y="84"/>
                    <a:pt x="3044" y="90"/>
                    <a:pt x="3037" y="90"/>
                  </a:cubicBezTo>
                  <a:cubicBezTo>
                    <a:pt x="3030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6" y="20"/>
                    <a:pt x="2986" y="13"/>
                  </a:cubicBezTo>
                  <a:cubicBezTo>
                    <a:pt x="2986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7" y="6"/>
                    <a:pt x="3037" y="13"/>
                  </a:cubicBezTo>
                  <a:cubicBezTo>
                    <a:pt x="3037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2" y="26"/>
                  </a:lnTo>
                  <a:cubicBezTo>
                    <a:pt x="2914" y="26"/>
                    <a:pt x="2909" y="20"/>
                    <a:pt x="2909" y="13"/>
                  </a:cubicBezTo>
                  <a:cubicBezTo>
                    <a:pt x="2909" y="6"/>
                    <a:pt x="2914" y="0"/>
                    <a:pt x="2922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5" y="26"/>
                  </a:lnTo>
                  <a:cubicBezTo>
                    <a:pt x="2838" y="26"/>
                    <a:pt x="2832" y="20"/>
                    <a:pt x="2832" y="13"/>
                  </a:cubicBezTo>
                  <a:cubicBezTo>
                    <a:pt x="2832" y="6"/>
                    <a:pt x="2838" y="0"/>
                    <a:pt x="2845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4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4" y="0"/>
                  </a:lnTo>
                  <a:cubicBezTo>
                    <a:pt x="2801" y="0"/>
                    <a:pt x="2806" y="6"/>
                    <a:pt x="2806" y="13"/>
                  </a:cubicBezTo>
                  <a:cubicBezTo>
                    <a:pt x="2806" y="20"/>
                    <a:pt x="2801" y="26"/>
                    <a:pt x="2794" y="26"/>
                  </a:cubicBezTo>
                  <a:close/>
                  <a:moveTo>
                    <a:pt x="2717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7" y="0"/>
                  </a:lnTo>
                  <a:cubicBezTo>
                    <a:pt x="2724" y="0"/>
                    <a:pt x="2730" y="6"/>
                    <a:pt x="2730" y="13"/>
                  </a:cubicBezTo>
                  <a:cubicBezTo>
                    <a:pt x="2730" y="20"/>
                    <a:pt x="2724" y="26"/>
                    <a:pt x="2717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2" y="20"/>
                    <a:pt x="2602" y="13"/>
                  </a:cubicBezTo>
                  <a:cubicBezTo>
                    <a:pt x="2602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3" y="6"/>
                    <a:pt x="2653" y="13"/>
                  </a:cubicBezTo>
                  <a:cubicBezTo>
                    <a:pt x="2653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8" y="26"/>
                  </a:lnTo>
                  <a:cubicBezTo>
                    <a:pt x="2530" y="26"/>
                    <a:pt x="2525" y="20"/>
                    <a:pt x="2525" y="13"/>
                  </a:cubicBezTo>
                  <a:cubicBezTo>
                    <a:pt x="2525" y="6"/>
                    <a:pt x="2530" y="0"/>
                    <a:pt x="2538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1" y="26"/>
                  </a:lnTo>
                  <a:cubicBezTo>
                    <a:pt x="2454" y="26"/>
                    <a:pt x="2448" y="20"/>
                    <a:pt x="2448" y="13"/>
                  </a:cubicBezTo>
                  <a:cubicBezTo>
                    <a:pt x="2448" y="6"/>
                    <a:pt x="2454" y="0"/>
                    <a:pt x="2461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10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10" y="0"/>
                  </a:lnTo>
                  <a:cubicBezTo>
                    <a:pt x="2417" y="0"/>
                    <a:pt x="2422" y="6"/>
                    <a:pt x="2422" y="13"/>
                  </a:cubicBezTo>
                  <a:cubicBezTo>
                    <a:pt x="2422" y="20"/>
                    <a:pt x="2417" y="26"/>
                    <a:pt x="2410" y="26"/>
                  </a:cubicBezTo>
                  <a:close/>
                  <a:moveTo>
                    <a:pt x="2333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3" y="0"/>
                  </a:lnTo>
                  <a:cubicBezTo>
                    <a:pt x="2340" y="0"/>
                    <a:pt x="2346" y="6"/>
                    <a:pt x="2346" y="13"/>
                  </a:cubicBezTo>
                  <a:cubicBezTo>
                    <a:pt x="2346" y="20"/>
                    <a:pt x="2340" y="26"/>
                    <a:pt x="2333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8" y="20"/>
                    <a:pt x="2218" y="13"/>
                  </a:cubicBezTo>
                  <a:cubicBezTo>
                    <a:pt x="2218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9" y="6"/>
                    <a:pt x="2269" y="13"/>
                  </a:cubicBezTo>
                  <a:cubicBezTo>
                    <a:pt x="2269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4" y="26"/>
                  </a:lnTo>
                  <a:cubicBezTo>
                    <a:pt x="2146" y="26"/>
                    <a:pt x="2141" y="20"/>
                    <a:pt x="2141" y="13"/>
                  </a:cubicBezTo>
                  <a:cubicBezTo>
                    <a:pt x="2141" y="6"/>
                    <a:pt x="2146" y="0"/>
                    <a:pt x="2154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7" y="26"/>
                  </a:lnTo>
                  <a:cubicBezTo>
                    <a:pt x="2070" y="26"/>
                    <a:pt x="2064" y="20"/>
                    <a:pt x="2064" y="13"/>
                  </a:cubicBezTo>
                  <a:cubicBezTo>
                    <a:pt x="2064" y="6"/>
                    <a:pt x="2070" y="0"/>
                    <a:pt x="2077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6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6" y="0"/>
                  </a:lnTo>
                  <a:cubicBezTo>
                    <a:pt x="2033" y="0"/>
                    <a:pt x="2038" y="6"/>
                    <a:pt x="2038" y="13"/>
                  </a:cubicBezTo>
                  <a:cubicBezTo>
                    <a:pt x="2038" y="20"/>
                    <a:pt x="2033" y="26"/>
                    <a:pt x="2026" y="26"/>
                  </a:cubicBezTo>
                  <a:close/>
                  <a:moveTo>
                    <a:pt x="1949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9" y="0"/>
                  </a:lnTo>
                  <a:cubicBezTo>
                    <a:pt x="1956" y="0"/>
                    <a:pt x="1962" y="6"/>
                    <a:pt x="1962" y="13"/>
                  </a:cubicBezTo>
                  <a:cubicBezTo>
                    <a:pt x="1962" y="20"/>
                    <a:pt x="1956" y="26"/>
                    <a:pt x="1949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4" y="20"/>
                    <a:pt x="1834" y="13"/>
                  </a:cubicBezTo>
                  <a:cubicBezTo>
                    <a:pt x="1834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5" y="6"/>
                    <a:pt x="1885" y="13"/>
                  </a:cubicBezTo>
                  <a:cubicBezTo>
                    <a:pt x="1885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70" y="26"/>
                  </a:lnTo>
                  <a:cubicBezTo>
                    <a:pt x="1762" y="26"/>
                    <a:pt x="1757" y="20"/>
                    <a:pt x="1757" y="13"/>
                  </a:cubicBezTo>
                  <a:cubicBezTo>
                    <a:pt x="1757" y="6"/>
                    <a:pt x="1762" y="0"/>
                    <a:pt x="1770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3" y="26"/>
                  </a:lnTo>
                  <a:cubicBezTo>
                    <a:pt x="1686" y="26"/>
                    <a:pt x="1680" y="20"/>
                    <a:pt x="1680" y="13"/>
                  </a:cubicBezTo>
                  <a:cubicBezTo>
                    <a:pt x="1680" y="6"/>
                    <a:pt x="1686" y="0"/>
                    <a:pt x="1693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2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2" y="0"/>
                  </a:lnTo>
                  <a:cubicBezTo>
                    <a:pt x="1649" y="0"/>
                    <a:pt x="1654" y="6"/>
                    <a:pt x="1654" y="13"/>
                  </a:cubicBezTo>
                  <a:cubicBezTo>
                    <a:pt x="1654" y="20"/>
                    <a:pt x="1649" y="26"/>
                    <a:pt x="1642" y="26"/>
                  </a:cubicBezTo>
                  <a:close/>
                  <a:moveTo>
                    <a:pt x="1565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5" y="0"/>
                  </a:lnTo>
                  <a:cubicBezTo>
                    <a:pt x="1572" y="0"/>
                    <a:pt x="1578" y="6"/>
                    <a:pt x="1578" y="13"/>
                  </a:cubicBezTo>
                  <a:cubicBezTo>
                    <a:pt x="1578" y="20"/>
                    <a:pt x="1572" y="26"/>
                    <a:pt x="1565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50" y="20"/>
                    <a:pt x="1450" y="13"/>
                  </a:cubicBezTo>
                  <a:cubicBezTo>
                    <a:pt x="1450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1" y="6"/>
                    <a:pt x="1501" y="13"/>
                  </a:cubicBezTo>
                  <a:cubicBezTo>
                    <a:pt x="1501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6" y="26"/>
                  </a:lnTo>
                  <a:cubicBezTo>
                    <a:pt x="1378" y="26"/>
                    <a:pt x="1373" y="20"/>
                    <a:pt x="1373" y="13"/>
                  </a:cubicBezTo>
                  <a:cubicBezTo>
                    <a:pt x="1373" y="6"/>
                    <a:pt x="1378" y="0"/>
                    <a:pt x="1386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9" y="26"/>
                  </a:lnTo>
                  <a:cubicBezTo>
                    <a:pt x="1302" y="26"/>
                    <a:pt x="1296" y="20"/>
                    <a:pt x="1296" y="13"/>
                  </a:cubicBezTo>
                  <a:cubicBezTo>
                    <a:pt x="1296" y="6"/>
                    <a:pt x="1302" y="0"/>
                    <a:pt x="1309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8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8" y="0"/>
                  </a:lnTo>
                  <a:cubicBezTo>
                    <a:pt x="1265" y="0"/>
                    <a:pt x="1270" y="6"/>
                    <a:pt x="1270" y="13"/>
                  </a:cubicBezTo>
                  <a:cubicBezTo>
                    <a:pt x="1270" y="20"/>
                    <a:pt x="1265" y="26"/>
                    <a:pt x="1258" y="26"/>
                  </a:cubicBezTo>
                  <a:close/>
                  <a:moveTo>
                    <a:pt x="1181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1" y="0"/>
                  </a:lnTo>
                  <a:cubicBezTo>
                    <a:pt x="1188" y="0"/>
                    <a:pt x="1194" y="6"/>
                    <a:pt x="1194" y="13"/>
                  </a:cubicBezTo>
                  <a:cubicBezTo>
                    <a:pt x="1194" y="20"/>
                    <a:pt x="1188" y="26"/>
                    <a:pt x="1181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6" y="20"/>
                    <a:pt x="1066" y="13"/>
                  </a:cubicBezTo>
                  <a:cubicBezTo>
                    <a:pt x="1066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7" y="6"/>
                    <a:pt x="1117" y="13"/>
                  </a:cubicBezTo>
                  <a:cubicBezTo>
                    <a:pt x="1117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2" y="26"/>
                  </a:lnTo>
                  <a:cubicBezTo>
                    <a:pt x="994" y="26"/>
                    <a:pt x="989" y="20"/>
                    <a:pt x="989" y="13"/>
                  </a:cubicBezTo>
                  <a:cubicBezTo>
                    <a:pt x="989" y="6"/>
                    <a:pt x="994" y="0"/>
                    <a:pt x="1002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5" y="26"/>
                  </a:lnTo>
                  <a:cubicBezTo>
                    <a:pt x="918" y="26"/>
                    <a:pt x="912" y="20"/>
                    <a:pt x="912" y="13"/>
                  </a:cubicBezTo>
                  <a:cubicBezTo>
                    <a:pt x="912" y="6"/>
                    <a:pt x="918" y="0"/>
                    <a:pt x="925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4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4" y="0"/>
                  </a:lnTo>
                  <a:cubicBezTo>
                    <a:pt x="881" y="0"/>
                    <a:pt x="886" y="6"/>
                    <a:pt x="886" y="13"/>
                  </a:cubicBezTo>
                  <a:cubicBezTo>
                    <a:pt x="886" y="20"/>
                    <a:pt x="881" y="26"/>
                    <a:pt x="874" y="26"/>
                  </a:cubicBezTo>
                  <a:close/>
                  <a:moveTo>
                    <a:pt x="797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7" y="0"/>
                  </a:lnTo>
                  <a:cubicBezTo>
                    <a:pt x="804" y="0"/>
                    <a:pt x="810" y="6"/>
                    <a:pt x="810" y="13"/>
                  </a:cubicBezTo>
                  <a:cubicBezTo>
                    <a:pt x="810" y="20"/>
                    <a:pt x="804" y="26"/>
                    <a:pt x="797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2" y="20"/>
                    <a:pt x="682" y="13"/>
                  </a:cubicBezTo>
                  <a:cubicBezTo>
                    <a:pt x="682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3" y="6"/>
                    <a:pt x="733" y="13"/>
                  </a:cubicBezTo>
                  <a:cubicBezTo>
                    <a:pt x="733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8" y="26"/>
                  </a:lnTo>
                  <a:cubicBezTo>
                    <a:pt x="610" y="26"/>
                    <a:pt x="605" y="20"/>
                    <a:pt x="605" y="13"/>
                  </a:cubicBezTo>
                  <a:cubicBezTo>
                    <a:pt x="605" y="6"/>
                    <a:pt x="610" y="0"/>
                    <a:pt x="618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1" y="26"/>
                  </a:lnTo>
                  <a:cubicBezTo>
                    <a:pt x="534" y="26"/>
                    <a:pt x="528" y="20"/>
                    <a:pt x="528" y="13"/>
                  </a:cubicBezTo>
                  <a:cubicBezTo>
                    <a:pt x="528" y="6"/>
                    <a:pt x="534" y="0"/>
                    <a:pt x="541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90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90" y="0"/>
                  </a:lnTo>
                  <a:cubicBezTo>
                    <a:pt x="497" y="0"/>
                    <a:pt x="502" y="6"/>
                    <a:pt x="502" y="13"/>
                  </a:cubicBezTo>
                  <a:cubicBezTo>
                    <a:pt x="502" y="20"/>
                    <a:pt x="497" y="26"/>
                    <a:pt x="490" y="26"/>
                  </a:cubicBezTo>
                  <a:close/>
                  <a:moveTo>
                    <a:pt x="413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3" y="0"/>
                  </a:lnTo>
                  <a:cubicBezTo>
                    <a:pt x="420" y="0"/>
                    <a:pt x="426" y="6"/>
                    <a:pt x="426" y="13"/>
                  </a:cubicBezTo>
                  <a:cubicBezTo>
                    <a:pt x="426" y="20"/>
                    <a:pt x="420" y="26"/>
                    <a:pt x="413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8" y="20"/>
                    <a:pt x="298" y="13"/>
                  </a:cubicBezTo>
                  <a:cubicBezTo>
                    <a:pt x="298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9" y="6"/>
                    <a:pt x="349" y="13"/>
                  </a:cubicBezTo>
                  <a:cubicBezTo>
                    <a:pt x="349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4" y="26"/>
                  </a:lnTo>
                  <a:cubicBezTo>
                    <a:pt x="226" y="26"/>
                    <a:pt x="221" y="20"/>
                    <a:pt x="221" y="13"/>
                  </a:cubicBezTo>
                  <a:cubicBezTo>
                    <a:pt x="221" y="6"/>
                    <a:pt x="226" y="0"/>
                    <a:pt x="234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7" y="26"/>
                  </a:lnTo>
                  <a:cubicBezTo>
                    <a:pt x="150" y="26"/>
                    <a:pt x="144" y="20"/>
                    <a:pt x="144" y="13"/>
                  </a:cubicBezTo>
                  <a:cubicBezTo>
                    <a:pt x="144" y="6"/>
                    <a:pt x="150" y="0"/>
                    <a:pt x="157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6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6" y="0"/>
                  </a:lnTo>
                  <a:cubicBezTo>
                    <a:pt x="113" y="0"/>
                    <a:pt x="118" y="6"/>
                    <a:pt x="118" y="13"/>
                  </a:cubicBezTo>
                  <a:cubicBezTo>
                    <a:pt x="118" y="20"/>
                    <a:pt x="113" y="26"/>
                    <a:pt x="106" y="26"/>
                  </a:cubicBezTo>
                  <a:close/>
                  <a:moveTo>
                    <a:pt x="29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9" y="0"/>
                  </a:lnTo>
                  <a:cubicBezTo>
                    <a:pt x="36" y="0"/>
                    <a:pt x="42" y="6"/>
                    <a:pt x="42" y="13"/>
                  </a:cubicBezTo>
                  <a:cubicBezTo>
                    <a:pt x="42" y="20"/>
                    <a:pt x="36" y="2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2" name="Line 91"/>
            <p:cNvSpPr>
              <a:spLocks noChangeShapeType="1"/>
            </p:cNvSpPr>
            <p:nvPr/>
          </p:nvSpPr>
          <p:spPr bwMode="auto">
            <a:xfrm>
              <a:off x="5221173" y="3746376"/>
              <a:ext cx="533276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3" name="Freeform 92"/>
            <p:cNvSpPr>
              <a:spLocks/>
            </p:cNvSpPr>
            <p:nvPr/>
          </p:nvSpPr>
          <p:spPr bwMode="auto">
            <a:xfrm>
              <a:off x="5746512" y="3709862"/>
              <a:ext cx="66660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4" name="Line 94"/>
            <p:cNvSpPr>
              <a:spLocks noChangeShapeType="1"/>
            </p:cNvSpPr>
            <p:nvPr/>
          </p:nvSpPr>
          <p:spPr bwMode="auto">
            <a:xfrm>
              <a:off x="5943317" y="3535229"/>
              <a:ext cx="76182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5" name="Line 95"/>
            <p:cNvSpPr>
              <a:spLocks noChangeShapeType="1"/>
            </p:cNvSpPr>
            <p:nvPr/>
          </p:nvSpPr>
          <p:spPr bwMode="auto">
            <a:xfrm>
              <a:off x="6432153" y="353522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6" name="Freeform 96"/>
            <p:cNvSpPr>
              <a:spLocks/>
            </p:cNvSpPr>
            <p:nvPr/>
          </p:nvSpPr>
          <p:spPr bwMode="auto">
            <a:xfrm>
              <a:off x="6519446" y="3498714"/>
              <a:ext cx="68246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7" name="Line 97"/>
            <p:cNvSpPr>
              <a:spLocks noChangeShapeType="1"/>
            </p:cNvSpPr>
            <p:nvPr/>
          </p:nvSpPr>
          <p:spPr bwMode="auto">
            <a:xfrm>
              <a:off x="5943317" y="3960700"/>
              <a:ext cx="76182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8" name="Line 98"/>
            <p:cNvSpPr>
              <a:spLocks noChangeShapeType="1"/>
            </p:cNvSpPr>
            <p:nvPr/>
          </p:nvSpPr>
          <p:spPr bwMode="auto">
            <a:xfrm>
              <a:off x="6432153" y="3960700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9" name="Freeform 99"/>
            <p:cNvSpPr>
              <a:spLocks/>
            </p:cNvSpPr>
            <p:nvPr/>
          </p:nvSpPr>
          <p:spPr bwMode="auto">
            <a:xfrm>
              <a:off x="6519446" y="3924185"/>
              <a:ext cx="68246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0" name="Line 100"/>
            <p:cNvSpPr>
              <a:spLocks noChangeShapeType="1"/>
            </p:cNvSpPr>
            <p:nvPr/>
          </p:nvSpPr>
          <p:spPr bwMode="auto">
            <a:xfrm>
              <a:off x="5944904" y="3746376"/>
              <a:ext cx="76182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1" name="Line 101"/>
            <p:cNvSpPr>
              <a:spLocks noChangeShapeType="1"/>
            </p:cNvSpPr>
            <p:nvPr/>
          </p:nvSpPr>
          <p:spPr bwMode="auto">
            <a:xfrm>
              <a:off x="6433741" y="3746376"/>
              <a:ext cx="95228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2" name="Freeform 102"/>
            <p:cNvSpPr>
              <a:spLocks/>
            </p:cNvSpPr>
            <p:nvPr/>
          </p:nvSpPr>
          <p:spPr bwMode="auto">
            <a:xfrm>
              <a:off x="6521032" y="3709862"/>
              <a:ext cx="68247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3" name="Rectangle 103"/>
            <p:cNvSpPr>
              <a:spLocks noChangeArrowheads="1"/>
            </p:cNvSpPr>
            <p:nvPr/>
          </p:nvSpPr>
          <p:spPr bwMode="auto">
            <a:xfrm>
              <a:off x="6019499" y="3668585"/>
              <a:ext cx="412654" cy="15081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4" name="Rectangle 104"/>
            <p:cNvSpPr>
              <a:spLocks noChangeArrowheads="1"/>
            </p:cNvSpPr>
            <p:nvPr/>
          </p:nvSpPr>
          <p:spPr bwMode="auto">
            <a:xfrm>
              <a:off x="6019499" y="3668585"/>
              <a:ext cx="412654" cy="150819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5" name="Rectangle 107"/>
            <p:cNvSpPr>
              <a:spLocks noChangeArrowheads="1"/>
            </p:cNvSpPr>
            <p:nvPr/>
          </p:nvSpPr>
          <p:spPr bwMode="auto">
            <a:xfrm>
              <a:off x="6019499" y="3881321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6" name="Rectangle 108"/>
            <p:cNvSpPr>
              <a:spLocks noChangeArrowheads="1"/>
            </p:cNvSpPr>
            <p:nvPr/>
          </p:nvSpPr>
          <p:spPr bwMode="auto">
            <a:xfrm>
              <a:off x="6019499" y="3881321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7" name="Freeform 109"/>
            <p:cNvSpPr>
              <a:spLocks/>
            </p:cNvSpPr>
            <p:nvPr/>
          </p:nvSpPr>
          <p:spPr bwMode="auto">
            <a:xfrm>
              <a:off x="5811585" y="4181373"/>
              <a:ext cx="128557" cy="574703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6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8" name="Freeform 110"/>
            <p:cNvSpPr>
              <a:spLocks/>
            </p:cNvSpPr>
            <p:nvPr/>
          </p:nvSpPr>
          <p:spPr bwMode="auto">
            <a:xfrm>
              <a:off x="5811585" y="4181373"/>
              <a:ext cx="128557" cy="574703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6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9" name="Freeform 111"/>
            <p:cNvSpPr>
              <a:spLocks/>
            </p:cNvSpPr>
            <p:nvPr/>
          </p:nvSpPr>
          <p:spPr bwMode="auto">
            <a:xfrm>
              <a:off x="6584518" y="4181373"/>
              <a:ext cx="130145" cy="574703"/>
            </a:xfrm>
            <a:custGeom>
              <a:avLst/>
              <a:gdLst/>
              <a:ahLst/>
              <a:cxnLst>
                <a:cxn ang="0">
                  <a:pos x="128" y="86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6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0" name="Freeform 112"/>
            <p:cNvSpPr>
              <a:spLocks/>
            </p:cNvSpPr>
            <p:nvPr/>
          </p:nvSpPr>
          <p:spPr bwMode="auto">
            <a:xfrm>
              <a:off x="6584518" y="4181373"/>
              <a:ext cx="130145" cy="574703"/>
            </a:xfrm>
            <a:custGeom>
              <a:avLst/>
              <a:gdLst/>
              <a:ahLst/>
              <a:cxnLst>
                <a:cxn ang="0">
                  <a:pos x="128" y="86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6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1" name="Rectangle 113"/>
            <p:cNvSpPr>
              <a:spLocks noChangeArrowheads="1"/>
            </p:cNvSpPr>
            <p:nvPr/>
          </p:nvSpPr>
          <p:spPr bwMode="auto">
            <a:xfrm>
              <a:off x="6017912" y="4179786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2" name="Rectangle 114"/>
            <p:cNvSpPr>
              <a:spLocks noChangeArrowheads="1"/>
            </p:cNvSpPr>
            <p:nvPr/>
          </p:nvSpPr>
          <p:spPr bwMode="auto">
            <a:xfrm>
              <a:off x="6017912" y="4179786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3" name="Freeform 117"/>
            <p:cNvSpPr>
              <a:spLocks noEditPoints="1"/>
            </p:cNvSpPr>
            <p:nvPr/>
          </p:nvSpPr>
          <p:spPr bwMode="auto">
            <a:xfrm>
              <a:off x="5471939" y="4117870"/>
              <a:ext cx="1299860" cy="687422"/>
            </a:xfrm>
            <a:custGeom>
              <a:avLst/>
              <a:gdLst/>
              <a:ahLst/>
              <a:cxnLst>
                <a:cxn ang="0">
                  <a:pos x="13" y="103"/>
                </a:cxn>
                <a:cxn ang="0">
                  <a:pos x="0" y="269"/>
                </a:cxn>
                <a:cxn ang="0">
                  <a:pos x="0" y="448"/>
                </a:cxn>
                <a:cxn ang="0">
                  <a:pos x="13" y="615"/>
                </a:cxn>
                <a:cxn ang="0">
                  <a:pos x="26" y="755"/>
                </a:cxn>
                <a:cxn ang="0">
                  <a:pos x="26" y="883"/>
                </a:cxn>
                <a:cxn ang="0">
                  <a:pos x="26" y="960"/>
                </a:cxn>
                <a:cxn ang="0">
                  <a:pos x="13" y="1101"/>
                </a:cxn>
                <a:cxn ang="0">
                  <a:pos x="0" y="1267"/>
                </a:cxn>
                <a:cxn ang="0">
                  <a:pos x="0" y="1447"/>
                </a:cxn>
                <a:cxn ang="0">
                  <a:pos x="162" y="1464"/>
                </a:cxn>
                <a:cxn ang="0">
                  <a:pos x="302" y="1451"/>
                </a:cxn>
                <a:cxn ang="0">
                  <a:pos x="430" y="1451"/>
                </a:cxn>
                <a:cxn ang="0">
                  <a:pos x="507" y="1451"/>
                </a:cxn>
                <a:cxn ang="0">
                  <a:pos x="648" y="1464"/>
                </a:cxn>
                <a:cxn ang="0">
                  <a:pos x="814" y="1477"/>
                </a:cxn>
                <a:cxn ang="0">
                  <a:pos x="994" y="1477"/>
                </a:cxn>
                <a:cxn ang="0">
                  <a:pos x="1160" y="1464"/>
                </a:cxn>
                <a:cxn ang="0">
                  <a:pos x="1301" y="1451"/>
                </a:cxn>
                <a:cxn ang="0">
                  <a:pos x="1429" y="1451"/>
                </a:cxn>
                <a:cxn ang="0">
                  <a:pos x="1506" y="1451"/>
                </a:cxn>
                <a:cxn ang="0">
                  <a:pos x="1646" y="1464"/>
                </a:cxn>
                <a:cxn ang="0">
                  <a:pos x="1813" y="1477"/>
                </a:cxn>
                <a:cxn ang="0">
                  <a:pos x="1992" y="1477"/>
                </a:cxn>
                <a:cxn ang="0">
                  <a:pos x="2158" y="1464"/>
                </a:cxn>
                <a:cxn ang="0">
                  <a:pos x="2299" y="1451"/>
                </a:cxn>
                <a:cxn ang="0">
                  <a:pos x="2427" y="1451"/>
                </a:cxn>
                <a:cxn ang="0">
                  <a:pos x="2504" y="1451"/>
                </a:cxn>
                <a:cxn ang="0">
                  <a:pos x="2645" y="1464"/>
                </a:cxn>
                <a:cxn ang="0">
                  <a:pos x="2811" y="1477"/>
                </a:cxn>
                <a:cxn ang="0">
                  <a:pos x="2990" y="1477"/>
                </a:cxn>
                <a:cxn ang="0">
                  <a:pos x="3037" y="1344"/>
                </a:cxn>
                <a:cxn ang="0">
                  <a:pos x="3024" y="1203"/>
                </a:cxn>
                <a:cxn ang="0">
                  <a:pos x="3024" y="1075"/>
                </a:cxn>
                <a:cxn ang="0">
                  <a:pos x="3024" y="998"/>
                </a:cxn>
                <a:cxn ang="0">
                  <a:pos x="3037" y="858"/>
                </a:cxn>
                <a:cxn ang="0">
                  <a:pos x="3049" y="691"/>
                </a:cxn>
                <a:cxn ang="0">
                  <a:pos x="3049" y="512"/>
                </a:cxn>
                <a:cxn ang="0">
                  <a:pos x="3037" y="346"/>
                </a:cxn>
                <a:cxn ang="0">
                  <a:pos x="3024" y="205"/>
                </a:cxn>
                <a:cxn ang="0">
                  <a:pos x="3024" y="77"/>
                </a:cxn>
                <a:cxn ang="0">
                  <a:pos x="3024" y="26"/>
                </a:cxn>
                <a:cxn ang="0">
                  <a:pos x="2883" y="13"/>
                </a:cxn>
                <a:cxn ang="0">
                  <a:pos x="2716" y="0"/>
                </a:cxn>
                <a:cxn ang="0">
                  <a:pos x="2537" y="0"/>
                </a:cxn>
                <a:cxn ang="0">
                  <a:pos x="2371" y="13"/>
                </a:cxn>
                <a:cxn ang="0">
                  <a:pos x="2230" y="26"/>
                </a:cxn>
                <a:cxn ang="0">
                  <a:pos x="2102" y="26"/>
                </a:cxn>
                <a:cxn ang="0">
                  <a:pos x="2025" y="26"/>
                </a:cxn>
                <a:cxn ang="0">
                  <a:pos x="1884" y="13"/>
                </a:cxn>
                <a:cxn ang="0">
                  <a:pos x="1718" y="0"/>
                </a:cxn>
                <a:cxn ang="0">
                  <a:pos x="1539" y="0"/>
                </a:cxn>
                <a:cxn ang="0">
                  <a:pos x="1372" y="13"/>
                </a:cxn>
                <a:cxn ang="0">
                  <a:pos x="1232" y="26"/>
                </a:cxn>
                <a:cxn ang="0">
                  <a:pos x="1104" y="26"/>
                </a:cxn>
                <a:cxn ang="0">
                  <a:pos x="1027" y="26"/>
                </a:cxn>
                <a:cxn ang="0">
                  <a:pos x="886" y="13"/>
                </a:cxn>
                <a:cxn ang="0">
                  <a:pos x="720" y="0"/>
                </a:cxn>
                <a:cxn ang="0">
                  <a:pos x="540" y="0"/>
                </a:cxn>
                <a:cxn ang="0">
                  <a:pos x="374" y="13"/>
                </a:cxn>
                <a:cxn ang="0">
                  <a:pos x="233" y="26"/>
                </a:cxn>
                <a:cxn ang="0">
                  <a:pos x="105" y="26"/>
                </a:cxn>
                <a:cxn ang="0">
                  <a:pos x="28" y="26"/>
                </a:cxn>
              </a:cxnLst>
              <a:rect l="0" t="0" r="r" b="b"/>
              <a:pathLst>
                <a:path w="3049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1"/>
                    <a:pt x="6" y="26"/>
                    <a:pt x="13" y="26"/>
                  </a:cubicBezTo>
                  <a:cubicBezTo>
                    <a:pt x="20" y="26"/>
                    <a:pt x="26" y="31"/>
                    <a:pt x="26" y="39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8"/>
                    <a:pt x="20" y="384"/>
                    <a:pt x="13" y="384"/>
                  </a:cubicBezTo>
                  <a:cubicBezTo>
                    <a:pt x="6" y="384"/>
                    <a:pt x="0" y="378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5"/>
                    <a:pt x="6" y="410"/>
                    <a:pt x="13" y="410"/>
                  </a:cubicBezTo>
                  <a:cubicBezTo>
                    <a:pt x="20" y="410"/>
                    <a:pt x="26" y="415"/>
                    <a:pt x="26" y="423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2"/>
                    <a:pt x="20" y="768"/>
                    <a:pt x="13" y="768"/>
                  </a:cubicBezTo>
                  <a:cubicBezTo>
                    <a:pt x="6" y="768"/>
                    <a:pt x="0" y="762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799"/>
                    <a:pt x="6" y="794"/>
                    <a:pt x="13" y="794"/>
                  </a:cubicBezTo>
                  <a:cubicBezTo>
                    <a:pt x="20" y="794"/>
                    <a:pt x="26" y="799"/>
                    <a:pt x="26" y="807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6"/>
                    <a:pt x="20" y="1152"/>
                    <a:pt x="13" y="1152"/>
                  </a:cubicBezTo>
                  <a:cubicBezTo>
                    <a:pt x="6" y="1152"/>
                    <a:pt x="0" y="1146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3"/>
                    <a:pt x="6" y="1178"/>
                    <a:pt x="13" y="1178"/>
                  </a:cubicBezTo>
                  <a:cubicBezTo>
                    <a:pt x="20" y="1178"/>
                    <a:pt x="26" y="1183"/>
                    <a:pt x="26" y="1191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6" y="1451"/>
                  </a:moveTo>
                  <a:lnTo>
                    <a:pt x="72" y="1451"/>
                  </a:lnTo>
                  <a:cubicBezTo>
                    <a:pt x="79" y="1451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6" y="1477"/>
                  </a:lnTo>
                  <a:cubicBezTo>
                    <a:pt x="39" y="1477"/>
                    <a:pt x="34" y="1471"/>
                    <a:pt x="34" y="1464"/>
                  </a:cubicBezTo>
                  <a:cubicBezTo>
                    <a:pt x="34" y="1457"/>
                    <a:pt x="39" y="1451"/>
                    <a:pt x="46" y="1451"/>
                  </a:cubicBezTo>
                  <a:close/>
                  <a:moveTo>
                    <a:pt x="123" y="1451"/>
                  </a:moveTo>
                  <a:lnTo>
                    <a:pt x="149" y="1451"/>
                  </a:lnTo>
                  <a:cubicBezTo>
                    <a:pt x="156" y="1451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0" y="1471"/>
                    <a:pt x="110" y="1464"/>
                  </a:cubicBezTo>
                  <a:cubicBezTo>
                    <a:pt x="110" y="1457"/>
                    <a:pt x="116" y="1451"/>
                    <a:pt x="123" y="1451"/>
                  </a:cubicBezTo>
                  <a:close/>
                  <a:moveTo>
                    <a:pt x="200" y="1451"/>
                  </a:moveTo>
                  <a:lnTo>
                    <a:pt x="226" y="1451"/>
                  </a:lnTo>
                  <a:cubicBezTo>
                    <a:pt x="233" y="1451"/>
                    <a:pt x="238" y="1457"/>
                    <a:pt x="238" y="1464"/>
                  </a:cubicBezTo>
                  <a:cubicBezTo>
                    <a:pt x="238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7" y="1471"/>
                    <a:pt x="187" y="1464"/>
                  </a:cubicBezTo>
                  <a:cubicBezTo>
                    <a:pt x="187" y="1457"/>
                    <a:pt x="193" y="1451"/>
                    <a:pt x="200" y="1451"/>
                  </a:cubicBezTo>
                  <a:close/>
                  <a:moveTo>
                    <a:pt x="277" y="1451"/>
                  </a:moveTo>
                  <a:lnTo>
                    <a:pt x="302" y="1451"/>
                  </a:lnTo>
                  <a:cubicBezTo>
                    <a:pt x="309" y="1451"/>
                    <a:pt x="315" y="1457"/>
                    <a:pt x="315" y="1464"/>
                  </a:cubicBezTo>
                  <a:cubicBezTo>
                    <a:pt x="315" y="1471"/>
                    <a:pt x="309" y="1477"/>
                    <a:pt x="302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1"/>
                    <a:pt x="277" y="1451"/>
                  </a:cubicBezTo>
                  <a:close/>
                  <a:moveTo>
                    <a:pt x="354" y="1451"/>
                  </a:moveTo>
                  <a:lnTo>
                    <a:pt x="379" y="1451"/>
                  </a:lnTo>
                  <a:cubicBezTo>
                    <a:pt x="386" y="1451"/>
                    <a:pt x="392" y="1457"/>
                    <a:pt x="392" y="1464"/>
                  </a:cubicBezTo>
                  <a:cubicBezTo>
                    <a:pt x="392" y="1471"/>
                    <a:pt x="386" y="1477"/>
                    <a:pt x="379" y="1477"/>
                  </a:cubicBezTo>
                  <a:lnTo>
                    <a:pt x="354" y="1477"/>
                  </a:lnTo>
                  <a:cubicBezTo>
                    <a:pt x="346" y="1477"/>
                    <a:pt x="341" y="1471"/>
                    <a:pt x="341" y="1464"/>
                  </a:cubicBezTo>
                  <a:cubicBezTo>
                    <a:pt x="341" y="1457"/>
                    <a:pt x="346" y="1451"/>
                    <a:pt x="354" y="1451"/>
                  </a:cubicBezTo>
                  <a:close/>
                  <a:moveTo>
                    <a:pt x="430" y="1451"/>
                  </a:moveTo>
                  <a:lnTo>
                    <a:pt x="456" y="1451"/>
                  </a:lnTo>
                  <a:cubicBezTo>
                    <a:pt x="463" y="1451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0" y="1477"/>
                  </a:lnTo>
                  <a:cubicBezTo>
                    <a:pt x="423" y="1477"/>
                    <a:pt x="418" y="1471"/>
                    <a:pt x="418" y="1464"/>
                  </a:cubicBezTo>
                  <a:cubicBezTo>
                    <a:pt x="418" y="1457"/>
                    <a:pt x="423" y="1451"/>
                    <a:pt x="430" y="1451"/>
                  </a:cubicBezTo>
                  <a:close/>
                  <a:moveTo>
                    <a:pt x="507" y="1451"/>
                  </a:moveTo>
                  <a:lnTo>
                    <a:pt x="533" y="1451"/>
                  </a:lnTo>
                  <a:cubicBezTo>
                    <a:pt x="540" y="1451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4" y="1471"/>
                    <a:pt x="494" y="1464"/>
                  </a:cubicBezTo>
                  <a:cubicBezTo>
                    <a:pt x="494" y="1457"/>
                    <a:pt x="500" y="1451"/>
                    <a:pt x="507" y="1451"/>
                  </a:cubicBezTo>
                  <a:close/>
                  <a:moveTo>
                    <a:pt x="584" y="1451"/>
                  </a:moveTo>
                  <a:lnTo>
                    <a:pt x="610" y="1451"/>
                  </a:lnTo>
                  <a:cubicBezTo>
                    <a:pt x="617" y="1451"/>
                    <a:pt x="622" y="1457"/>
                    <a:pt x="622" y="1464"/>
                  </a:cubicBezTo>
                  <a:cubicBezTo>
                    <a:pt x="622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1" y="1471"/>
                    <a:pt x="571" y="1464"/>
                  </a:cubicBezTo>
                  <a:cubicBezTo>
                    <a:pt x="571" y="1457"/>
                    <a:pt x="577" y="1451"/>
                    <a:pt x="584" y="1451"/>
                  </a:cubicBezTo>
                  <a:close/>
                  <a:moveTo>
                    <a:pt x="661" y="1451"/>
                  </a:moveTo>
                  <a:lnTo>
                    <a:pt x="686" y="1451"/>
                  </a:lnTo>
                  <a:cubicBezTo>
                    <a:pt x="693" y="1451"/>
                    <a:pt x="699" y="1457"/>
                    <a:pt x="699" y="1464"/>
                  </a:cubicBezTo>
                  <a:cubicBezTo>
                    <a:pt x="699" y="1471"/>
                    <a:pt x="693" y="1477"/>
                    <a:pt x="686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1"/>
                    <a:pt x="661" y="1451"/>
                  </a:cubicBezTo>
                  <a:close/>
                  <a:moveTo>
                    <a:pt x="738" y="1451"/>
                  </a:moveTo>
                  <a:lnTo>
                    <a:pt x="763" y="1451"/>
                  </a:lnTo>
                  <a:cubicBezTo>
                    <a:pt x="770" y="1451"/>
                    <a:pt x="776" y="1457"/>
                    <a:pt x="776" y="1464"/>
                  </a:cubicBezTo>
                  <a:cubicBezTo>
                    <a:pt x="776" y="1471"/>
                    <a:pt x="770" y="1477"/>
                    <a:pt x="763" y="1477"/>
                  </a:cubicBezTo>
                  <a:lnTo>
                    <a:pt x="738" y="1477"/>
                  </a:lnTo>
                  <a:cubicBezTo>
                    <a:pt x="730" y="1477"/>
                    <a:pt x="725" y="1471"/>
                    <a:pt x="725" y="1464"/>
                  </a:cubicBezTo>
                  <a:cubicBezTo>
                    <a:pt x="725" y="1457"/>
                    <a:pt x="730" y="1451"/>
                    <a:pt x="738" y="1451"/>
                  </a:cubicBezTo>
                  <a:close/>
                  <a:moveTo>
                    <a:pt x="814" y="1451"/>
                  </a:moveTo>
                  <a:lnTo>
                    <a:pt x="840" y="1451"/>
                  </a:lnTo>
                  <a:cubicBezTo>
                    <a:pt x="847" y="1451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4" y="1477"/>
                  </a:lnTo>
                  <a:cubicBezTo>
                    <a:pt x="807" y="1477"/>
                    <a:pt x="802" y="1471"/>
                    <a:pt x="802" y="1464"/>
                  </a:cubicBezTo>
                  <a:cubicBezTo>
                    <a:pt x="802" y="1457"/>
                    <a:pt x="807" y="1451"/>
                    <a:pt x="814" y="1451"/>
                  </a:cubicBezTo>
                  <a:close/>
                  <a:moveTo>
                    <a:pt x="891" y="1451"/>
                  </a:moveTo>
                  <a:lnTo>
                    <a:pt x="917" y="1451"/>
                  </a:lnTo>
                  <a:cubicBezTo>
                    <a:pt x="924" y="1451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8" y="1471"/>
                    <a:pt x="878" y="1464"/>
                  </a:cubicBezTo>
                  <a:cubicBezTo>
                    <a:pt x="878" y="1457"/>
                    <a:pt x="884" y="1451"/>
                    <a:pt x="891" y="1451"/>
                  </a:cubicBezTo>
                  <a:close/>
                  <a:moveTo>
                    <a:pt x="968" y="1451"/>
                  </a:moveTo>
                  <a:lnTo>
                    <a:pt x="994" y="1451"/>
                  </a:lnTo>
                  <a:cubicBezTo>
                    <a:pt x="1001" y="1451"/>
                    <a:pt x="1006" y="1457"/>
                    <a:pt x="1006" y="1464"/>
                  </a:cubicBezTo>
                  <a:cubicBezTo>
                    <a:pt x="1006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5" y="1471"/>
                    <a:pt x="955" y="1464"/>
                  </a:cubicBezTo>
                  <a:cubicBezTo>
                    <a:pt x="955" y="1457"/>
                    <a:pt x="961" y="1451"/>
                    <a:pt x="968" y="1451"/>
                  </a:cubicBezTo>
                  <a:close/>
                  <a:moveTo>
                    <a:pt x="1045" y="1451"/>
                  </a:moveTo>
                  <a:lnTo>
                    <a:pt x="1070" y="1451"/>
                  </a:lnTo>
                  <a:cubicBezTo>
                    <a:pt x="1077" y="1451"/>
                    <a:pt x="1083" y="1457"/>
                    <a:pt x="1083" y="1464"/>
                  </a:cubicBezTo>
                  <a:cubicBezTo>
                    <a:pt x="1083" y="1471"/>
                    <a:pt x="1077" y="1477"/>
                    <a:pt x="1070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1"/>
                    <a:pt x="1045" y="1451"/>
                  </a:cubicBezTo>
                  <a:close/>
                  <a:moveTo>
                    <a:pt x="1122" y="1451"/>
                  </a:moveTo>
                  <a:lnTo>
                    <a:pt x="1147" y="1451"/>
                  </a:lnTo>
                  <a:cubicBezTo>
                    <a:pt x="1154" y="1451"/>
                    <a:pt x="1160" y="1457"/>
                    <a:pt x="1160" y="1464"/>
                  </a:cubicBezTo>
                  <a:cubicBezTo>
                    <a:pt x="1160" y="1471"/>
                    <a:pt x="1154" y="1477"/>
                    <a:pt x="1147" y="1477"/>
                  </a:cubicBezTo>
                  <a:lnTo>
                    <a:pt x="1122" y="1477"/>
                  </a:lnTo>
                  <a:cubicBezTo>
                    <a:pt x="1114" y="1477"/>
                    <a:pt x="1109" y="1471"/>
                    <a:pt x="1109" y="1464"/>
                  </a:cubicBezTo>
                  <a:cubicBezTo>
                    <a:pt x="1109" y="1457"/>
                    <a:pt x="1114" y="1451"/>
                    <a:pt x="1122" y="1451"/>
                  </a:cubicBezTo>
                  <a:close/>
                  <a:moveTo>
                    <a:pt x="1198" y="1451"/>
                  </a:moveTo>
                  <a:lnTo>
                    <a:pt x="1224" y="1451"/>
                  </a:lnTo>
                  <a:cubicBezTo>
                    <a:pt x="1231" y="1451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8" y="1477"/>
                  </a:lnTo>
                  <a:cubicBezTo>
                    <a:pt x="1191" y="1477"/>
                    <a:pt x="1186" y="1471"/>
                    <a:pt x="1186" y="1464"/>
                  </a:cubicBezTo>
                  <a:cubicBezTo>
                    <a:pt x="1186" y="1457"/>
                    <a:pt x="1191" y="1451"/>
                    <a:pt x="1198" y="1451"/>
                  </a:cubicBezTo>
                  <a:close/>
                  <a:moveTo>
                    <a:pt x="1275" y="1451"/>
                  </a:moveTo>
                  <a:lnTo>
                    <a:pt x="1301" y="1451"/>
                  </a:lnTo>
                  <a:cubicBezTo>
                    <a:pt x="1308" y="1451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2" y="1471"/>
                    <a:pt x="1262" y="1464"/>
                  </a:cubicBezTo>
                  <a:cubicBezTo>
                    <a:pt x="1262" y="1457"/>
                    <a:pt x="1268" y="1451"/>
                    <a:pt x="1275" y="1451"/>
                  </a:cubicBezTo>
                  <a:close/>
                  <a:moveTo>
                    <a:pt x="1352" y="1451"/>
                  </a:moveTo>
                  <a:lnTo>
                    <a:pt x="1378" y="1451"/>
                  </a:lnTo>
                  <a:cubicBezTo>
                    <a:pt x="1385" y="1451"/>
                    <a:pt x="1390" y="1457"/>
                    <a:pt x="1390" y="1464"/>
                  </a:cubicBezTo>
                  <a:cubicBezTo>
                    <a:pt x="1390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39" y="1471"/>
                    <a:pt x="1339" y="1464"/>
                  </a:cubicBezTo>
                  <a:cubicBezTo>
                    <a:pt x="1339" y="1457"/>
                    <a:pt x="1345" y="1451"/>
                    <a:pt x="1352" y="1451"/>
                  </a:cubicBezTo>
                  <a:close/>
                  <a:moveTo>
                    <a:pt x="1429" y="1451"/>
                  </a:moveTo>
                  <a:lnTo>
                    <a:pt x="1454" y="1451"/>
                  </a:lnTo>
                  <a:cubicBezTo>
                    <a:pt x="1461" y="1451"/>
                    <a:pt x="1467" y="1457"/>
                    <a:pt x="1467" y="1464"/>
                  </a:cubicBezTo>
                  <a:cubicBezTo>
                    <a:pt x="1467" y="1471"/>
                    <a:pt x="1461" y="1477"/>
                    <a:pt x="1454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1"/>
                    <a:pt x="1429" y="1451"/>
                  </a:cubicBezTo>
                  <a:close/>
                  <a:moveTo>
                    <a:pt x="1506" y="1451"/>
                  </a:moveTo>
                  <a:lnTo>
                    <a:pt x="1531" y="1451"/>
                  </a:lnTo>
                  <a:cubicBezTo>
                    <a:pt x="1538" y="1451"/>
                    <a:pt x="1544" y="1457"/>
                    <a:pt x="1544" y="1464"/>
                  </a:cubicBezTo>
                  <a:cubicBezTo>
                    <a:pt x="1544" y="1471"/>
                    <a:pt x="1538" y="1477"/>
                    <a:pt x="1531" y="1477"/>
                  </a:cubicBezTo>
                  <a:lnTo>
                    <a:pt x="1506" y="1477"/>
                  </a:lnTo>
                  <a:cubicBezTo>
                    <a:pt x="1498" y="1477"/>
                    <a:pt x="1493" y="1471"/>
                    <a:pt x="1493" y="1464"/>
                  </a:cubicBezTo>
                  <a:cubicBezTo>
                    <a:pt x="1493" y="1457"/>
                    <a:pt x="1498" y="1451"/>
                    <a:pt x="1506" y="1451"/>
                  </a:cubicBezTo>
                  <a:close/>
                  <a:moveTo>
                    <a:pt x="1582" y="1451"/>
                  </a:moveTo>
                  <a:lnTo>
                    <a:pt x="1608" y="1451"/>
                  </a:lnTo>
                  <a:cubicBezTo>
                    <a:pt x="1615" y="1451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2" y="1477"/>
                  </a:lnTo>
                  <a:cubicBezTo>
                    <a:pt x="1575" y="1477"/>
                    <a:pt x="1570" y="1471"/>
                    <a:pt x="1570" y="1464"/>
                  </a:cubicBezTo>
                  <a:cubicBezTo>
                    <a:pt x="1570" y="1457"/>
                    <a:pt x="1575" y="1451"/>
                    <a:pt x="1582" y="1451"/>
                  </a:cubicBezTo>
                  <a:close/>
                  <a:moveTo>
                    <a:pt x="1659" y="1451"/>
                  </a:moveTo>
                  <a:lnTo>
                    <a:pt x="1685" y="1451"/>
                  </a:lnTo>
                  <a:cubicBezTo>
                    <a:pt x="1692" y="1451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6" y="1471"/>
                    <a:pt x="1646" y="1464"/>
                  </a:cubicBezTo>
                  <a:cubicBezTo>
                    <a:pt x="1646" y="1457"/>
                    <a:pt x="1652" y="1451"/>
                    <a:pt x="1659" y="1451"/>
                  </a:cubicBezTo>
                  <a:close/>
                  <a:moveTo>
                    <a:pt x="1736" y="1451"/>
                  </a:moveTo>
                  <a:lnTo>
                    <a:pt x="1762" y="1451"/>
                  </a:lnTo>
                  <a:cubicBezTo>
                    <a:pt x="1769" y="1451"/>
                    <a:pt x="1774" y="1457"/>
                    <a:pt x="1774" y="1464"/>
                  </a:cubicBezTo>
                  <a:cubicBezTo>
                    <a:pt x="1774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3" y="1471"/>
                    <a:pt x="1723" y="1464"/>
                  </a:cubicBezTo>
                  <a:cubicBezTo>
                    <a:pt x="1723" y="1457"/>
                    <a:pt x="1729" y="1451"/>
                    <a:pt x="1736" y="1451"/>
                  </a:cubicBezTo>
                  <a:close/>
                  <a:moveTo>
                    <a:pt x="1813" y="1451"/>
                  </a:moveTo>
                  <a:lnTo>
                    <a:pt x="1838" y="1451"/>
                  </a:lnTo>
                  <a:cubicBezTo>
                    <a:pt x="1845" y="1451"/>
                    <a:pt x="1851" y="1457"/>
                    <a:pt x="1851" y="1464"/>
                  </a:cubicBezTo>
                  <a:cubicBezTo>
                    <a:pt x="1851" y="1471"/>
                    <a:pt x="1845" y="1477"/>
                    <a:pt x="1838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1"/>
                    <a:pt x="1813" y="1451"/>
                  </a:cubicBezTo>
                  <a:close/>
                  <a:moveTo>
                    <a:pt x="1890" y="1451"/>
                  </a:moveTo>
                  <a:lnTo>
                    <a:pt x="1915" y="1451"/>
                  </a:lnTo>
                  <a:cubicBezTo>
                    <a:pt x="1922" y="1451"/>
                    <a:pt x="1928" y="1457"/>
                    <a:pt x="1928" y="1464"/>
                  </a:cubicBezTo>
                  <a:cubicBezTo>
                    <a:pt x="1928" y="1471"/>
                    <a:pt x="1922" y="1477"/>
                    <a:pt x="1915" y="1477"/>
                  </a:cubicBezTo>
                  <a:lnTo>
                    <a:pt x="1890" y="1477"/>
                  </a:lnTo>
                  <a:cubicBezTo>
                    <a:pt x="1882" y="1477"/>
                    <a:pt x="1877" y="1471"/>
                    <a:pt x="1877" y="1464"/>
                  </a:cubicBezTo>
                  <a:cubicBezTo>
                    <a:pt x="1877" y="1457"/>
                    <a:pt x="1882" y="1451"/>
                    <a:pt x="1890" y="1451"/>
                  </a:cubicBezTo>
                  <a:close/>
                  <a:moveTo>
                    <a:pt x="1966" y="1451"/>
                  </a:moveTo>
                  <a:lnTo>
                    <a:pt x="1992" y="1451"/>
                  </a:lnTo>
                  <a:cubicBezTo>
                    <a:pt x="1999" y="1451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6" y="1477"/>
                  </a:lnTo>
                  <a:cubicBezTo>
                    <a:pt x="1959" y="1477"/>
                    <a:pt x="1954" y="1471"/>
                    <a:pt x="1954" y="1464"/>
                  </a:cubicBezTo>
                  <a:cubicBezTo>
                    <a:pt x="1954" y="1457"/>
                    <a:pt x="1959" y="1451"/>
                    <a:pt x="1966" y="1451"/>
                  </a:cubicBezTo>
                  <a:close/>
                  <a:moveTo>
                    <a:pt x="2043" y="1451"/>
                  </a:moveTo>
                  <a:lnTo>
                    <a:pt x="2069" y="1451"/>
                  </a:lnTo>
                  <a:cubicBezTo>
                    <a:pt x="2076" y="1451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0" y="1471"/>
                    <a:pt x="2030" y="1464"/>
                  </a:cubicBezTo>
                  <a:cubicBezTo>
                    <a:pt x="2030" y="1457"/>
                    <a:pt x="2036" y="1451"/>
                    <a:pt x="2043" y="1451"/>
                  </a:cubicBezTo>
                  <a:close/>
                  <a:moveTo>
                    <a:pt x="2120" y="1451"/>
                  </a:moveTo>
                  <a:lnTo>
                    <a:pt x="2146" y="1451"/>
                  </a:lnTo>
                  <a:cubicBezTo>
                    <a:pt x="2153" y="1451"/>
                    <a:pt x="2158" y="1457"/>
                    <a:pt x="2158" y="1464"/>
                  </a:cubicBezTo>
                  <a:cubicBezTo>
                    <a:pt x="2158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7" y="1471"/>
                    <a:pt x="2107" y="1464"/>
                  </a:cubicBezTo>
                  <a:cubicBezTo>
                    <a:pt x="2107" y="1457"/>
                    <a:pt x="2113" y="1451"/>
                    <a:pt x="2120" y="1451"/>
                  </a:cubicBezTo>
                  <a:close/>
                  <a:moveTo>
                    <a:pt x="2197" y="1451"/>
                  </a:moveTo>
                  <a:lnTo>
                    <a:pt x="2222" y="1451"/>
                  </a:lnTo>
                  <a:cubicBezTo>
                    <a:pt x="2229" y="1451"/>
                    <a:pt x="2235" y="1457"/>
                    <a:pt x="2235" y="1464"/>
                  </a:cubicBezTo>
                  <a:cubicBezTo>
                    <a:pt x="2235" y="1471"/>
                    <a:pt x="2229" y="1477"/>
                    <a:pt x="2222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1"/>
                    <a:pt x="2197" y="1451"/>
                  </a:cubicBezTo>
                  <a:close/>
                  <a:moveTo>
                    <a:pt x="2274" y="1451"/>
                  </a:moveTo>
                  <a:lnTo>
                    <a:pt x="2299" y="1451"/>
                  </a:lnTo>
                  <a:cubicBezTo>
                    <a:pt x="2306" y="1451"/>
                    <a:pt x="2312" y="1457"/>
                    <a:pt x="2312" y="1464"/>
                  </a:cubicBezTo>
                  <a:cubicBezTo>
                    <a:pt x="2312" y="1471"/>
                    <a:pt x="2306" y="1477"/>
                    <a:pt x="2299" y="1477"/>
                  </a:cubicBezTo>
                  <a:lnTo>
                    <a:pt x="2274" y="1477"/>
                  </a:lnTo>
                  <a:cubicBezTo>
                    <a:pt x="2266" y="1477"/>
                    <a:pt x="2261" y="1471"/>
                    <a:pt x="2261" y="1464"/>
                  </a:cubicBezTo>
                  <a:cubicBezTo>
                    <a:pt x="2261" y="1457"/>
                    <a:pt x="2266" y="1451"/>
                    <a:pt x="2274" y="1451"/>
                  </a:cubicBezTo>
                  <a:close/>
                  <a:moveTo>
                    <a:pt x="2350" y="1451"/>
                  </a:moveTo>
                  <a:lnTo>
                    <a:pt x="2376" y="1451"/>
                  </a:lnTo>
                  <a:cubicBezTo>
                    <a:pt x="2383" y="1451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0" y="1477"/>
                  </a:lnTo>
                  <a:cubicBezTo>
                    <a:pt x="2343" y="1477"/>
                    <a:pt x="2338" y="1471"/>
                    <a:pt x="2338" y="1464"/>
                  </a:cubicBezTo>
                  <a:cubicBezTo>
                    <a:pt x="2338" y="1457"/>
                    <a:pt x="2343" y="1451"/>
                    <a:pt x="2350" y="1451"/>
                  </a:cubicBezTo>
                  <a:close/>
                  <a:moveTo>
                    <a:pt x="2427" y="1451"/>
                  </a:moveTo>
                  <a:lnTo>
                    <a:pt x="2453" y="1451"/>
                  </a:lnTo>
                  <a:cubicBezTo>
                    <a:pt x="2460" y="1451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4" y="1471"/>
                    <a:pt x="2414" y="1464"/>
                  </a:cubicBezTo>
                  <a:cubicBezTo>
                    <a:pt x="2414" y="1457"/>
                    <a:pt x="2420" y="1451"/>
                    <a:pt x="2427" y="1451"/>
                  </a:cubicBezTo>
                  <a:close/>
                  <a:moveTo>
                    <a:pt x="2504" y="1451"/>
                  </a:moveTo>
                  <a:lnTo>
                    <a:pt x="2530" y="1451"/>
                  </a:lnTo>
                  <a:cubicBezTo>
                    <a:pt x="2537" y="1451"/>
                    <a:pt x="2542" y="1457"/>
                    <a:pt x="2542" y="1464"/>
                  </a:cubicBezTo>
                  <a:cubicBezTo>
                    <a:pt x="2542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1" y="1471"/>
                    <a:pt x="2491" y="1464"/>
                  </a:cubicBezTo>
                  <a:cubicBezTo>
                    <a:pt x="2491" y="1457"/>
                    <a:pt x="2497" y="1451"/>
                    <a:pt x="2504" y="1451"/>
                  </a:cubicBezTo>
                  <a:close/>
                  <a:moveTo>
                    <a:pt x="2581" y="1451"/>
                  </a:moveTo>
                  <a:lnTo>
                    <a:pt x="2606" y="1451"/>
                  </a:lnTo>
                  <a:cubicBezTo>
                    <a:pt x="2613" y="1451"/>
                    <a:pt x="2619" y="1457"/>
                    <a:pt x="2619" y="1464"/>
                  </a:cubicBezTo>
                  <a:cubicBezTo>
                    <a:pt x="2619" y="1471"/>
                    <a:pt x="2613" y="1477"/>
                    <a:pt x="2606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1"/>
                    <a:pt x="2581" y="1451"/>
                  </a:cubicBezTo>
                  <a:close/>
                  <a:moveTo>
                    <a:pt x="2658" y="1451"/>
                  </a:moveTo>
                  <a:lnTo>
                    <a:pt x="2683" y="1451"/>
                  </a:lnTo>
                  <a:cubicBezTo>
                    <a:pt x="2690" y="1451"/>
                    <a:pt x="2696" y="1457"/>
                    <a:pt x="2696" y="1464"/>
                  </a:cubicBezTo>
                  <a:cubicBezTo>
                    <a:pt x="2696" y="1471"/>
                    <a:pt x="2690" y="1477"/>
                    <a:pt x="2683" y="1477"/>
                  </a:cubicBezTo>
                  <a:lnTo>
                    <a:pt x="2658" y="1477"/>
                  </a:lnTo>
                  <a:cubicBezTo>
                    <a:pt x="2650" y="1477"/>
                    <a:pt x="2645" y="1471"/>
                    <a:pt x="2645" y="1464"/>
                  </a:cubicBezTo>
                  <a:cubicBezTo>
                    <a:pt x="2645" y="1457"/>
                    <a:pt x="2650" y="1451"/>
                    <a:pt x="2658" y="1451"/>
                  </a:cubicBezTo>
                  <a:close/>
                  <a:moveTo>
                    <a:pt x="2734" y="1451"/>
                  </a:moveTo>
                  <a:lnTo>
                    <a:pt x="2760" y="1451"/>
                  </a:lnTo>
                  <a:cubicBezTo>
                    <a:pt x="2767" y="1451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4" y="1477"/>
                  </a:lnTo>
                  <a:cubicBezTo>
                    <a:pt x="2727" y="1477"/>
                    <a:pt x="2722" y="1471"/>
                    <a:pt x="2722" y="1464"/>
                  </a:cubicBezTo>
                  <a:cubicBezTo>
                    <a:pt x="2722" y="1457"/>
                    <a:pt x="2727" y="1451"/>
                    <a:pt x="2734" y="1451"/>
                  </a:cubicBezTo>
                  <a:close/>
                  <a:moveTo>
                    <a:pt x="2811" y="1451"/>
                  </a:moveTo>
                  <a:lnTo>
                    <a:pt x="2837" y="1451"/>
                  </a:lnTo>
                  <a:cubicBezTo>
                    <a:pt x="2844" y="1451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8" y="1471"/>
                    <a:pt x="2798" y="1464"/>
                  </a:cubicBezTo>
                  <a:cubicBezTo>
                    <a:pt x="2798" y="1457"/>
                    <a:pt x="2804" y="1451"/>
                    <a:pt x="2811" y="1451"/>
                  </a:cubicBezTo>
                  <a:close/>
                  <a:moveTo>
                    <a:pt x="2888" y="1451"/>
                  </a:moveTo>
                  <a:lnTo>
                    <a:pt x="2914" y="1451"/>
                  </a:lnTo>
                  <a:cubicBezTo>
                    <a:pt x="2921" y="1451"/>
                    <a:pt x="2926" y="1457"/>
                    <a:pt x="2926" y="1464"/>
                  </a:cubicBezTo>
                  <a:cubicBezTo>
                    <a:pt x="2926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5" y="1471"/>
                    <a:pt x="2875" y="1464"/>
                  </a:cubicBezTo>
                  <a:cubicBezTo>
                    <a:pt x="2875" y="1457"/>
                    <a:pt x="2881" y="1451"/>
                    <a:pt x="2888" y="1451"/>
                  </a:cubicBezTo>
                  <a:close/>
                  <a:moveTo>
                    <a:pt x="2965" y="1451"/>
                  </a:moveTo>
                  <a:lnTo>
                    <a:pt x="2990" y="1451"/>
                  </a:lnTo>
                  <a:cubicBezTo>
                    <a:pt x="2997" y="1451"/>
                    <a:pt x="3003" y="1457"/>
                    <a:pt x="3003" y="1464"/>
                  </a:cubicBezTo>
                  <a:cubicBezTo>
                    <a:pt x="3003" y="1471"/>
                    <a:pt x="2997" y="1477"/>
                    <a:pt x="2990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1"/>
                    <a:pt x="2965" y="1451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29" y="1421"/>
                    <a:pt x="3037" y="1421"/>
                  </a:cubicBezTo>
                  <a:cubicBezTo>
                    <a:pt x="3044" y="1421"/>
                    <a:pt x="3049" y="1427"/>
                    <a:pt x="3049" y="1434"/>
                  </a:cubicBezTo>
                  <a:lnTo>
                    <a:pt x="3049" y="1459"/>
                  </a:lnTo>
                  <a:cubicBezTo>
                    <a:pt x="3049" y="1466"/>
                    <a:pt x="3044" y="1472"/>
                    <a:pt x="3037" y="1472"/>
                  </a:cubicBezTo>
                  <a:cubicBezTo>
                    <a:pt x="3029" y="1472"/>
                    <a:pt x="3024" y="1466"/>
                    <a:pt x="3024" y="1459"/>
                  </a:cubicBezTo>
                  <a:close/>
                  <a:moveTo>
                    <a:pt x="3024" y="1382"/>
                  </a:moveTo>
                  <a:lnTo>
                    <a:pt x="3024" y="1357"/>
                  </a:lnTo>
                  <a:cubicBezTo>
                    <a:pt x="3024" y="1350"/>
                    <a:pt x="3029" y="1344"/>
                    <a:pt x="3037" y="1344"/>
                  </a:cubicBezTo>
                  <a:cubicBezTo>
                    <a:pt x="3044" y="1344"/>
                    <a:pt x="3049" y="1350"/>
                    <a:pt x="3049" y="1357"/>
                  </a:cubicBezTo>
                  <a:lnTo>
                    <a:pt x="3049" y="1382"/>
                  </a:lnTo>
                  <a:cubicBezTo>
                    <a:pt x="3049" y="1390"/>
                    <a:pt x="3044" y="1395"/>
                    <a:pt x="3037" y="1395"/>
                  </a:cubicBezTo>
                  <a:cubicBezTo>
                    <a:pt x="3029" y="1395"/>
                    <a:pt x="3024" y="1390"/>
                    <a:pt x="3024" y="1382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29" y="1267"/>
                    <a:pt x="3037" y="1267"/>
                  </a:cubicBezTo>
                  <a:cubicBezTo>
                    <a:pt x="3044" y="1267"/>
                    <a:pt x="3049" y="1273"/>
                    <a:pt x="3049" y="1280"/>
                  </a:cubicBezTo>
                  <a:lnTo>
                    <a:pt x="3049" y="1306"/>
                  </a:lnTo>
                  <a:cubicBezTo>
                    <a:pt x="3049" y="1313"/>
                    <a:pt x="3044" y="1318"/>
                    <a:pt x="3037" y="1318"/>
                  </a:cubicBezTo>
                  <a:cubicBezTo>
                    <a:pt x="3029" y="1318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29" y="1190"/>
                    <a:pt x="3037" y="1190"/>
                  </a:cubicBezTo>
                  <a:cubicBezTo>
                    <a:pt x="3044" y="1190"/>
                    <a:pt x="3049" y="1196"/>
                    <a:pt x="3049" y="1203"/>
                  </a:cubicBezTo>
                  <a:lnTo>
                    <a:pt x="3049" y="1229"/>
                  </a:lnTo>
                  <a:cubicBezTo>
                    <a:pt x="3049" y="1236"/>
                    <a:pt x="3044" y="1242"/>
                    <a:pt x="3037" y="1242"/>
                  </a:cubicBezTo>
                  <a:cubicBezTo>
                    <a:pt x="3029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6"/>
                  </a:lnTo>
                  <a:cubicBezTo>
                    <a:pt x="3024" y="1119"/>
                    <a:pt x="3029" y="1114"/>
                    <a:pt x="3037" y="1114"/>
                  </a:cubicBezTo>
                  <a:cubicBezTo>
                    <a:pt x="3044" y="1114"/>
                    <a:pt x="3049" y="1119"/>
                    <a:pt x="3049" y="1126"/>
                  </a:cubicBezTo>
                  <a:lnTo>
                    <a:pt x="3049" y="1152"/>
                  </a:lnTo>
                  <a:cubicBezTo>
                    <a:pt x="3049" y="1159"/>
                    <a:pt x="3044" y="1165"/>
                    <a:pt x="3037" y="1165"/>
                  </a:cubicBezTo>
                  <a:cubicBezTo>
                    <a:pt x="3029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29" y="1037"/>
                    <a:pt x="3037" y="1037"/>
                  </a:cubicBezTo>
                  <a:cubicBezTo>
                    <a:pt x="3044" y="1037"/>
                    <a:pt x="3049" y="1043"/>
                    <a:pt x="3049" y="1050"/>
                  </a:cubicBezTo>
                  <a:lnTo>
                    <a:pt x="3049" y="1075"/>
                  </a:lnTo>
                  <a:cubicBezTo>
                    <a:pt x="3049" y="1082"/>
                    <a:pt x="3044" y="1088"/>
                    <a:pt x="3037" y="1088"/>
                  </a:cubicBezTo>
                  <a:cubicBezTo>
                    <a:pt x="3029" y="1088"/>
                    <a:pt x="3024" y="1082"/>
                    <a:pt x="3024" y="1075"/>
                  </a:cubicBezTo>
                  <a:close/>
                  <a:moveTo>
                    <a:pt x="3024" y="998"/>
                  </a:moveTo>
                  <a:lnTo>
                    <a:pt x="3024" y="973"/>
                  </a:lnTo>
                  <a:cubicBezTo>
                    <a:pt x="3024" y="966"/>
                    <a:pt x="3029" y="960"/>
                    <a:pt x="3037" y="960"/>
                  </a:cubicBezTo>
                  <a:cubicBezTo>
                    <a:pt x="3044" y="960"/>
                    <a:pt x="3049" y="966"/>
                    <a:pt x="3049" y="973"/>
                  </a:cubicBezTo>
                  <a:lnTo>
                    <a:pt x="3049" y="998"/>
                  </a:lnTo>
                  <a:cubicBezTo>
                    <a:pt x="3049" y="1006"/>
                    <a:pt x="3044" y="1011"/>
                    <a:pt x="3037" y="1011"/>
                  </a:cubicBezTo>
                  <a:cubicBezTo>
                    <a:pt x="3029" y="1011"/>
                    <a:pt x="3024" y="1006"/>
                    <a:pt x="3024" y="998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29" y="883"/>
                    <a:pt x="3037" y="883"/>
                  </a:cubicBezTo>
                  <a:cubicBezTo>
                    <a:pt x="3044" y="883"/>
                    <a:pt x="3049" y="889"/>
                    <a:pt x="3049" y="896"/>
                  </a:cubicBezTo>
                  <a:lnTo>
                    <a:pt x="3049" y="922"/>
                  </a:lnTo>
                  <a:cubicBezTo>
                    <a:pt x="3049" y="929"/>
                    <a:pt x="3044" y="934"/>
                    <a:pt x="3037" y="934"/>
                  </a:cubicBezTo>
                  <a:cubicBezTo>
                    <a:pt x="3029" y="934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29" y="806"/>
                    <a:pt x="3037" y="806"/>
                  </a:cubicBezTo>
                  <a:cubicBezTo>
                    <a:pt x="3044" y="806"/>
                    <a:pt x="3049" y="812"/>
                    <a:pt x="3049" y="819"/>
                  </a:cubicBezTo>
                  <a:lnTo>
                    <a:pt x="3049" y="845"/>
                  </a:lnTo>
                  <a:cubicBezTo>
                    <a:pt x="3049" y="852"/>
                    <a:pt x="3044" y="858"/>
                    <a:pt x="3037" y="858"/>
                  </a:cubicBezTo>
                  <a:cubicBezTo>
                    <a:pt x="3029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2"/>
                  </a:lnTo>
                  <a:cubicBezTo>
                    <a:pt x="3024" y="735"/>
                    <a:pt x="3029" y="730"/>
                    <a:pt x="3037" y="730"/>
                  </a:cubicBezTo>
                  <a:cubicBezTo>
                    <a:pt x="3044" y="730"/>
                    <a:pt x="3049" y="735"/>
                    <a:pt x="3049" y="742"/>
                  </a:cubicBezTo>
                  <a:lnTo>
                    <a:pt x="3049" y="768"/>
                  </a:lnTo>
                  <a:cubicBezTo>
                    <a:pt x="3049" y="775"/>
                    <a:pt x="3044" y="781"/>
                    <a:pt x="3037" y="781"/>
                  </a:cubicBezTo>
                  <a:cubicBezTo>
                    <a:pt x="3029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29" y="653"/>
                    <a:pt x="3037" y="653"/>
                  </a:cubicBezTo>
                  <a:cubicBezTo>
                    <a:pt x="3044" y="653"/>
                    <a:pt x="3049" y="659"/>
                    <a:pt x="3049" y="666"/>
                  </a:cubicBezTo>
                  <a:lnTo>
                    <a:pt x="3049" y="691"/>
                  </a:lnTo>
                  <a:cubicBezTo>
                    <a:pt x="3049" y="698"/>
                    <a:pt x="3044" y="704"/>
                    <a:pt x="3037" y="704"/>
                  </a:cubicBezTo>
                  <a:cubicBezTo>
                    <a:pt x="3029" y="704"/>
                    <a:pt x="3024" y="698"/>
                    <a:pt x="3024" y="691"/>
                  </a:cubicBezTo>
                  <a:close/>
                  <a:moveTo>
                    <a:pt x="3024" y="614"/>
                  </a:moveTo>
                  <a:lnTo>
                    <a:pt x="3024" y="589"/>
                  </a:lnTo>
                  <a:cubicBezTo>
                    <a:pt x="3024" y="582"/>
                    <a:pt x="3029" y="576"/>
                    <a:pt x="3037" y="576"/>
                  </a:cubicBezTo>
                  <a:cubicBezTo>
                    <a:pt x="3044" y="576"/>
                    <a:pt x="3049" y="582"/>
                    <a:pt x="3049" y="589"/>
                  </a:cubicBezTo>
                  <a:lnTo>
                    <a:pt x="3049" y="614"/>
                  </a:lnTo>
                  <a:cubicBezTo>
                    <a:pt x="3049" y="622"/>
                    <a:pt x="3044" y="627"/>
                    <a:pt x="3037" y="627"/>
                  </a:cubicBezTo>
                  <a:cubicBezTo>
                    <a:pt x="3029" y="627"/>
                    <a:pt x="3024" y="622"/>
                    <a:pt x="3024" y="614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29" y="499"/>
                    <a:pt x="3037" y="499"/>
                  </a:cubicBezTo>
                  <a:cubicBezTo>
                    <a:pt x="3044" y="499"/>
                    <a:pt x="3049" y="505"/>
                    <a:pt x="3049" y="512"/>
                  </a:cubicBezTo>
                  <a:lnTo>
                    <a:pt x="3049" y="538"/>
                  </a:lnTo>
                  <a:cubicBezTo>
                    <a:pt x="3049" y="545"/>
                    <a:pt x="3044" y="550"/>
                    <a:pt x="3037" y="550"/>
                  </a:cubicBezTo>
                  <a:cubicBezTo>
                    <a:pt x="3029" y="550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29" y="422"/>
                    <a:pt x="3037" y="422"/>
                  </a:cubicBezTo>
                  <a:cubicBezTo>
                    <a:pt x="3044" y="422"/>
                    <a:pt x="3049" y="428"/>
                    <a:pt x="3049" y="435"/>
                  </a:cubicBezTo>
                  <a:lnTo>
                    <a:pt x="3049" y="461"/>
                  </a:lnTo>
                  <a:cubicBezTo>
                    <a:pt x="3049" y="468"/>
                    <a:pt x="3044" y="474"/>
                    <a:pt x="3037" y="474"/>
                  </a:cubicBezTo>
                  <a:cubicBezTo>
                    <a:pt x="3029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8"/>
                  </a:lnTo>
                  <a:cubicBezTo>
                    <a:pt x="3024" y="351"/>
                    <a:pt x="3029" y="346"/>
                    <a:pt x="3037" y="346"/>
                  </a:cubicBezTo>
                  <a:cubicBezTo>
                    <a:pt x="3044" y="346"/>
                    <a:pt x="3049" y="351"/>
                    <a:pt x="3049" y="358"/>
                  </a:cubicBezTo>
                  <a:lnTo>
                    <a:pt x="3049" y="384"/>
                  </a:lnTo>
                  <a:cubicBezTo>
                    <a:pt x="3049" y="391"/>
                    <a:pt x="3044" y="397"/>
                    <a:pt x="3037" y="397"/>
                  </a:cubicBezTo>
                  <a:cubicBezTo>
                    <a:pt x="3029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29" y="269"/>
                    <a:pt x="3037" y="269"/>
                  </a:cubicBezTo>
                  <a:cubicBezTo>
                    <a:pt x="3044" y="269"/>
                    <a:pt x="3049" y="275"/>
                    <a:pt x="3049" y="282"/>
                  </a:cubicBezTo>
                  <a:lnTo>
                    <a:pt x="3049" y="307"/>
                  </a:lnTo>
                  <a:cubicBezTo>
                    <a:pt x="3049" y="314"/>
                    <a:pt x="3044" y="320"/>
                    <a:pt x="3037" y="320"/>
                  </a:cubicBezTo>
                  <a:cubicBezTo>
                    <a:pt x="3029" y="320"/>
                    <a:pt x="3024" y="314"/>
                    <a:pt x="3024" y="307"/>
                  </a:cubicBezTo>
                  <a:close/>
                  <a:moveTo>
                    <a:pt x="3024" y="230"/>
                  </a:moveTo>
                  <a:lnTo>
                    <a:pt x="3024" y="205"/>
                  </a:lnTo>
                  <a:cubicBezTo>
                    <a:pt x="3024" y="198"/>
                    <a:pt x="3029" y="192"/>
                    <a:pt x="3037" y="192"/>
                  </a:cubicBezTo>
                  <a:cubicBezTo>
                    <a:pt x="3044" y="192"/>
                    <a:pt x="3049" y="198"/>
                    <a:pt x="3049" y="205"/>
                  </a:cubicBezTo>
                  <a:lnTo>
                    <a:pt x="3049" y="230"/>
                  </a:lnTo>
                  <a:cubicBezTo>
                    <a:pt x="3049" y="238"/>
                    <a:pt x="3044" y="243"/>
                    <a:pt x="3037" y="243"/>
                  </a:cubicBezTo>
                  <a:cubicBezTo>
                    <a:pt x="3029" y="243"/>
                    <a:pt x="3024" y="238"/>
                    <a:pt x="3024" y="230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29" y="115"/>
                    <a:pt x="3037" y="115"/>
                  </a:cubicBezTo>
                  <a:cubicBezTo>
                    <a:pt x="3044" y="115"/>
                    <a:pt x="3049" y="121"/>
                    <a:pt x="3049" y="128"/>
                  </a:cubicBezTo>
                  <a:lnTo>
                    <a:pt x="3049" y="154"/>
                  </a:lnTo>
                  <a:cubicBezTo>
                    <a:pt x="3049" y="161"/>
                    <a:pt x="3044" y="166"/>
                    <a:pt x="3037" y="166"/>
                  </a:cubicBezTo>
                  <a:cubicBezTo>
                    <a:pt x="3029" y="166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29" y="38"/>
                    <a:pt x="3037" y="38"/>
                  </a:cubicBezTo>
                  <a:cubicBezTo>
                    <a:pt x="3044" y="38"/>
                    <a:pt x="3049" y="44"/>
                    <a:pt x="3049" y="51"/>
                  </a:cubicBezTo>
                  <a:lnTo>
                    <a:pt x="3049" y="77"/>
                  </a:lnTo>
                  <a:cubicBezTo>
                    <a:pt x="3049" y="84"/>
                    <a:pt x="3044" y="90"/>
                    <a:pt x="3037" y="90"/>
                  </a:cubicBezTo>
                  <a:cubicBezTo>
                    <a:pt x="3029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6" y="6"/>
                    <a:pt x="3036" y="13"/>
                  </a:cubicBezTo>
                  <a:cubicBezTo>
                    <a:pt x="3036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8" y="20"/>
                    <a:pt x="2908" y="13"/>
                  </a:cubicBezTo>
                  <a:cubicBezTo>
                    <a:pt x="2908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4" y="26"/>
                  </a:lnTo>
                  <a:cubicBezTo>
                    <a:pt x="2837" y="26"/>
                    <a:pt x="2832" y="20"/>
                    <a:pt x="2832" y="13"/>
                  </a:cubicBezTo>
                  <a:cubicBezTo>
                    <a:pt x="2832" y="6"/>
                    <a:pt x="2837" y="0"/>
                    <a:pt x="2844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3" y="0"/>
                  </a:lnTo>
                  <a:cubicBezTo>
                    <a:pt x="2800" y="0"/>
                    <a:pt x="2806" y="6"/>
                    <a:pt x="2806" y="13"/>
                  </a:cubicBezTo>
                  <a:cubicBezTo>
                    <a:pt x="2806" y="20"/>
                    <a:pt x="2800" y="26"/>
                    <a:pt x="2793" y="26"/>
                  </a:cubicBezTo>
                  <a:close/>
                  <a:moveTo>
                    <a:pt x="2716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6" y="0"/>
                  </a:lnTo>
                  <a:cubicBezTo>
                    <a:pt x="2723" y="0"/>
                    <a:pt x="2729" y="6"/>
                    <a:pt x="2729" y="13"/>
                  </a:cubicBezTo>
                  <a:cubicBezTo>
                    <a:pt x="2729" y="20"/>
                    <a:pt x="2723" y="26"/>
                    <a:pt x="2716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2" y="6"/>
                    <a:pt x="2652" y="13"/>
                  </a:cubicBezTo>
                  <a:cubicBezTo>
                    <a:pt x="2652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4" y="20"/>
                    <a:pt x="2524" y="13"/>
                  </a:cubicBezTo>
                  <a:cubicBezTo>
                    <a:pt x="2524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0" y="26"/>
                  </a:lnTo>
                  <a:cubicBezTo>
                    <a:pt x="2453" y="26"/>
                    <a:pt x="2448" y="20"/>
                    <a:pt x="2448" y="13"/>
                  </a:cubicBezTo>
                  <a:cubicBezTo>
                    <a:pt x="2448" y="6"/>
                    <a:pt x="2453" y="0"/>
                    <a:pt x="2460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09" y="0"/>
                  </a:lnTo>
                  <a:cubicBezTo>
                    <a:pt x="2416" y="0"/>
                    <a:pt x="2422" y="6"/>
                    <a:pt x="2422" y="13"/>
                  </a:cubicBezTo>
                  <a:cubicBezTo>
                    <a:pt x="2422" y="20"/>
                    <a:pt x="2416" y="26"/>
                    <a:pt x="2409" y="26"/>
                  </a:cubicBezTo>
                  <a:close/>
                  <a:moveTo>
                    <a:pt x="2332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2" y="0"/>
                  </a:lnTo>
                  <a:cubicBezTo>
                    <a:pt x="2339" y="0"/>
                    <a:pt x="2345" y="6"/>
                    <a:pt x="2345" y="13"/>
                  </a:cubicBezTo>
                  <a:cubicBezTo>
                    <a:pt x="2345" y="20"/>
                    <a:pt x="2339" y="26"/>
                    <a:pt x="2332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8" y="6"/>
                    <a:pt x="2268" y="13"/>
                  </a:cubicBezTo>
                  <a:cubicBezTo>
                    <a:pt x="2268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0" y="20"/>
                    <a:pt x="2140" y="13"/>
                  </a:cubicBezTo>
                  <a:cubicBezTo>
                    <a:pt x="2140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6" y="26"/>
                  </a:lnTo>
                  <a:cubicBezTo>
                    <a:pt x="2069" y="26"/>
                    <a:pt x="2064" y="20"/>
                    <a:pt x="2064" y="13"/>
                  </a:cubicBezTo>
                  <a:cubicBezTo>
                    <a:pt x="2064" y="6"/>
                    <a:pt x="2069" y="0"/>
                    <a:pt x="2076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5" y="0"/>
                  </a:lnTo>
                  <a:cubicBezTo>
                    <a:pt x="2032" y="0"/>
                    <a:pt x="2038" y="6"/>
                    <a:pt x="2038" y="13"/>
                  </a:cubicBezTo>
                  <a:cubicBezTo>
                    <a:pt x="2038" y="20"/>
                    <a:pt x="2032" y="26"/>
                    <a:pt x="2025" y="26"/>
                  </a:cubicBezTo>
                  <a:close/>
                  <a:moveTo>
                    <a:pt x="1948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8" y="0"/>
                  </a:lnTo>
                  <a:cubicBezTo>
                    <a:pt x="1955" y="0"/>
                    <a:pt x="1961" y="6"/>
                    <a:pt x="1961" y="13"/>
                  </a:cubicBezTo>
                  <a:cubicBezTo>
                    <a:pt x="1961" y="20"/>
                    <a:pt x="1955" y="26"/>
                    <a:pt x="1948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4" y="6"/>
                    <a:pt x="1884" y="13"/>
                  </a:cubicBezTo>
                  <a:cubicBezTo>
                    <a:pt x="1884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6" y="20"/>
                    <a:pt x="1756" y="13"/>
                  </a:cubicBezTo>
                  <a:cubicBezTo>
                    <a:pt x="1756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2" y="26"/>
                  </a:lnTo>
                  <a:cubicBezTo>
                    <a:pt x="1685" y="26"/>
                    <a:pt x="1680" y="20"/>
                    <a:pt x="1680" y="13"/>
                  </a:cubicBezTo>
                  <a:cubicBezTo>
                    <a:pt x="1680" y="6"/>
                    <a:pt x="1685" y="0"/>
                    <a:pt x="1692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1" y="0"/>
                  </a:lnTo>
                  <a:cubicBezTo>
                    <a:pt x="1648" y="0"/>
                    <a:pt x="1654" y="6"/>
                    <a:pt x="1654" y="13"/>
                  </a:cubicBezTo>
                  <a:cubicBezTo>
                    <a:pt x="1654" y="20"/>
                    <a:pt x="1648" y="26"/>
                    <a:pt x="1641" y="26"/>
                  </a:cubicBezTo>
                  <a:close/>
                  <a:moveTo>
                    <a:pt x="1564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4" y="0"/>
                  </a:lnTo>
                  <a:cubicBezTo>
                    <a:pt x="1571" y="0"/>
                    <a:pt x="1577" y="6"/>
                    <a:pt x="1577" y="13"/>
                  </a:cubicBezTo>
                  <a:cubicBezTo>
                    <a:pt x="1577" y="20"/>
                    <a:pt x="1571" y="26"/>
                    <a:pt x="1564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0" y="6"/>
                    <a:pt x="1500" y="13"/>
                  </a:cubicBezTo>
                  <a:cubicBezTo>
                    <a:pt x="1500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2" y="20"/>
                    <a:pt x="1372" y="13"/>
                  </a:cubicBezTo>
                  <a:cubicBezTo>
                    <a:pt x="1372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8" y="26"/>
                  </a:lnTo>
                  <a:cubicBezTo>
                    <a:pt x="1301" y="26"/>
                    <a:pt x="1296" y="20"/>
                    <a:pt x="1296" y="13"/>
                  </a:cubicBezTo>
                  <a:cubicBezTo>
                    <a:pt x="1296" y="6"/>
                    <a:pt x="1301" y="0"/>
                    <a:pt x="1308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7" y="0"/>
                  </a:lnTo>
                  <a:cubicBezTo>
                    <a:pt x="1264" y="0"/>
                    <a:pt x="1270" y="6"/>
                    <a:pt x="1270" y="13"/>
                  </a:cubicBezTo>
                  <a:cubicBezTo>
                    <a:pt x="1270" y="20"/>
                    <a:pt x="1264" y="26"/>
                    <a:pt x="1257" y="26"/>
                  </a:cubicBezTo>
                  <a:close/>
                  <a:moveTo>
                    <a:pt x="1180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0" y="0"/>
                  </a:lnTo>
                  <a:cubicBezTo>
                    <a:pt x="1187" y="0"/>
                    <a:pt x="1193" y="6"/>
                    <a:pt x="1193" y="13"/>
                  </a:cubicBezTo>
                  <a:cubicBezTo>
                    <a:pt x="1193" y="20"/>
                    <a:pt x="1187" y="26"/>
                    <a:pt x="1180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6" y="6"/>
                    <a:pt x="1116" y="13"/>
                  </a:cubicBezTo>
                  <a:cubicBezTo>
                    <a:pt x="1116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8" y="20"/>
                    <a:pt x="988" y="13"/>
                  </a:cubicBezTo>
                  <a:cubicBezTo>
                    <a:pt x="988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4" y="26"/>
                  </a:lnTo>
                  <a:cubicBezTo>
                    <a:pt x="917" y="26"/>
                    <a:pt x="912" y="20"/>
                    <a:pt x="912" y="13"/>
                  </a:cubicBezTo>
                  <a:cubicBezTo>
                    <a:pt x="912" y="6"/>
                    <a:pt x="917" y="0"/>
                    <a:pt x="924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3" y="0"/>
                  </a:lnTo>
                  <a:cubicBezTo>
                    <a:pt x="880" y="0"/>
                    <a:pt x="886" y="6"/>
                    <a:pt x="886" y="13"/>
                  </a:cubicBezTo>
                  <a:cubicBezTo>
                    <a:pt x="886" y="20"/>
                    <a:pt x="880" y="26"/>
                    <a:pt x="873" y="26"/>
                  </a:cubicBezTo>
                  <a:close/>
                  <a:moveTo>
                    <a:pt x="796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6" y="0"/>
                  </a:lnTo>
                  <a:cubicBezTo>
                    <a:pt x="803" y="0"/>
                    <a:pt x="809" y="6"/>
                    <a:pt x="809" y="13"/>
                  </a:cubicBezTo>
                  <a:cubicBezTo>
                    <a:pt x="809" y="20"/>
                    <a:pt x="803" y="26"/>
                    <a:pt x="796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2" y="6"/>
                    <a:pt x="732" y="13"/>
                  </a:cubicBezTo>
                  <a:cubicBezTo>
                    <a:pt x="732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4" y="20"/>
                    <a:pt x="604" y="13"/>
                  </a:cubicBezTo>
                  <a:cubicBezTo>
                    <a:pt x="604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0" y="26"/>
                  </a:lnTo>
                  <a:cubicBezTo>
                    <a:pt x="533" y="26"/>
                    <a:pt x="528" y="20"/>
                    <a:pt x="528" y="13"/>
                  </a:cubicBezTo>
                  <a:cubicBezTo>
                    <a:pt x="528" y="6"/>
                    <a:pt x="533" y="0"/>
                    <a:pt x="540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89" y="0"/>
                  </a:lnTo>
                  <a:cubicBezTo>
                    <a:pt x="496" y="0"/>
                    <a:pt x="502" y="6"/>
                    <a:pt x="502" y="13"/>
                  </a:cubicBezTo>
                  <a:cubicBezTo>
                    <a:pt x="502" y="20"/>
                    <a:pt x="496" y="26"/>
                    <a:pt x="489" y="26"/>
                  </a:cubicBezTo>
                  <a:close/>
                  <a:moveTo>
                    <a:pt x="412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2" y="0"/>
                  </a:lnTo>
                  <a:cubicBezTo>
                    <a:pt x="419" y="0"/>
                    <a:pt x="425" y="6"/>
                    <a:pt x="425" y="13"/>
                  </a:cubicBezTo>
                  <a:cubicBezTo>
                    <a:pt x="425" y="20"/>
                    <a:pt x="419" y="26"/>
                    <a:pt x="412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8" y="6"/>
                    <a:pt x="348" y="13"/>
                  </a:cubicBezTo>
                  <a:cubicBezTo>
                    <a:pt x="348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0" y="20"/>
                    <a:pt x="220" y="13"/>
                  </a:cubicBezTo>
                  <a:cubicBezTo>
                    <a:pt x="220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6" y="26"/>
                  </a:lnTo>
                  <a:cubicBezTo>
                    <a:pt x="149" y="26"/>
                    <a:pt x="144" y="20"/>
                    <a:pt x="144" y="13"/>
                  </a:cubicBezTo>
                  <a:cubicBezTo>
                    <a:pt x="144" y="6"/>
                    <a:pt x="149" y="0"/>
                    <a:pt x="156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5" y="0"/>
                  </a:lnTo>
                  <a:cubicBezTo>
                    <a:pt x="112" y="0"/>
                    <a:pt x="118" y="6"/>
                    <a:pt x="118" y="13"/>
                  </a:cubicBezTo>
                  <a:cubicBezTo>
                    <a:pt x="118" y="20"/>
                    <a:pt x="112" y="26"/>
                    <a:pt x="105" y="26"/>
                  </a:cubicBezTo>
                  <a:close/>
                  <a:moveTo>
                    <a:pt x="28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8" y="0"/>
                  </a:lnTo>
                  <a:cubicBezTo>
                    <a:pt x="35" y="0"/>
                    <a:pt x="41" y="6"/>
                    <a:pt x="41" y="13"/>
                  </a:cubicBezTo>
                  <a:cubicBezTo>
                    <a:pt x="41" y="20"/>
                    <a:pt x="35" y="26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4" name="Line 118"/>
            <p:cNvSpPr>
              <a:spLocks noChangeShapeType="1"/>
            </p:cNvSpPr>
            <p:nvPr/>
          </p:nvSpPr>
          <p:spPr bwMode="auto">
            <a:xfrm>
              <a:off x="5217998" y="4467137"/>
              <a:ext cx="534863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5" name="Freeform 119"/>
            <p:cNvSpPr>
              <a:spLocks/>
            </p:cNvSpPr>
            <p:nvPr/>
          </p:nvSpPr>
          <p:spPr bwMode="auto">
            <a:xfrm>
              <a:off x="5743338" y="4430623"/>
              <a:ext cx="68247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6" name="Line 121"/>
            <p:cNvSpPr>
              <a:spLocks noChangeShapeType="1"/>
            </p:cNvSpPr>
            <p:nvPr/>
          </p:nvSpPr>
          <p:spPr bwMode="auto">
            <a:xfrm>
              <a:off x="5940142" y="4255989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7" name="Line 122"/>
            <p:cNvSpPr>
              <a:spLocks noChangeShapeType="1"/>
            </p:cNvSpPr>
            <p:nvPr/>
          </p:nvSpPr>
          <p:spPr bwMode="auto">
            <a:xfrm>
              <a:off x="6430566" y="425598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8" name="Freeform 123"/>
            <p:cNvSpPr>
              <a:spLocks/>
            </p:cNvSpPr>
            <p:nvPr/>
          </p:nvSpPr>
          <p:spPr bwMode="auto">
            <a:xfrm>
              <a:off x="6517858" y="4219475"/>
              <a:ext cx="66660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9" name="Line 124"/>
            <p:cNvSpPr>
              <a:spLocks noChangeShapeType="1"/>
            </p:cNvSpPr>
            <p:nvPr/>
          </p:nvSpPr>
          <p:spPr bwMode="auto">
            <a:xfrm>
              <a:off x="5940142" y="4681461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0" name="Line 125"/>
            <p:cNvSpPr>
              <a:spLocks noChangeShapeType="1"/>
            </p:cNvSpPr>
            <p:nvPr/>
          </p:nvSpPr>
          <p:spPr bwMode="auto">
            <a:xfrm>
              <a:off x="6430566" y="4681461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1" name="Freeform 126"/>
            <p:cNvSpPr>
              <a:spLocks/>
            </p:cNvSpPr>
            <p:nvPr/>
          </p:nvSpPr>
          <p:spPr bwMode="auto">
            <a:xfrm>
              <a:off x="6517858" y="4644946"/>
              <a:ext cx="66660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2" name="Line 127"/>
            <p:cNvSpPr>
              <a:spLocks noChangeShapeType="1"/>
            </p:cNvSpPr>
            <p:nvPr/>
          </p:nvSpPr>
          <p:spPr bwMode="auto">
            <a:xfrm>
              <a:off x="5943317" y="4467137"/>
              <a:ext cx="76182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3" name="Line 128"/>
            <p:cNvSpPr>
              <a:spLocks noChangeShapeType="1"/>
            </p:cNvSpPr>
            <p:nvPr/>
          </p:nvSpPr>
          <p:spPr bwMode="auto">
            <a:xfrm>
              <a:off x="6432153" y="4467137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4" name="Freeform 129"/>
            <p:cNvSpPr>
              <a:spLocks/>
            </p:cNvSpPr>
            <p:nvPr/>
          </p:nvSpPr>
          <p:spPr bwMode="auto">
            <a:xfrm>
              <a:off x="6519446" y="4430623"/>
              <a:ext cx="68246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5" name="Rectangle 130"/>
            <p:cNvSpPr>
              <a:spLocks noChangeArrowheads="1"/>
            </p:cNvSpPr>
            <p:nvPr/>
          </p:nvSpPr>
          <p:spPr bwMode="auto">
            <a:xfrm>
              <a:off x="6017912" y="4387758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6" name="Rectangle 131"/>
            <p:cNvSpPr>
              <a:spLocks noChangeArrowheads="1"/>
            </p:cNvSpPr>
            <p:nvPr/>
          </p:nvSpPr>
          <p:spPr bwMode="auto">
            <a:xfrm>
              <a:off x="6017912" y="4387758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7" name="Rectangle 134"/>
            <p:cNvSpPr>
              <a:spLocks noChangeArrowheads="1"/>
            </p:cNvSpPr>
            <p:nvPr/>
          </p:nvSpPr>
          <p:spPr bwMode="auto">
            <a:xfrm>
              <a:off x="6017912" y="4603669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8" name="Rectangle 135"/>
            <p:cNvSpPr>
              <a:spLocks noChangeArrowheads="1"/>
            </p:cNvSpPr>
            <p:nvPr/>
          </p:nvSpPr>
          <p:spPr bwMode="auto">
            <a:xfrm>
              <a:off x="6017912" y="4603669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9" name="Freeform 138"/>
            <p:cNvSpPr>
              <a:spLocks/>
            </p:cNvSpPr>
            <p:nvPr/>
          </p:nvSpPr>
          <p:spPr bwMode="auto">
            <a:xfrm>
              <a:off x="5808411" y="4902133"/>
              <a:ext cx="128557" cy="573116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7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0" name="Freeform 139"/>
            <p:cNvSpPr>
              <a:spLocks/>
            </p:cNvSpPr>
            <p:nvPr/>
          </p:nvSpPr>
          <p:spPr bwMode="auto">
            <a:xfrm>
              <a:off x="5808411" y="4902133"/>
              <a:ext cx="128557" cy="573116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7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1" name="Freeform 140"/>
            <p:cNvSpPr>
              <a:spLocks/>
            </p:cNvSpPr>
            <p:nvPr/>
          </p:nvSpPr>
          <p:spPr bwMode="auto">
            <a:xfrm>
              <a:off x="6581343" y="4902133"/>
              <a:ext cx="130145" cy="573116"/>
            </a:xfrm>
            <a:custGeom>
              <a:avLst/>
              <a:gdLst/>
              <a:ahLst/>
              <a:cxnLst>
                <a:cxn ang="0">
                  <a:pos x="128" y="87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7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2" name="Freeform 141"/>
            <p:cNvSpPr>
              <a:spLocks/>
            </p:cNvSpPr>
            <p:nvPr/>
          </p:nvSpPr>
          <p:spPr bwMode="auto">
            <a:xfrm>
              <a:off x="6581343" y="4902133"/>
              <a:ext cx="130145" cy="573116"/>
            </a:xfrm>
            <a:custGeom>
              <a:avLst/>
              <a:gdLst/>
              <a:ahLst/>
              <a:cxnLst>
                <a:cxn ang="0">
                  <a:pos x="128" y="87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7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3" name="Rectangle 142"/>
            <p:cNvSpPr>
              <a:spLocks noChangeArrowheads="1"/>
            </p:cNvSpPr>
            <p:nvPr/>
          </p:nvSpPr>
          <p:spPr bwMode="auto">
            <a:xfrm>
              <a:off x="6014738" y="4902133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4" name="Rectangle 143"/>
            <p:cNvSpPr>
              <a:spLocks noChangeArrowheads="1"/>
            </p:cNvSpPr>
            <p:nvPr/>
          </p:nvSpPr>
          <p:spPr bwMode="auto">
            <a:xfrm>
              <a:off x="6014738" y="4902133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5" name="Freeform 146"/>
            <p:cNvSpPr>
              <a:spLocks noEditPoints="1"/>
            </p:cNvSpPr>
            <p:nvPr/>
          </p:nvSpPr>
          <p:spPr bwMode="auto">
            <a:xfrm>
              <a:off x="5467177" y="4838630"/>
              <a:ext cx="1299861" cy="687422"/>
            </a:xfrm>
            <a:custGeom>
              <a:avLst/>
              <a:gdLst/>
              <a:ahLst/>
              <a:cxnLst>
                <a:cxn ang="0">
                  <a:pos x="13" y="103"/>
                </a:cxn>
                <a:cxn ang="0">
                  <a:pos x="0" y="269"/>
                </a:cxn>
                <a:cxn ang="0">
                  <a:pos x="0" y="448"/>
                </a:cxn>
                <a:cxn ang="0">
                  <a:pos x="13" y="615"/>
                </a:cxn>
                <a:cxn ang="0">
                  <a:pos x="26" y="755"/>
                </a:cxn>
                <a:cxn ang="0">
                  <a:pos x="26" y="883"/>
                </a:cxn>
                <a:cxn ang="0">
                  <a:pos x="26" y="960"/>
                </a:cxn>
                <a:cxn ang="0">
                  <a:pos x="13" y="1101"/>
                </a:cxn>
                <a:cxn ang="0">
                  <a:pos x="0" y="1267"/>
                </a:cxn>
                <a:cxn ang="0">
                  <a:pos x="0" y="1447"/>
                </a:cxn>
                <a:cxn ang="0">
                  <a:pos x="162" y="1464"/>
                </a:cxn>
                <a:cxn ang="0">
                  <a:pos x="303" y="1452"/>
                </a:cxn>
                <a:cxn ang="0">
                  <a:pos x="431" y="1452"/>
                </a:cxn>
                <a:cxn ang="0">
                  <a:pos x="507" y="1452"/>
                </a:cxn>
                <a:cxn ang="0">
                  <a:pos x="648" y="1464"/>
                </a:cxn>
                <a:cxn ang="0">
                  <a:pos x="815" y="1477"/>
                </a:cxn>
                <a:cxn ang="0">
                  <a:pos x="994" y="1477"/>
                </a:cxn>
                <a:cxn ang="0">
                  <a:pos x="1160" y="1464"/>
                </a:cxn>
                <a:cxn ang="0">
                  <a:pos x="1301" y="1452"/>
                </a:cxn>
                <a:cxn ang="0">
                  <a:pos x="1429" y="1452"/>
                </a:cxn>
                <a:cxn ang="0">
                  <a:pos x="1506" y="1452"/>
                </a:cxn>
                <a:cxn ang="0">
                  <a:pos x="1647" y="1464"/>
                </a:cxn>
                <a:cxn ang="0">
                  <a:pos x="1813" y="1477"/>
                </a:cxn>
                <a:cxn ang="0">
                  <a:pos x="1992" y="1477"/>
                </a:cxn>
                <a:cxn ang="0">
                  <a:pos x="2159" y="1464"/>
                </a:cxn>
                <a:cxn ang="0">
                  <a:pos x="2299" y="1452"/>
                </a:cxn>
                <a:cxn ang="0">
                  <a:pos x="2427" y="1452"/>
                </a:cxn>
                <a:cxn ang="0">
                  <a:pos x="2504" y="1452"/>
                </a:cxn>
                <a:cxn ang="0">
                  <a:pos x="2645" y="1464"/>
                </a:cxn>
                <a:cxn ang="0">
                  <a:pos x="2811" y="1477"/>
                </a:cxn>
                <a:cxn ang="0">
                  <a:pos x="2991" y="1477"/>
                </a:cxn>
                <a:cxn ang="0">
                  <a:pos x="3037" y="1344"/>
                </a:cxn>
                <a:cxn ang="0">
                  <a:pos x="3024" y="1203"/>
                </a:cxn>
                <a:cxn ang="0">
                  <a:pos x="3024" y="1075"/>
                </a:cxn>
                <a:cxn ang="0">
                  <a:pos x="3024" y="999"/>
                </a:cxn>
                <a:cxn ang="0">
                  <a:pos x="3037" y="858"/>
                </a:cxn>
                <a:cxn ang="0">
                  <a:pos x="3050" y="691"/>
                </a:cxn>
                <a:cxn ang="0">
                  <a:pos x="3050" y="512"/>
                </a:cxn>
                <a:cxn ang="0">
                  <a:pos x="3037" y="346"/>
                </a:cxn>
                <a:cxn ang="0">
                  <a:pos x="3024" y="205"/>
                </a:cxn>
                <a:cxn ang="0">
                  <a:pos x="3024" y="77"/>
                </a:cxn>
                <a:cxn ang="0">
                  <a:pos x="3024" y="26"/>
                </a:cxn>
                <a:cxn ang="0">
                  <a:pos x="2883" y="13"/>
                </a:cxn>
                <a:cxn ang="0">
                  <a:pos x="2717" y="0"/>
                </a:cxn>
                <a:cxn ang="0">
                  <a:pos x="2537" y="0"/>
                </a:cxn>
                <a:cxn ang="0">
                  <a:pos x="2371" y="13"/>
                </a:cxn>
                <a:cxn ang="0">
                  <a:pos x="2230" y="26"/>
                </a:cxn>
                <a:cxn ang="0">
                  <a:pos x="2102" y="26"/>
                </a:cxn>
                <a:cxn ang="0">
                  <a:pos x="2025" y="26"/>
                </a:cxn>
                <a:cxn ang="0">
                  <a:pos x="1885" y="13"/>
                </a:cxn>
                <a:cxn ang="0">
                  <a:pos x="1718" y="0"/>
                </a:cxn>
                <a:cxn ang="0">
                  <a:pos x="1539" y="0"/>
                </a:cxn>
                <a:cxn ang="0">
                  <a:pos x="1373" y="13"/>
                </a:cxn>
                <a:cxn ang="0">
                  <a:pos x="1232" y="26"/>
                </a:cxn>
                <a:cxn ang="0">
                  <a:pos x="1104" y="26"/>
                </a:cxn>
                <a:cxn ang="0">
                  <a:pos x="1027" y="26"/>
                </a:cxn>
                <a:cxn ang="0">
                  <a:pos x="886" y="13"/>
                </a:cxn>
                <a:cxn ang="0">
                  <a:pos x="720" y="0"/>
                </a:cxn>
                <a:cxn ang="0">
                  <a:pos x="541" y="0"/>
                </a:cxn>
                <a:cxn ang="0">
                  <a:pos x="374" y="13"/>
                </a:cxn>
                <a:cxn ang="0">
                  <a:pos x="233" y="26"/>
                </a:cxn>
                <a:cxn ang="0">
                  <a:pos x="105" y="26"/>
                </a:cxn>
                <a:cxn ang="0">
                  <a:pos x="29" y="26"/>
                </a:cxn>
              </a:cxnLst>
              <a:rect l="0" t="0" r="r" b="b"/>
              <a:pathLst>
                <a:path w="3050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7" y="1452"/>
                  </a:moveTo>
                  <a:lnTo>
                    <a:pt x="72" y="1452"/>
                  </a:lnTo>
                  <a:cubicBezTo>
                    <a:pt x="79" y="1452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7" y="1477"/>
                  </a:lnTo>
                  <a:cubicBezTo>
                    <a:pt x="40" y="1477"/>
                    <a:pt x="34" y="1471"/>
                    <a:pt x="34" y="1464"/>
                  </a:cubicBezTo>
                  <a:cubicBezTo>
                    <a:pt x="34" y="1457"/>
                    <a:pt x="40" y="1452"/>
                    <a:pt x="47" y="1452"/>
                  </a:cubicBezTo>
                  <a:close/>
                  <a:moveTo>
                    <a:pt x="123" y="1452"/>
                  </a:moveTo>
                  <a:lnTo>
                    <a:pt x="149" y="1452"/>
                  </a:lnTo>
                  <a:cubicBezTo>
                    <a:pt x="156" y="1452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1" y="1471"/>
                    <a:pt x="111" y="1464"/>
                  </a:cubicBezTo>
                  <a:cubicBezTo>
                    <a:pt x="111" y="1457"/>
                    <a:pt x="116" y="1452"/>
                    <a:pt x="123" y="1452"/>
                  </a:cubicBezTo>
                  <a:close/>
                  <a:moveTo>
                    <a:pt x="200" y="1452"/>
                  </a:moveTo>
                  <a:lnTo>
                    <a:pt x="226" y="1452"/>
                  </a:lnTo>
                  <a:cubicBezTo>
                    <a:pt x="233" y="1452"/>
                    <a:pt x="239" y="1457"/>
                    <a:pt x="239" y="1464"/>
                  </a:cubicBezTo>
                  <a:cubicBezTo>
                    <a:pt x="239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7" y="1471"/>
                    <a:pt x="187" y="1464"/>
                  </a:cubicBezTo>
                  <a:cubicBezTo>
                    <a:pt x="187" y="1457"/>
                    <a:pt x="193" y="1452"/>
                    <a:pt x="200" y="1452"/>
                  </a:cubicBezTo>
                  <a:close/>
                  <a:moveTo>
                    <a:pt x="277" y="1452"/>
                  </a:moveTo>
                  <a:lnTo>
                    <a:pt x="303" y="1452"/>
                  </a:lnTo>
                  <a:cubicBezTo>
                    <a:pt x="310" y="1452"/>
                    <a:pt x="315" y="1457"/>
                    <a:pt x="315" y="1464"/>
                  </a:cubicBezTo>
                  <a:cubicBezTo>
                    <a:pt x="315" y="1471"/>
                    <a:pt x="310" y="1477"/>
                    <a:pt x="303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2"/>
                    <a:pt x="277" y="1452"/>
                  </a:cubicBezTo>
                  <a:close/>
                  <a:moveTo>
                    <a:pt x="354" y="1452"/>
                  </a:moveTo>
                  <a:lnTo>
                    <a:pt x="379" y="1452"/>
                  </a:lnTo>
                  <a:cubicBezTo>
                    <a:pt x="386" y="1452"/>
                    <a:pt x="392" y="1457"/>
                    <a:pt x="392" y="1464"/>
                  </a:cubicBezTo>
                  <a:cubicBezTo>
                    <a:pt x="392" y="1471"/>
                    <a:pt x="386" y="1477"/>
                    <a:pt x="379" y="1477"/>
                  </a:cubicBezTo>
                  <a:lnTo>
                    <a:pt x="354" y="1477"/>
                  </a:lnTo>
                  <a:cubicBezTo>
                    <a:pt x="347" y="1477"/>
                    <a:pt x="341" y="1471"/>
                    <a:pt x="341" y="1464"/>
                  </a:cubicBezTo>
                  <a:cubicBezTo>
                    <a:pt x="341" y="1457"/>
                    <a:pt x="347" y="1452"/>
                    <a:pt x="354" y="1452"/>
                  </a:cubicBezTo>
                  <a:close/>
                  <a:moveTo>
                    <a:pt x="431" y="1452"/>
                  </a:moveTo>
                  <a:lnTo>
                    <a:pt x="456" y="1452"/>
                  </a:lnTo>
                  <a:cubicBezTo>
                    <a:pt x="463" y="1452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1" y="1477"/>
                  </a:lnTo>
                  <a:cubicBezTo>
                    <a:pt x="424" y="1477"/>
                    <a:pt x="418" y="1471"/>
                    <a:pt x="418" y="1464"/>
                  </a:cubicBezTo>
                  <a:cubicBezTo>
                    <a:pt x="418" y="1457"/>
                    <a:pt x="424" y="1452"/>
                    <a:pt x="431" y="1452"/>
                  </a:cubicBezTo>
                  <a:close/>
                  <a:moveTo>
                    <a:pt x="507" y="1452"/>
                  </a:moveTo>
                  <a:lnTo>
                    <a:pt x="533" y="1452"/>
                  </a:lnTo>
                  <a:cubicBezTo>
                    <a:pt x="540" y="1452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5" y="1471"/>
                    <a:pt x="495" y="1464"/>
                  </a:cubicBezTo>
                  <a:cubicBezTo>
                    <a:pt x="495" y="1457"/>
                    <a:pt x="500" y="1452"/>
                    <a:pt x="507" y="1452"/>
                  </a:cubicBezTo>
                  <a:close/>
                  <a:moveTo>
                    <a:pt x="584" y="1452"/>
                  </a:moveTo>
                  <a:lnTo>
                    <a:pt x="610" y="1452"/>
                  </a:lnTo>
                  <a:cubicBezTo>
                    <a:pt x="617" y="1452"/>
                    <a:pt x="623" y="1457"/>
                    <a:pt x="623" y="1464"/>
                  </a:cubicBezTo>
                  <a:cubicBezTo>
                    <a:pt x="623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1" y="1471"/>
                    <a:pt x="571" y="1464"/>
                  </a:cubicBezTo>
                  <a:cubicBezTo>
                    <a:pt x="571" y="1457"/>
                    <a:pt x="577" y="1452"/>
                    <a:pt x="584" y="1452"/>
                  </a:cubicBezTo>
                  <a:close/>
                  <a:moveTo>
                    <a:pt x="661" y="1452"/>
                  </a:moveTo>
                  <a:lnTo>
                    <a:pt x="687" y="1452"/>
                  </a:lnTo>
                  <a:cubicBezTo>
                    <a:pt x="694" y="1452"/>
                    <a:pt x="699" y="1457"/>
                    <a:pt x="699" y="1464"/>
                  </a:cubicBezTo>
                  <a:cubicBezTo>
                    <a:pt x="699" y="1471"/>
                    <a:pt x="694" y="1477"/>
                    <a:pt x="687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2"/>
                    <a:pt x="661" y="1452"/>
                  </a:cubicBezTo>
                  <a:close/>
                  <a:moveTo>
                    <a:pt x="738" y="1452"/>
                  </a:moveTo>
                  <a:lnTo>
                    <a:pt x="763" y="1452"/>
                  </a:lnTo>
                  <a:cubicBezTo>
                    <a:pt x="770" y="1452"/>
                    <a:pt x="776" y="1457"/>
                    <a:pt x="776" y="1464"/>
                  </a:cubicBezTo>
                  <a:cubicBezTo>
                    <a:pt x="776" y="1471"/>
                    <a:pt x="770" y="1477"/>
                    <a:pt x="763" y="1477"/>
                  </a:cubicBezTo>
                  <a:lnTo>
                    <a:pt x="738" y="1477"/>
                  </a:lnTo>
                  <a:cubicBezTo>
                    <a:pt x="731" y="1477"/>
                    <a:pt x="725" y="1471"/>
                    <a:pt x="725" y="1464"/>
                  </a:cubicBezTo>
                  <a:cubicBezTo>
                    <a:pt x="725" y="1457"/>
                    <a:pt x="731" y="1452"/>
                    <a:pt x="738" y="1452"/>
                  </a:cubicBezTo>
                  <a:close/>
                  <a:moveTo>
                    <a:pt x="815" y="1452"/>
                  </a:moveTo>
                  <a:lnTo>
                    <a:pt x="840" y="1452"/>
                  </a:lnTo>
                  <a:cubicBezTo>
                    <a:pt x="847" y="1452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5" y="1477"/>
                  </a:lnTo>
                  <a:cubicBezTo>
                    <a:pt x="808" y="1477"/>
                    <a:pt x="802" y="1471"/>
                    <a:pt x="802" y="1464"/>
                  </a:cubicBezTo>
                  <a:cubicBezTo>
                    <a:pt x="802" y="1457"/>
                    <a:pt x="808" y="1452"/>
                    <a:pt x="815" y="1452"/>
                  </a:cubicBezTo>
                  <a:close/>
                  <a:moveTo>
                    <a:pt x="891" y="1452"/>
                  </a:moveTo>
                  <a:lnTo>
                    <a:pt x="917" y="1452"/>
                  </a:lnTo>
                  <a:cubicBezTo>
                    <a:pt x="924" y="1452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9" y="1471"/>
                    <a:pt x="879" y="1464"/>
                  </a:cubicBezTo>
                  <a:cubicBezTo>
                    <a:pt x="879" y="1457"/>
                    <a:pt x="884" y="1452"/>
                    <a:pt x="891" y="1452"/>
                  </a:cubicBezTo>
                  <a:close/>
                  <a:moveTo>
                    <a:pt x="968" y="1452"/>
                  </a:moveTo>
                  <a:lnTo>
                    <a:pt x="994" y="1452"/>
                  </a:lnTo>
                  <a:cubicBezTo>
                    <a:pt x="1001" y="1452"/>
                    <a:pt x="1007" y="1457"/>
                    <a:pt x="1007" y="1464"/>
                  </a:cubicBezTo>
                  <a:cubicBezTo>
                    <a:pt x="1007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5" y="1471"/>
                    <a:pt x="955" y="1464"/>
                  </a:cubicBezTo>
                  <a:cubicBezTo>
                    <a:pt x="955" y="1457"/>
                    <a:pt x="961" y="1452"/>
                    <a:pt x="968" y="1452"/>
                  </a:cubicBezTo>
                  <a:close/>
                  <a:moveTo>
                    <a:pt x="1045" y="1452"/>
                  </a:moveTo>
                  <a:lnTo>
                    <a:pt x="1071" y="1452"/>
                  </a:lnTo>
                  <a:cubicBezTo>
                    <a:pt x="1078" y="1452"/>
                    <a:pt x="1083" y="1457"/>
                    <a:pt x="1083" y="1464"/>
                  </a:cubicBezTo>
                  <a:cubicBezTo>
                    <a:pt x="1083" y="1471"/>
                    <a:pt x="1078" y="1477"/>
                    <a:pt x="1071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2"/>
                    <a:pt x="1045" y="1452"/>
                  </a:cubicBezTo>
                  <a:close/>
                  <a:moveTo>
                    <a:pt x="1122" y="1452"/>
                  </a:moveTo>
                  <a:lnTo>
                    <a:pt x="1147" y="1452"/>
                  </a:lnTo>
                  <a:cubicBezTo>
                    <a:pt x="1154" y="1452"/>
                    <a:pt x="1160" y="1457"/>
                    <a:pt x="1160" y="1464"/>
                  </a:cubicBezTo>
                  <a:cubicBezTo>
                    <a:pt x="1160" y="1471"/>
                    <a:pt x="1154" y="1477"/>
                    <a:pt x="1147" y="1477"/>
                  </a:cubicBezTo>
                  <a:lnTo>
                    <a:pt x="1122" y="1477"/>
                  </a:lnTo>
                  <a:cubicBezTo>
                    <a:pt x="1115" y="1477"/>
                    <a:pt x="1109" y="1471"/>
                    <a:pt x="1109" y="1464"/>
                  </a:cubicBezTo>
                  <a:cubicBezTo>
                    <a:pt x="1109" y="1457"/>
                    <a:pt x="1115" y="1452"/>
                    <a:pt x="1122" y="1452"/>
                  </a:cubicBezTo>
                  <a:close/>
                  <a:moveTo>
                    <a:pt x="1199" y="1452"/>
                  </a:moveTo>
                  <a:lnTo>
                    <a:pt x="1224" y="1452"/>
                  </a:lnTo>
                  <a:cubicBezTo>
                    <a:pt x="1231" y="1452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9" y="1477"/>
                  </a:lnTo>
                  <a:cubicBezTo>
                    <a:pt x="1192" y="1477"/>
                    <a:pt x="1186" y="1471"/>
                    <a:pt x="1186" y="1464"/>
                  </a:cubicBezTo>
                  <a:cubicBezTo>
                    <a:pt x="1186" y="1457"/>
                    <a:pt x="1192" y="1452"/>
                    <a:pt x="1199" y="1452"/>
                  </a:cubicBezTo>
                  <a:close/>
                  <a:moveTo>
                    <a:pt x="1275" y="1452"/>
                  </a:moveTo>
                  <a:lnTo>
                    <a:pt x="1301" y="1452"/>
                  </a:lnTo>
                  <a:cubicBezTo>
                    <a:pt x="1308" y="1452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3" y="1471"/>
                    <a:pt x="1263" y="1464"/>
                  </a:cubicBezTo>
                  <a:cubicBezTo>
                    <a:pt x="1263" y="1457"/>
                    <a:pt x="1268" y="1452"/>
                    <a:pt x="1275" y="1452"/>
                  </a:cubicBezTo>
                  <a:close/>
                  <a:moveTo>
                    <a:pt x="1352" y="1452"/>
                  </a:moveTo>
                  <a:lnTo>
                    <a:pt x="1378" y="1452"/>
                  </a:lnTo>
                  <a:cubicBezTo>
                    <a:pt x="1385" y="1452"/>
                    <a:pt x="1391" y="1457"/>
                    <a:pt x="1391" y="1464"/>
                  </a:cubicBezTo>
                  <a:cubicBezTo>
                    <a:pt x="1391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39" y="1471"/>
                    <a:pt x="1339" y="1464"/>
                  </a:cubicBezTo>
                  <a:cubicBezTo>
                    <a:pt x="1339" y="1457"/>
                    <a:pt x="1345" y="1452"/>
                    <a:pt x="1352" y="1452"/>
                  </a:cubicBezTo>
                  <a:close/>
                  <a:moveTo>
                    <a:pt x="1429" y="1452"/>
                  </a:moveTo>
                  <a:lnTo>
                    <a:pt x="1455" y="1452"/>
                  </a:lnTo>
                  <a:cubicBezTo>
                    <a:pt x="1462" y="1452"/>
                    <a:pt x="1467" y="1457"/>
                    <a:pt x="1467" y="1464"/>
                  </a:cubicBezTo>
                  <a:cubicBezTo>
                    <a:pt x="1467" y="1471"/>
                    <a:pt x="1462" y="1477"/>
                    <a:pt x="1455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2"/>
                    <a:pt x="1429" y="1452"/>
                  </a:cubicBezTo>
                  <a:close/>
                  <a:moveTo>
                    <a:pt x="1506" y="1452"/>
                  </a:moveTo>
                  <a:lnTo>
                    <a:pt x="1531" y="1452"/>
                  </a:lnTo>
                  <a:cubicBezTo>
                    <a:pt x="1538" y="1452"/>
                    <a:pt x="1544" y="1457"/>
                    <a:pt x="1544" y="1464"/>
                  </a:cubicBezTo>
                  <a:cubicBezTo>
                    <a:pt x="1544" y="1471"/>
                    <a:pt x="1538" y="1477"/>
                    <a:pt x="1531" y="1477"/>
                  </a:cubicBezTo>
                  <a:lnTo>
                    <a:pt x="1506" y="1477"/>
                  </a:lnTo>
                  <a:cubicBezTo>
                    <a:pt x="1499" y="1477"/>
                    <a:pt x="1493" y="1471"/>
                    <a:pt x="1493" y="1464"/>
                  </a:cubicBezTo>
                  <a:cubicBezTo>
                    <a:pt x="1493" y="1457"/>
                    <a:pt x="1499" y="1452"/>
                    <a:pt x="1506" y="1452"/>
                  </a:cubicBezTo>
                  <a:close/>
                  <a:moveTo>
                    <a:pt x="1583" y="1452"/>
                  </a:moveTo>
                  <a:lnTo>
                    <a:pt x="1608" y="1452"/>
                  </a:lnTo>
                  <a:cubicBezTo>
                    <a:pt x="1615" y="1452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3" y="1477"/>
                  </a:lnTo>
                  <a:cubicBezTo>
                    <a:pt x="1576" y="1477"/>
                    <a:pt x="1570" y="1471"/>
                    <a:pt x="1570" y="1464"/>
                  </a:cubicBezTo>
                  <a:cubicBezTo>
                    <a:pt x="1570" y="1457"/>
                    <a:pt x="1576" y="1452"/>
                    <a:pt x="1583" y="1452"/>
                  </a:cubicBezTo>
                  <a:close/>
                  <a:moveTo>
                    <a:pt x="1659" y="1452"/>
                  </a:moveTo>
                  <a:lnTo>
                    <a:pt x="1685" y="1452"/>
                  </a:lnTo>
                  <a:cubicBezTo>
                    <a:pt x="1692" y="1452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7" y="1471"/>
                    <a:pt x="1647" y="1464"/>
                  </a:cubicBezTo>
                  <a:cubicBezTo>
                    <a:pt x="1647" y="1457"/>
                    <a:pt x="1652" y="1452"/>
                    <a:pt x="1659" y="1452"/>
                  </a:cubicBezTo>
                  <a:close/>
                  <a:moveTo>
                    <a:pt x="1736" y="1452"/>
                  </a:moveTo>
                  <a:lnTo>
                    <a:pt x="1762" y="1452"/>
                  </a:lnTo>
                  <a:cubicBezTo>
                    <a:pt x="1769" y="1452"/>
                    <a:pt x="1775" y="1457"/>
                    <a:pt x="1775" y="1464"/>
                  </a:cubicBezTo>
                  <a:cubicBezTo>
                    <a:pt x="1775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3" y="1471"/>
                    <a:pt x="1723" y="1464"/>
                  </a:cubicBezTo>
                  <a:cubicBezTo>
                    <a:pt x="1723" y="1457"/>
                    <a:pt x="1729" y="1452"/>
                    <a:pt x="1736" y="1452"/>
                  </a:cubicBezTo>
                  <a:close/>
                  <a:moveTo>
                    <a:pt x="1813" y="1452"/>
                  </a:moveTo>
                  <a:lnTo>
                    <a:pt x="1839" y="1452"/>
                  </a:lnTo>
                  <a:cubicBezTo>
                    <a:pt x="1846" y="1452"/>
                    <a:pt x="1851" y="1457"/>
                    <a:pt x="1851" y="1464"/>
                  </a:cubicBezTo>
                  <a:cubicBezTo>
                    <a:pt x="1851" y="1471"/>
                    <a:pt x="1846" y="1477"/>
                    <a:pt x="1839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2"/>
                    <a:pt x="1813" y="1452"/>
                  </a:cubicBezTo>
                  <a:close/>
                  <a:moveTo>
                    <a:pt x="1890" y="1452"/>
                  </a:moveTo>
                  <a:lnTo>
                    <a:pt x="1915" y="1452"/>
                  </a:lnTo>
                  <a:cubicBezTo>
                    <a:pt x="1922" y="1452"/>
                    <a:pt x="1928" y="1457"/>
                    <a:pt x="1928" y="1464"/>
                  </a:cubicBezTo>
                  <a:cubicBezTo>
                    <a:pt x="1928" y="1471"/>
                    <a:pt x="1922" y="1477"/>
                    <a:pt x="1915" y="1477"/>
                  </a:cubicBezTo>
                  <a:lnTo>
                    <a:pt x="1890" y="1477"/>
                  </a:lnTo>
                  <a:cubicBezTo>
                    <a:pt x="1883" y="1477"/>
                    <a:pt x="1877" y="1471"/>
                    <a:pt x="1877" y="1464"/>
                  </a:cubicBezTo>
                  <a:cubicBezTo>
                    <a:pt x="1877" y="1457"/>
                    <a:pt x="1883" y="1452"/>
                    <a:pt x="1890" y="1452"/>
                  </a:cubicBezTo>
                  <a:close/>
                  <a:moveTo>
                    <a:pt x="1967" y="1452"/>
                  </a:moveTo>
                  <a:lnTo>
                    <a:pt x="1992" y="1452"/>
                  </a:lnTo>
                  <a:cubicBezTo>
                    <a:pt x="1999" y="1452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7" y="1477"/>
                  </a:lnTo>
                  <a:cubicBezTo>
                    <a:pt x="1960" y="1477"/>
                    <a:pt x="1954" y="1471"/>
                    <a:pt x="1954" y="1464"/>
                  </a:cubicBezTo>
                  <a:cubicBezTo>
                    <a:pt x="1954" y="1457"/>
                    <a:pt x="1960" y="1452"/>
                    <a:pt x="1967" y="1452"/>
                  </a:cubicBezTo>
                  <a:close/>
                  <a:moveTo>
                    <a:pt x="2043" y="1452"/>
                  </a:moveTo>
                  <a:lnTo>
                    <a:pt x="2069" y="1452"/>
                  </a:lnTo>
                  <a:cubicBezTo>
                    <a:pt x="2076" y="1452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1" y="1471"/>
                    <a:pt x="2031" y="1464"/>
                  </a:cubicBezTo>
                  <a:cubicBezTo>
                    <a:pt x="2031" y="1457"/>
                    <a:pt x="2036" y="1452"/>
                    <a:pt x="2043" y="1452"/>
                  </a:cubicBezTo>
                  <a:close/>
                  <a:moveTo>
                    <a:pt x="2120" y="1452"/>
                  </a:moveTo>
                  <a:lnTo>
                    <a:pt x="2146" y="1452"/>
                  </a:lnTo>
                  <a:cubicBezTo>
                    <a:pt x="2153" y="1452"/>
                    <a:pt x="2159" y="1457"/>
                    <a:pt x="2159" y="1464"/>
                  </a:cubicBezTo>
                  <a:cubicBezTo>
                    <a:pt x="2159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7" y="1471"/>
                    <a:pt x="2107" y="1464"/>
                  </a:cubicBezTo>
                  <a:cubicBezTo>
                    <a:pt x="2107" y="1457"/>
                    <a:pt x="2113" y="1452"/>
                    <a:pt x="2120" y="1452"/>
                  </a:cubicBezTo>
                  <a:close/>
                  <a:moveTo>
                    <a:pt x="2197" y="1452"/>
                  </a:moveTo>
                  <a:lnTo>
                    <a:pt x="2223" y="1452"/>
                  </a:lnTo>
                  <a:cubicBezTo>
                    <a:pt x="2230" y="1452"/>
                    <a:pt x="2235" y="1457"/>
                    <a:pt x="2235" y="1464"/>
                  </a:cubicBezTo>
                  <a:cubicBezTo>
                    <a:pt x="2235" y="1471"/>
                    <a:pt x="2230" y="1477"/>
                    <a:pt x="2223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2"/>
                    <a:pt x="2197" y="1452"/>
                  </a:cubicBezTo>
                  <a:close/>
                  <a:moveTo>
                    <a:pt x="2274" y="1452"/>
                  </a:moveTo>
                  <a:lnTo>
                    <a:pt x="2299" y="1452"/>
                  </a:lnTo>
                  <a:cubicBezTo>
                    <a:pt x="2306" y="1452"/>
                    <a:pt x="2312" y="1457"/>
                    <a:pt x="2312" y="1464"/>
                  </a:cubicBezTo>
                  <a:cubicBezTo>
                    <a:pt x="2312" y="1471"/>
                    <a:pt x="2306" y="1477"/>
                    <a:pt x="2299" y="1477"/>
                  </a:cubicBezTo>
                  <a:lnTo>
                    <a:pt x="2274" y="1477"/>
                  </a:lnTo>
                  <a:cubicBezTo>
                    <a:pt x="2267" y="1477"/>
                    <a:pt x="2261" y="1471"/>
                    <a:pt x="2261" y="1464"/>
                  </a:cubicBezTo>
                  <a:cubicBezTo>
                    <a:pt x="2261" y="1457"/>
                    <a:pt x="2267" y="1452"/>
                    <a:pt x="2274" y="1452"/>
                  </a:cubicBezTo>
                  <a:close/>
                  <a:moveTo>
                    <a:pt x="2351" y="1452"/>
                  </a:moveTo>
                  <a:lnTo>
                    <a:pt x="2376" y="1452"/>
                  </a:lnTo>
                  <a:cubicBezTo>
                    <a:pt x="2383" y="1452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1" y="1477"/>
                  </a:lnTo>
                  <a:cubicBezTo>
                    <a:pt x="2344" y="1477"/>
                    <a:pt x="2338" y="1471"/>
                    <a:pt x="2338" y="1464"/>
                  </a:cubicBezTo>
                  <a:cubicBezTo>
                    <a:pt x="2338" y="1457"/>
                    <a:pt x="2344" y="1452"/>
                    <a:pt x="2351" y="1452"/>
                  </a:cubicBezTo>
                  <a:close/>
                  <a:moveTo>
                    <a:pt x="2427" y="1452"/>
                  </a:moveTo>
                  <a:lnTo>
                    <a:pt x="2453" y="1452"/>
                  </a:lnTo>
                  <a:cubicBezTo>
                    <a:pt x="2460" y="1452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5" y="1471"/>
                    <a:pt x="2415" y="1464"/>
                  </a:cubicBezTo>
                  <a:cubicBezTo>
                    <a:pt x="2415" y="1457"/>
                    <a:pt x="2420" y="1452"/>
                    <a:pt x="2427" y="1452"/>
                  </a:cubicBezTo>
                  <a:close/>
                  <a:moveTo>
                    <a:pt x="2504" y="1452"/>
                  </a:moveTo>
                  <a:lnTo>
                    <a:pt x="2530" y="1452"/>
                  </a:lnTo>
                  <a:cubicBezTo>
                    <a:pt x="2537" y="1452"/>
                    <a:pt x="2543" y="1457"/>
                    <a:pt x="2543" y="1464"/>
                  </a:cubicBezTo>
                  <a:cubicBezTo>
                    <a:pt x="2543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1" y="1471"/>
                    <a:pt x="2491" y="1464"/>
                  </a:cubicBezTo>
                  <a:cubicBezTo>
                    <a:pt x="2491" y="1457"/>
                    <a:pt x="2497" y="1452"/>
                    <a:pt x="2504" y="1452"/>
                  </a:cubicBezTo>
                  <a:close/>
                  <a:moveTo>
                    <a:pt x="2581" y="1452"/>
                  </a:moveTo>
                  <a:lnTo>
                    <a:pt x="2607" y="1452"/>
                  </a:lnTo>
                  <a:cubicBezTo>
                    <a:pt x="2614" y="1452"/>
                    <a:pt x="2619" y="1457"/>
                    <a:pt x="2619" y="1464"/>
                  </a:cubicBezTo>
                  <a:cubicBezTo>
                    <a:pt x="2619" y="1471"/>
                    <a:pt x="2614" y="1477"/>
                    <a:pt x="2607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2"/>
                    <a:pt x="2581" y="1452"/>
                  </a:cubicBezTo>
                  <a:close/>
                  <a:moveTo>
                    <a:pt x="2658" y="1452"/>
                  </a:moveTo>
                  <a:lnTo>
                    <a:pt x="2683" y="1452"/>
                  </a:lnTo>
                  <a:cubicBezTo>
                    <a:pt x="2690" y="1452"/>
                    <a:pt x="2696" y="1457"/>
                    <a:pt x="2696" y="1464"/>
                  </a:cubicBezTo>
                  <a:cubicBezTo>
                    <a:pt x="2696" y="1471"/>
                    <a:pt x="2690" y="1477"/>
                    <a:pt x="2683" y="1477"/>
                  </a:cubicBezTo>
                  <a:lnTo>
                    <a:pt x="2658" y="1477"/>
                  </a:lnTo>
                  <a:cubicBezTo>
                    <a:pt x="2651" y="1477"/>
                    <a:pt x="2645" y="1471"/>
                    <a:pt x="2645" y="1464"/>
                  </a:cubicBezTo>
                  <a:cubicBezTo>
                    <a:pt x="2645" y="1457"/>
                    <a:pt x="2651" y="1452"/>
                    <a:pt x="2658" y="1452"/>
                  </a:cubicBezTo>
                  <a:close/>
                  <a:moveTo>
                    <a:pt x="2735" y="1452"/>
                  </a:moveTo>
                  <a:lnTo>
                    <a:pt x="2760" y="1452"/>
                  </a:lnTo>
                  <a:cubicBezTo>
                    <a:pt x="2767" y="1452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5" y="1477"/>
                  </a:lnTo>
                  <a:cubicBezTo>
                    <a:pt x="2728" y="1477"/>
                    <a:pt x="2722" y="1471"/>
                    <a:pt x="2722" y="1464"/>
                  </a:cubicBezTo>
                  <a:cubicBezTo>
                    <a:pt x="2722" y="1457"/>
                    <a:pt x="2728" y="1452"/>
                    <a:pt x="2735" y="1452"/>
                  </a:cubicBezTo>
                  <a:close/>
                  <a:moveTo>
                    <a:pt x="2811" y="1452"/>
                  </a:moveTo>
                  <a:lnTo>
                    <a:pt x="2837" y="1452"/>
                  </a:lnTo>
                  <a:cubicBezTo>
                    <a:pt x="2844" y="1452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9" y="1471"/>
                    <a:pt x="2799" y="1464"/>
                  </a:cubicBezTo>
                  <a:cubicBezTo>
                    <a:pt x="2799" y="1457"/>
                    <a:pt x="2804" y="1452"/>
                    <a:pt x="2811" y="1452"/>
                  </a:cubicBezTo>
                  <a:close/>
                  <a:moveTo>
                    <a:pt x="2888" y="1452"/>
                  </a:moveTo>
                  <a:lnTo>
                    <a:pt x="2914" y="1452"/>
                  </a:lnTo>
                  <a:cubicBezTo>
                    <a:pt x="2921" y="1452"/>
                    <a:pt x="2927" y="1457"/>
                    <a:pt x="2927" y="1464"/>
                  </a:cubicBezTo>
                  <a:cubicBezTo>
                    <a:pt x="2927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5" y="1471"/>
                    <a:pt x="2875" y="1464"/>
                  </a:cubicBezTo>
                  <a:cubicBezTo>
                    <a:pt x="2875" y="1457"/>
                    <a:pt x="2881" y="1452"/>
                    <a:pt x="2888" y="1452"/>
                  </a:cubicBezTo>
                  <a:close/>
                  <a:moveTo>
                    <a:pt x="2965" y="1452"/>
                  </a:moveTo>
                  <a:lnTo>
                    <a:pt x="2991" y="1452"/>
                  </a:lnTo>
                  <a:cubicBezTo>
                    <a:pt x="2998" y="1452"/>
                    <a:pt x="3003" y="1457"/>
                    <a:pt x="3003" y="1464"/>
                  </a:cubicBezTo>
                  <a:cubicBezTo>
                    <a:pt x="3003" y="1471"/>
                    <a:pt x="2998" y="1477"/>
                    <a:pt x="2991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2"/>
                    <a:pt x="2965" y="1452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30" y="1421"/>
                    <a:pt x="3037" y="1421"/>
                  </a:cubicBezTo>
                  <a:cubicBezTo>
                    <a:pt x="3044" y="1421"/>
                    <a:pt x="3050" y="1427"/>
                    <a:pt x="3050" y="1434"/>
                  </a:cubicBezTo>
                  <a:lnTo>
                    <a:pt x="3050" y="1459"/>
                  </a:lnTo>
                  <a:cubicBezTo>
                    <a:pt x="3050" y="1466"/>
                    <a:pt x="3044" y="1472"/>
                    <a:pt x="3037" y="1472"/>
                  </a:cubicBezTo>
                  <a:cubicBezTo>
                    <a:pt x="3030" y="1472"/>
                    <a:pt x="3024" y="1466"/>
                    <a:pt x="3024" y="1459"/>
                  </a:cubicBezTo>
                  <a:close/>
                  <a:moveTo>
                    <a:pt x="3024" y="1383"/>
                  </a:moveTo>
                  <a:lnTo>
                    <a:pt x="3024" y="1357"/>
                  </a:lnTo>
                  <a:cubicBezTo>
                    <a:pt x="3024" y="1350"/>
                    <a:pt x="3030" y="1344"/>
                    <a:pt x="3037" y="1344"/>
                  </a:cubicBezTo>
                  <a:cubicBezTo>
                    <a:pt x="3044" y="1344"/>
                    <a:pt x="3050" y="1350"/>
                    <a:pt x="3050" y="1357"/>
                  </a:cubicBezTo>
                  <a:lnTo>
                    <a:pt x="3050" y="1383"/>
                  </a:lnTo>
                  <a:cubicBezTo>
                    <a:pt x="3050" y="1390"/>
                    <a:pt x="3044" y="1395"/>
                    <a:pt x="3037" y="1395"/>
                  </a:cubicBezTo>
                  <a:cubicBezTo>
                    <a:pt x="3030" y="1395"/>
                    <a:pt x="3024" y="1390"/>
                    <a:pt x="3024" y="1383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30" y="1267"/>
                    <a:pt x="3037" y="1267"/>
                  </a:cubicBezTo>
                  <a:cubicBezTo>
                    <a:pt x="3044" y="1267"/>
                    <a:pt x="3050" y="1273"/>
                    <a:pt x="3050" y="1280"/>
                  </a:cubicBezTo>
                  <a:lnTo>
                    <a:pt x="3050" y="1306"/>
                  </a:lnTo>
                  <a:cubicBezTo>
                    <a:pt x="3050" y="1313"/>
                    <a:pt x="3044" y="1319"/>
                    <a:pt x="3037" y="1319"/>
                  </a:cubicBezTo>
                  <a:cubicBezTo>
                    <a:pt x="3030" y="1319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30" y="1191"/>
                    <a:pt x="3037" y="1191"/>
                  </a:cubicBezTo>
                  <a:cubicBezTo>
                    <a:pt x="3044" y="1191"/>
                    <a:pt x="3050" y="1196"/>
                    <a:pt x="3050" y="1203"/>
                  </a:cubicBezTo>
                  <a:lnTo>
                    <a:pt x="3050" y="1229"/>
                  </a:lnTo>
                  <a:cubicBezTo>
                    <a:pt x="3050" y="1236"/>
                    <a:pt x="3044" y="1242"/>
                    <a:pt x="3037" y="1242"/>
                  </a:cubicBezTo>
                  <a:cubicBezTo>
                    <a:pt x="3030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7"/>
                  </a:lnTo>
                  <a:cubicBezTo>
                    <a:pt x="3024" y="1119"/>
                    <a:pt x="3030" y="1114"/>
                    <a:pt x="3037" y="1114"/>
                  </a:cubicBezTo>
                  <a:cubicBezTo>
                    <a:pt x="3044" y="1114"/>
                    <a:pt x="3050" y="1119"/>
                    <a:pt x="3050" y="1127"/>
                  </a:cubicBezTo>
                  <a:lnTo>
                    <a:pt x="3050" y="1152"/>
                  </a:lnTo>
                  <a:cubicBezTo>
                    <a:pt x="3050" y="1159"/>
                    <a:pt x="3044" y="1165"/>
                    <a:pt x="3037" y="1165"/>
                  </a:cubicBezTo>
                  <a:cubicBezTo>
                    <a:pt x="3030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30" y="1037"/>
                    <a:pt x="3037" y="1037"/>
                  </a:cubicBezTo>
                  <a:cubicBezTo>
                    <a:pt x="3044" y="1037"/>
                    <a:pt x="3050" y="1043"/>
                    <a:pt x="3050" y="1050"/>
                  </a:cubicBezTo>
                  <a:lnTo>
                    <a:pt x="3050" y="1075"/>
                  </a:lnTo>
                  <a:cubicBezTo>
                    <a:pt x="3050" y="1082"/>
                    <a:pt x="3044" y="1088"/>
                    <a:pt x="3037" y="1088"/>
                  </a:cubicBezTo>
                  <a:cubicBezTo>
                    <a:pt x="3030" y="1088"/>
                    <a:pt x="3024" y="1082"/>
                    <a:pt x="3024" y="1075"/>
                  </a:cubicBezTo>
                  <a:close/>
                  <a:moveTo>
                    <a:pt x="3024" y="999"/>
                  </a:moveTo>
                  <a:lnTo>
                    <a:pt x="3024" y="973"/>
                  </a:lnTo>
                  <a:cubicBezTo>
                    <a:pt x="3024" y="966"/>
                    <a:pt x="3030" y="960"/>
                    <a:pt x="3037" y="960"/>
                  </a:cubicBezTo>
                  <a:cubicBezTo>
                    <a:pt x="3044" y="960"/>
                    <a:pt x="3050" y="966"/>
                    <a:pt x="3050" y="973"/>
                  </a:cubicBezTo>
                  <a:lnTo>
                    <a:pt x="3050" y="999"/>
                  </a:lnTo>
                  <a:cubicBezTo>
                    <a:pt x="3050" y="1006"/>
                    <a:pt x="3044" y="1011"/>
                    <a:pt x="3037" y="1011"/>
                  </a:cubicBezTo>
                  <a:cubicBezTo>
                    <a:pt x="3030" y="1011"/>
                    <a:pt x="3024" y="1006"/>
                    <a:pt x="3024" y="999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30" y="883"/>
                    <a:pt x="3037" y="883"/>
                  </a:cubicBezTo>
                  <a:cubicBezTo>
                    <a:pt x="3044" y="883"/>
                    <a:pt x="3050" y="889"/>
                    <a:pt x="3050" y="896"/>
                  </a:cubicBezTo>
                  <a:lnTo>
                    <a:pt x="3050" y="922"/>
                  </a:lnTo>
                  <a:cubicBezTo>
                    <a:pt x="3050" y="929"/>
                    <a:pt x="3044" y="935"/>
                    <a:pt x="3037" y="935"/>
                  </a:cubicBezTo>
                  <a:cubicBezTo>
                    <a:pt x="3030" y="935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30" y="807"/>
                    <a:pt x="3037" y="807"/>
                  </a:cubicBezTo>
                  <a:cubicBezTo>
                    <a:pt x="3044" y="807"/>
                    <a:pt x="3050" y="812"/>
                    <a:pt x="3050" y="819"/>
                  </a:cubicBezTo>
                  <a:lnTo>
                    <a:pt x="3050" y="845"/>
                  </a:lnTo>
                  <a:cubicBezTo>
                    <a:pt x="3050" y="852"/>
                    <a:pt x="3044" y="858"/>
                    <a:pt x="3037" y="858"/>
                  </a:cubicBezTo>
                  <a:cubicBezTo>
                    <a:pt x="3030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3"/>
                  </a:lnTo>
                  <a:cubicBezTo>
                    <a:pt x="3024" y="735"/>
                    <a:pt x="3030" y="730"/>
                    <a:pt x="3037" y="730"/>
                  </a:cubicBezTo>
                  <a:cubicBezTo>
                    <a:pt x="3044" y="730"/>
                    <a:pt x="3050" y="735"/>
                    <a:pt x="3050" y="743"/>
                  </a:cubicBezTo>
                  <a:lnTo>
                    <a:pt x="3050" y="768"/>
                  </a:lnTo>
                  <a:cubicBezTo>
                    <a:pt x="3050" y="775"/>
                    <a:pt x="3044" y="781"/>
                    <a:pt x="3037" y="781"/>
                  </a:cubicBezTo>
                  <a:cubicBezTo>
                    <a:pt x="3030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30" y="653"/>
                    <a:pt x="3037" y="653"/>
                  </a:cubicBezTo>
                  <a:cubicBezTo>
                    <a:pt x="3044" y="653"/>
                    <a:pt x="3050" y="659"/>
                    <a:pt x="3050" y="666"/>
                  </a:cubicBezTo>
                  <a:lnTo>
                    <a:pt x="3050" y="691"/>
                  </a:lnTo>
                  <a:cubicBezTo>
                    <a:pt x="3050" y="698"/>
                    <a:pt x="3044" y="704"/>
                    <a:pt x="3037" y="704"/>
                  </a:cubicBezTo>
                  <a:cubicBezTo>
                    <a:pt x="3030" y="704"/>
                    <a:pt x="3024" y="698"/>
                    <a:pt x="3024" y="691"/>
                  </a:cubicBezTo>
                  <a:close/>
                  <a:moveTo>
                    <a:pt x="3024" y="615"/>
                  </a:moveTo>
                  <a:lnTo>
                    <a:pt x="3024" y="589"/>
                  </a:lnTo>
                  <a:cubicBezTo>
                    <a:pt x="3024" y="582"/>
                    <a:pt x="3030" y="576"/>
                    <a:pt x="3037" y="576"/>
                  </a:cubicBezTo>
                  <a:cubicBezTo>
                    <a:pt x="3044" y="576"/>
                    <a:pt x="3050" y="582"/>
                    <a:pt x="3050" y="589"/>
                  </a:cubicBezTo>
                  <a:lnTo>
                    <a:pt x="3050" y="615"/>
                  </a:lnTo>
                  <a:cubicBezTo>
                    <a:pt x="3050" y="622"/>
                    <a:pt x="3044" y="627"/>
                    <a:pt x="3037" y="627"/>
                  </a:cubicBezTo>
                  <a:cubicBezTo>
                    <a:pt x="3030" y="627"/>
                    <a:pt x="3024" y="622"/>
                    <a:pt x="3024" y="615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30" y="499"/>
                    <a:pt x="3037" y="499"/>
                  </a:cubicBezTo>
                  <a:cubicBezTo>
                    <a:pt x="3044" y="499"/>
                    <a:pt x="3050" y="505"/>
                    <a:pt x="3050" y="512"/>
                  </a:cubicBezTo>
                  <a:lnTo>
                    <a:pt x="3050" y="538"/>
                  </a:lnTo>
                  <a:cubicBezTo>
                    <a:pt x="3050" y="545"/>
                    <a:pt x="3044" y="551"/>
                    <a:pt x="3037" y="551"/>
                  </a:cubicBezTo>
                  <a:cubicBezTo>
                    <a:pt x="3030" y="551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30" y="423"/>
                    <a:pt x="3037" y="423"/>
                  </a:cubicBezTo>
                  <a:cubicBezTo>
                    <a:pt x="3044" y="423"/>
                    <a:pt x="3050" y="428"/>
                    <a:pt x="3050" y="435"/>
                  </a:cubicBezTo>
                  <a:lnTo>
                    <a:pt x="3050" y="461"/>
                  </a:lnTo>
                  <a:cubicBezTo>
                    <a:pt x="3050" y="468"/>
                    <a:pt x="3044" y="474"/>
                    <a:pt x="3037" y="474"/>
                  </a:cubicBezTo>
                  <a:cubicBezTo>
                    <a:pt x="3030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9"/>
                  </a:lnTo>
                  <a:cubicBezTo>
                    <a:pt x="3024" y="351"/>
                    <a:pt x="3030" y="346"/>
                    <a:pt x="3037" y="346"/>
                  </a:cubicBezTo>
                  <a:cubicBezTo>
                    <a:pt x="3044" y="346"/>
                    <a:pt x="3050" y="351"/>
                    <a:pt x="3050" y="359"/>
                  </a:cubicBezTo>
                  <a:lnTo>
                    <a:pt x="3050" y="384"/>
                  </a:lnTo>
                  <a:cubicBezTo>
                    <a:pt x="3050" y="391"/>
                    <a:pt x="3044" y="397"/>
                    <a:pt x="3037" y="397"/>
                  </a:cubicBezTo>
                  <a:cubicBezTo>
                    <a:pt x="3030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30" y="269"/>
                    <a:pt x="3037" y="269"/>
                  </a:cubicBezTo>
                  <a:cubicBezTo>
                    <a:pt x="3044" y="269"/>
                    <a:pt x="3050" y="275"/>
                    <a:pt x="3050" y="282"/>
                  </a:cubicBezTo>
                  <a:lnTo>
                    <a:pt x="3050" y="307"/>
                  </a:lnTo>
                  <a:cubicBezTo>
                    <a:pt x="3050" y="314"/>
                    <a:pt x="3044" y="320"/>
                    <a:pt x="3037" y="320"/>
                  </a:cubicBezTo>
                  <a:cubicBezTo>
                    <a:pt x="3030" y="320"/>
                    <a:pt x="3024" y="314"/>
                    <a:pt x="3024" y="307"/>
                  </a:cubicBezTo>
                  <a:close/>
                  <a:moveTo>
                    <a:pt x="3024" y="231"/>
                  </a:moveTo>
                  <a:lnTo>
                    <a:pt x="3024" y="205"/>
                  </a:lnTo>
                  <a:cubicBezTo>
                    <a:pt x="3024" y="198"/>
                    <a:pt x="3030" y="192"/>
                    <a:pt x="3037" y="192"/>
                  </a:cubicBezTo>
                  <a:cubicBezTo>
                    <a:pt x="3044" y="192"/>
                    <a:pt x="3050" y="198"/>
                    <a:pt x="3050" y="205"/>
                  </a:cubicBezTo>
                  <a:lnTo>
                    <a:pt x="3050" y="231"/>
                  </a:lnTo>
                  <a:cubicBezTo>
                    <a:pt x="3050" y="238"/>
                    <a:pt x="3044" y="243"/>
                    <a:pt x="3037" y="243"/>
                  </a:cubicBezTo>
                  <a:cubicBezTo>
                    <a:pt x="3030" y="243"/>
                    <a:pt x="3024" y="238"/>
                    <a:pt x="3024" y="231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30" y="115"/>
                    <a:pt x="3037" y="115"/>
                  </a:cubicBezTo>
                  <a:cubicBezTo>
                    <a:pt x="3044" y="115"/>
                    <a:pt x="3050" y="121"/>
                    <a:pt x="3050" y="128"/>
                  </a:cubicBezTo>
                  <a:lnTo>
                    <a:pt x="3050" y="154"/>
                  </a:lnTo>
                  <a:cubicBezTo>
                    <a:pt x="3050" y="161"/>
                    <a:pt x="3044" y="167"/>
                    <a:pt x="3037" y="167"/>
                  </a:cubicBezTo>
                  <a:cubicBezTo>
                    <a:pt x="3030" y="167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30" y="39"/>
                    <a:pt x="3037" y="39"/>
                  </a:cubicBezTo>
                  <a:cubicBezTo>
                    <a:pt x="3044" y="39"/>
                    <a:pt x="3050" y="44"/>
                    <a:pt x="3050" y="51"/>
                  </a:cubicBezTo>
                  <a:lnTo>
                    <a:pt x="3050" y="77"/>
                  </a:lnTo>
                  <a:cubicBezTo>
                    <a:pt x="3050" y="84"/>
                    <a:pt x="3044" y="90"/>
                    <a:pt x="3037" y="90"/>
                  </a:cubicBezTo>
                  <a:cubicBezTo>
                    <a:pt x="3030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7" y="6"/>
                    <a:pt x="3037" y="13"/>
                  </a:cubicBezTo>
                  <a:cubicBezTo>
                    <a:pt x="3037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9" y="20"/>
                    <a:pt x="2909" y="13"/>
                  </a:cubicBezTo>
                  <a:cubicBezTo>
                    <a:pt x="2909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5" y="26"/>
                  </a:lnTo>
                  <a:cubicBezTo>
                    <a:pt x="2838" y="26"/>
                    <a:pt x="2832" y="20"/>
                    <a:pt x="2832" y="13"/>
                  </a:cubicBezTo>
                  <a:cubicBezTo>
                    <a:pt x="2832" y="6"/>
                    <a:pt x="2838" y="0"/>
                    <a:pt x="2845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3" y="0"/>
                  </a:lnTo>
                  <a:cubicBezTo>
                    <a:pt x="2801" y="0"/>
                    <a:pt x="2806" y="6"/>
                    <a:pt x="2806" y="13"/>
                  </a:cubicBezTo>
                  <a:cubicBezTo>
                    <a:pt x="2806" y="20"/>
                    <a:pt x="2801" y="26"/>
                    <a:pt x="2793" y="26"/>
                  </a:cubicBezTo>
                  <a:close/>
                  <a:moveTo>
                    <a:pt x="2717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7" y="0"/>
                  </a:lnTo>
                  <a:cubicBezTo>
                    <a:pt x="2724" y="0"/>
                    <a:pt x="2729" y="6"/>
                    <a:pt x="2729" y="13"/>
                  </a:cubicBezTo>
                  <a:cubicBezTo>
                    <a:pt x="2729" y="20"/>
                    <a:pt x="2724" y="26"/>
                    <a:pt x="2717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3" y="6"/>
                    <a:pt x="2653" y="13"/>
                  </a:cubicBezTo>
                  <a:cubicBezTo>
                    <a:pt x="2653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5" y="20"/>
                    <a:pt x="2525" y="13"/>
                  </a:cubicBezTo>
                  <a:cubicBezTo>
                    <a:pt x="2525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1" y="26"/>
                  </a:lnTo>
                  <a:cubicBezTo>
                    <a:pt x="2454" y="26"/>
                    <a:pt x="2448" y="20"/>
                    <a:pt x="2448" y="13"/>
                  </a:cubicBezTo>
                  <a:cubicBezTo>
                    <a:pt x="2448" y="6"/>
                    <a:pt x="2454" y="0"/>
                    <a:pt x="2461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09" y="0"/>
                  </a:lnTo>
                  <a:cubicBezTo>
                    <a:pt x="2417" y="0"/>
                    <a:pt x="2422" y="6"/>
                    <a:pt x="2422" y="13"/>
                  </a:cubicBezTo>
                  <a:cubicBezTo>
                    <a:pt x="2422" y="20"/>
                    <a:pt x="2417" y="26"/>
                    <a:pt x="2409" y="26"/>
                  </a:cubicBezTo>
                  <a:close/>
                  <a:moveTo>
                    <a:pt x="2333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3" y="0"/>
                  </a:lnTo>
                  <a:cubicBezTo>
                    <a:pt x="2340" y="0"/>
                    <a:pt x="2345" y="6"/>
                    <a:pt x="2345" y="13"/>
                  </a:cubicBezTo>
                  <a:cubicBezTo>
                    <a:pt x="2345" y="20"/>
                    <a:pt x="2340" y="26"/>
                    <a:pt x="2333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9" y="6"/>
                    <a:pt x="2269" y="13"/>
                  </a:cubicBezTo>
                  <a:cubicBezTo>
                    <a:pt x="2269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1" y="20"/>
                    <a:pt x="2141" y="13"/>
                  </a:cubicBezTo>
                  <a:cubicBezTo>
                    <a:pt x="2141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7" y="26"/>
                  </a:lnTo>
                  <a:cubicBezTo>
                    <a:pt x="2070" y="26"/>
                    <a:pt x="2064" y="20"/>
                    <a:pt x="2064" y="13"/>
                  </a:cubicBezTo>
                  <a:cubicBezTo>
                    <a:pt x="2064" y="6"/>
                    <a:pt x="2070" y="0"/>
                    <a:pt x="2077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5" y="0"/>
                  </a:lnTo>
                  <a:cubicBezTo>
                    <a:pt x="2033" y="0"/>
                    <a:pt x="2038" y="6"/>
                    <a:pt x="2038" y="13"/>
                  </a:cubicBezTo>
                  <a:cubicBezTo>
                    <a:pt x="2038" y="20"/>
                    <a:pt x="2033" y="26"/>
                    <a:pt x="2025" y="26"/>
                  </a:cubicBezTo>
                  <a:close/>
                  <a:moveTo>
                    <a:pt x="1949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9" y="0"/>
                  </a:lnTo>
                  <a:cubicBezTo>
                    <a:pt x="1956" y="0"/>
                    <a:pt x="1961" y="6"/>
                    <a:pt x="1961" y="13"/>
                  </a:cubicBezTo>
                  <a:cubicBezTo>
                    <a:pt x="1961" y="20"/>
                    <a:pt x="1956" y="26"/>
                    <a:pt x="1949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5" y="6"/>
                    <a:pt x="1885" y="13"/>
                  </a:cubicBezTo>
                  <a:cubicBezTo>
                    <a:pt x="1885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7" y="20"/>
                    <a:pt x="1757" y="13"/>
                  </a:cubicBezTo>
                  <a:cubicBezTo>
                    <a:pt x="1757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3" y="26"/>
                  </a:lnTo>
                  <a:cubicBezTo>
                    <a:pt x="1686" y="26"/>
                    <a:pt x="1680" y="20"/>
                    <a:pt x="1680" y="13"/>
                  </a:cubicBezTo>
                  <a:cubicBezTo>
                    <a:pt x="1680" y="6"/>
                    <a:pt x="1686" y="0"/>
                    <a:pt x="1693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1" y="0"/>
                  </a:lnTo>
                  <a:cubicBezTo>
                    <a:pt x="1649" y="0"/>
                    <a:pt x="1654" y="6"/>
                    <a:pt x="1654" y="13"/>
                  </a:cubicBezTo>
                  <a:cubicBezTo>
                    <a:pt x="1654" y="20"/>
                    <a:pt x="1649" y="26"/>
                    <a:pt x="1641" y="26"/>
                  </a:cubicBezTo>
                  <a:close/>
                  <a:moveTo>
                    <a:pt x="1565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5" y="0"/>
                  </a:lnTo>
                  <a:cubicBezTo>
                    <a:pt x="1572" y="0"/>
                    <a:pt x="1577" y="6"/>
                    <a:pt x="1577" y="13"/>
                  </a:cubicBezTo>
                  <a:cubicBezTo>
                    <a:pt x="1577" y="20"/>
                    <a:pt x="1572" y="26"/>
                    <a:pt x="1565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1" y="6"/>
                    <a:pt x="1501" y="13"/>
                  </a:cubicBezTo>
                  <a:cubicBezTo>
                    <a:pt x="1501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3" y="20"/>
                    <a:pt x="1373" y="13"/>
                  </a:cubicBezTo>
                  <a:cubicBezTo>
                    <a:pt x="1373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9" y="26"/>
                  </a:lnTo>
                  <a:cubicBezTo>
                    <a:pt x="1302" y="26"/>
                    <a:pt x="1296" y="20"/>
                    <a:pt x="1296" y="13"/>
                  </a:cubicBezTo>
                  <a:cubicBezTo>
                    <a:pt x="1296" y="6"/>
                    <a:pt x="1302" y="0"/>
                    <a:pt x="1309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7" y="0"/>
                  </a:lnTo>
                  <a:cubicBezTo>
                    <a:pt x="1265" y="0"/>
                    <a:pt x="1270" y="6"/>
                    <a:pt x="1270" y="13"/>
                  </a:cubicBezTo>
                  <a:cubicBezTo>
                    <a:pt x="1270" y="20"/>
                    <a:pt x="1265" y="26"/>
                    <a:pt x="1257" y="26"/>
                  </a:cubicBezTo>
                  <a:close/>
                  <a:moveTo>
                    <a:pt x="1181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1" y="0"/>
                  </a:lnTo>
                  <a:cubicBezTo>
                    <a:pt x="1188" y="0"/>
                    <a:pt x="1193" y="6"/>
                    <a:pt x="1193" y="13"/>
                  </a:cubicBezTo>
                  <a:cubicBezTo>
                    <a:pt x="1193" y="20"/>
                    <a:pt x="1188" y="26"/>
                    <a:pt x="1181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7" y="6"/>
                    <a:pt x="1117" y="13"/>
                  </a:cubicBezTo>
                  <a:cubicBezTo>
                    <a:pt x="1117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9" y="20"/>
                    <a:pt x="989" y="13"/>
                  </a:cubicBezTo>
                  <a:cubicBezTo>
                    <a:pt x="989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5" y="26"/>
                  </a:lnTo>
                  <a:cubicBezTo>
                    <a:pt x="918" y="26"/>
                    <a:pt x="912" y="20"/>
                    <a:pt x="912" y="13"/>
                  </a:cubicBezTo>
                  <a:cubicBezTo>
                    <a:pt x="912" y="6"/>
                    <a:pt x="918" y="0"/>
                    <a:pt x="925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3" y="0"/>
                  </a:lnTo>
                  <a:cubicBezTo>
                    <a:pt x="881" y="0"/>
                    <a:pt x="886" y="6"/>
                    <a:pt x="886" y="13"/>
                  </a:cubicBezTo>
                  <a:cubicBezTo>
                    <a:pt x="886" y="20"/>
                    <a:pt x="881" y="26"/>
                    <a:pt x="873" y="26"/>
                  </a:cubicBezTo>
                  <a:close/>
                  <a:moveTo>
                    <a:pt x="797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7" y="0"/>
                  </a:lnTo>
                  <a:cubicBezTo>
                    <a:pt x="804" y="0"/>
                    <a:pt x="809" y="6"/>
                    <a:pt x="809" y="13"/>
                  </a:cubicBezTo>
                  <a:cubicBezTo>
                    <a:pt x="809" y="20"/>
                    <a:pt x="804" y="26"/>
                    <a:pt x="797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3" y="6"/>
                    <a:pt x="733" y="13"/>
                  </a:cubicBezTo>
                  <a:cubicBezTo>
                    <a:pt x="733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5" y="20"/>
                    <a:pt x="605" y="13"/>
                  </a:cubicBezTo>
                  <a:cubicBezTo>
                    <a:pt x="605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1" y="26"/>
                  </a:lnTo>
                  <a:cubicBezTo>
                    <a:pt x="534" y="26"/>
                    <a:pt x="528" y="20"/>
                    <a:pt x="528" y="13"/>
                  </a:cubicBezTo>
                  <a:cubicBezTo>
                    <a:pt x="528" y="6"/>
                    <a:pt x="534" y="0"/>
                    <a:pt x="541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89" y="0"/>
                  </a:lnTo>
                  <a:cubicBezTo>
                    <a:pt x="497" y="0"/>
                    <a:pt x="502" y="6"/>
                    <a:pt x="502" y="13"/>
                  </a:cubicBezTo>
                  <a:cubicBezTo>
                    <a:pt x="502" y="20"/>
                    <a:pt x="497" y="26"/>
                    <a:pt x="489" y="26"/>
                  </a:cubicBezTo>
                  <a:close/>
                  <a:moveTo>
                    <a:pt x="413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3" y="0"/>
                  </a:lnTo>
                  <a:cubicBezTo>
                    <a:pt x="420" y="0"/>
                    <a:pt x="425" y="6"/>
                    <a:pt x="425" y="13"/>
                  </a:cubicBezTo>
                  <a:cubicBezTo>
                    <a:pt x="425" y="20"/>
                    <a:pt x="420" y="26"/>
                    <a:pt x="413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9" y="6"/>
                    <a:pt x="349" y="13"/>
                  </a:cubicBezTo>
                  <a:cubicBezTo>
                    <a:pt x="349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1" y="20"/>
                    <a:pt x="221" y="13"/>
                  </a:cubicBezTo>
                  <a:cubicBezTo>
                    <a:pt x="221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7" y="26"/>
                  </a:lnTo>
                  <a:cubicBezTo>
                    <a:pt x="150" y="26"/>
                    <a:pt x="144" y="20"/>
                    <a:pt x="144" y="13"/>
                  </a:cubicBezTo>
                  <a:cubicBezTo>
                    <a:pt x="144" y="6"/>
                    <a:pt x="150" y="0"/>
                    <a:pt x="157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5" y="0"/>
                  </a:lnTo>
                  <a:cubicBezTo>
                    <a:pt x="113" y="0"/>
                    <a:pt x="118" y="6"/>
                    <a:pt x="118" y="13"/>
                  </a:cubicBezTo>
                  <a:cubicBezTo>
                    <a:pt x="118" y="20"/>
                    <a:pt x="113" y="26"/>
                    <a:pt x="105" y="26"/>
                  </a:cubicBezTo>
                  <a:close/>
                  <a:moveTo>
                    <a:pt x="29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9" y="0"/>
                  </a:lnTo>
                  <a:cubicBezTo>
                    <a:pt x="36" y="0"/>
                    <a:pt x="41" y="6"/>
                    <a:pt x="41" y="13"/>
                  </a:cubicBezTo>
                  <a:cubicBezTo>
                    <a:pt x="41" y="20"/>
                    <a:pt x="36" y="2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6" name="Line 147"/>
            <p:cNvSpPr>
              <a:spLocks noChangeShapeType="1"/>
            </p:cNvSpPr>
            <p:nvPr/>
          </p:nvSpPr>
          <p:spPr bwMode="auto">
            <a:xfrm>
              <a:off x="5214824" y="5189486"/>
              <a:ext cx="534863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7" name="Freeform 148"/>
            <p:cNvSpPr>
              <a:spLocks/>
            </p:cNvSpPr>
            <p:nvPr/>
          </p:nvSpPr>
          <p:spPr bwMode="auto">
            <a:xfrm>
              <a:off x="5740164" y="5151384"/>
              <a:ext cx="68247" cy="746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8" name="Line 150"/>
            <p:cNvSpPr>
              <a:spLocks noChangeShapeType="1"/>
            </p:cNvSpPr>
            <p:nvPr/>
          </p:nvSpPr>
          <p:spPr bwMode="auto">
            <a:xfrm>
              <a:off x="5936968" y="4978337"/>
              <a:ext cx="77770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9" name="Line 151"/>
            <p:cNvSpPr>
              <a:spLocks noChangeShapeType="1"/>
            </p:cNvSpPr>
            <p:nvPr/>
          </p:nvSpPr>
          <p:spPr bwMode="auto">
            <a:xfrm>
              <a:off x="6427392" y="4978337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0" name="Freeform 152"/>
            <p:cNvSpPr>
              <a:spLocks/>
            </p:cNvSpPr>
            <p:nvPr/>
          </p:nvSpPr>
          <p:spPr bwMode="auto">
            <a:xfrm>
              <a:off x="6514684" y="4940235"/>
              <a:ext cx="66660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1" name="Line 153"/>
            <p:cNvSpPr>
              <a:spLocks noChangeShapeType="1"/>
            </p:cNvSpPr>
            <p:nvPr/>
          </p:nvSpPr>
          <p:spPr bwMode="auto">
            <a:xfrm>
              <a:off x="5936968" y="5403808"/>
              <a:ext cx="77770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2" name="Line 154"/>
            <p:cNvSpPr>
              <a:spLocks noChangeShapeType="1"/>
            </p:cNvSpPr>
            <p:nvPr/>
          </p:nvSpPr>
          <p:spPr bwMode="auto">
            <a:xfrm>
              <a:off x="6427392" y="5403808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3" name="Freeform 155"/>
            <p:cNvSpPr>
              <a:spLocks/>
            </p:cNvSpPr>
            <p:nvPr/>
          </p:nvSpPr>
          <p:spPr bwMode="auto">
            <a:xfrm>
              <a:off x="6514684" y="5365706"/>
              <a:ext cx="66660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4" name="Line 156"/>
            <p:cNvSpPr>
              <a:spLocks noChangeShapeType="1"/>
            </p:cNvSpPr>
            <p:nvPr/>
          </p:nvSpPr>
          <p:spPr bwMode="auto">
            <a:xfrm>
              <a:off x="5938556" y="5189486"/>
              <a:ext cx="77769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5" name="Line 157"/>
            <p:cNvSpPr>
              <a:spLocks noChangeShapeType="1"/>
            </p:cNvSpPr>
            <p:nvPr/>
          </p:nvSpPr>
          <p:spPr bwMode="auto">
            <a:xfrm>
              <a:off x="6428979" y="5189486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6" name="Freeform 158"/>
            <p:cNvSpPr>
              <a:spLocks/>
            </p:cNvSpPr>
            <p:nvPr/>
          </p:nvSpPr>
          <p:spPr bwMode="auto">
            <a:xfrm>
              <a:off x="6514684" y="5151384"/>
              <a:ext cx="69834" cy="746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8" h="67">
                  <a:moveTo>
                    <a:pt x="0" y="0"/>
                  </a:moveTo>
                  <a:lnTo>
                    <a:pt x="68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7" name="Rectangle 159"/>
            <p:cNvSpPr>
              <a:spLocks noChangeArrowheads="1"/>
            </p:cNvSpPr>
            <p:nvPr/>
          </p:nvSpPr>
          <p:spPr bwMode="auto">
            <a:xfrm>
              <a:off x="6014738" y="5110107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8" name="Rectangle 160"/>
            <p:cNvSpPr>
              <a:spLocks noChangeArrowheads="1"/>
            </p:cNvSpPr>
            <p:nvPr/>
          </p:nvSpPr>
          <p:spPr bwMode="auto">
            <a:xfrm>
              <a:off x="6014738" y="5110107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9" name="Rectangle 163"/>
            <p:cNvSpPr>
              <a:spLocks noChangeArrowheads="1"/>
            </p:cNvSpPr>
            <p:nvPr/>
          </p:nvSpPr>
          <p:spPr bwMode="auto">
            <a:xfrm>
              <a:off x="6014738" y="5324429"/>
              <a:ext cx="412654" cy="15082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0" name="Rectangle 164"/>
            <p:cNvSpPr>
              <a:spLocks noChangeArrowheads="1"/>
            </p:cNvSpPr>
            <p:nvPr/>
          </p:nvSpPr>
          <p:spPr bwMode="auto">
            <a:xfrm>
              <a:off x="6014738" y="5324429"/>
              <a:ext cx="412654" cy="150820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1" name="Freeform 165"/>
            <p:cNvSpPr>
              <a:spLocks/>
            </p:cNvSpPr>
            <p:nvPr/>
          </p:nvSpPr>
          <p:spPr bwMode="auto">
            <a:xfrm>
              <a:off x="5806823" y="5622894"/>
              <a:ext cx="128558" cy="574703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6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2" name="Freeform 166"/>
            <p:cNvSpPr>
              <a:spLocks/>
            </p:cNvSpPr>
            <p:nvPr/>
          </p:nvSpPr>
          <p:spPr bwMode="auto">
            <a:xfrm>
              <a:off x="5806823" y="5622894"/>
              <a:ext cx="128558" cy="574703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6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3" name="Freeform 167"/>
            <p:cNvSpPr>
              <a:spLocks/>
            </p:cNvSpPr>
            <p:nvPr/>
          </p:nvSpPr>
          <p:spPr bwMode="auto">
            <a:xfrm>
              <a:off x="6579757" y="5622894"/>
              <a:ext cx="128557" cy="574703"/>
            </a:xfrm>
            <a:custGeom>
              <a:avLst/>
              <a:gdLst/>
              <a:ahLst/>
              <a:cxnLst>
                <a:cxn ang="0">
                  <a:pos x="128" y="86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6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4" name="Freeform 168"/>
            <p:cNvSpPr>
              <a:spLocks/>
            </p:cNvSpPr>
            <p:nvPr/>
          </p:nvSpPr>
          <p:spPr bwMode="auto">
            <a:xfrm>
              <a:off x="6579757" y="5622894"/>
              <a:ext cx="128557" cy="574703"/>
            </a:xfrm>
            <a:custGeom>
              <a:avLst/>
              <a:gdLst/>
              <a:ahLst/>
              <a:cxnLst>
                <a:cxn ang="0">
                  <a:pos x="128" y="86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6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5" name="Rectangle 169"/>
            <p:cNvSpPr>
              <a:spLocks noChangeArrowheads="1"/>
            </p:cNvSpPr>
            <p:nvPr/>
          </p:nvSpPr>
          <p:spPr bwMode="auto">
            <a:xfrm>
              <a:off x="6013150" y="5622894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6" name="Rectangle 170"/>
            <p:cNvSpPr>
              <a:spLocks noChangeArrowheads="1"/>
            </p:cNvSpPr>
            <p:nvPr/>
          </p:nvSpPr>
          <p:spPr bwMode="auto">
            <a:xfrm>
              <a:off x="6013150" y="5622894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7" name="Freeform 173"/>
            <p:cNvSpPr>
              <a:spLocks noEditPoints="1"/>
            </p:cNvSpPr>
            <p:nvPr/>
          </p:nvSpPr>
          <p:spPr bwMode="auto">
            <a:xfrm>
              <a:off x="5467177" y="5559391"/>
              <a:ext cx="1299861" cy="689009"/>
            </a:xfrm>
            <a:custGeom>
              <a:avLst/>
              <a:gdLst/>
              <a:ahLst/>
              <a:cxnLst>
                <a:cxn ang="0">
                  <a:pos x="13" y="103"/>
                </a:cxn>
                <a:cxn ang="0">
                  <a:pos x="0" y="269"/>
                </a:cxn>
                <a:cxn ang="0">
                  <a:pos x="0" y="448"/>
                </a:cxn>
                <a:cxn ang="0">
                  <a:pos x="13" y="615"/>
                </a:cxn>
                <a:cxn ang="0">
                  <a:pos x="26" y="756"/>
                </a:cxn>
                <a:cxn ang="0">
                  <a:pos x="26" y="884"/>
                </a:cxn>
                <a:cxn ang="0">
                  <a:pos x="26" y="960"/>
                </a:cxn>
                <a:cxn ang="0">
                  <a:pos x="13" y="1101"/>
                </a:cxn>
                <a:cxn ang="0">
                  <a:pos x="0" y="1268"/>
                </a:cxn>
                <a:cxn ang="0">
                  <a:pos x="0" y="1447"/>
                </a:cxn>
                <a:cxn ang="0">
                  <a:pos x="161" y="1464"/>
                </a:cxn>
                <a:cxn ang="0">
                  <a:pos x="302" y="1452"/>
                </a:cxn>
                <a:cxn ang="0">
                  <a:pos x="430" y="1452"/>
                </a:cxn>
                <a:cxn ang="0">
                  <a:pos x="507" y="1452"/>
                </a:cxn>
                <a:cxn ang="0">
                  <a:pos x="648" y="1464"/>
                </a:cxn>
                <a:cxn ang="0">
                  <a:pos x="814" y="1477"/>
                </a:cxn>
                <a:cxn ang="0">
                  <a:pos x="993" y="1477"/>
                </a:cxn>
                <a:cxn ang="0">
                  <a:pos x="1160" y="1464"/>
                </a:cxn>
                <a:cxn ang="0">
                  <a:pos x="1301" y="1452"/>
                </a:cxn>
                <a:cxn ang="0">
                  <a:pos x="1429" y="1452"/>
                </a:cxn>
                <a:cxn ang="0">
                  <a:pos x="1505" y="1452"/>
                </a:cxn>
                <a:cxn ang="0">
                  <a:pos x="1646" y="1464"/>
                </a:cxn>
                <a:cxn ang="0">
                  <a:pos x="1813" y="1477"/>
                </a:cxn>
                <a:cxn ang="0">
                  <a:pos x="1992" y="1477"/>
                </a:cxn>
                <a:cxn ang="0">
                  <a:pos x="2158" y="1464"/>
                </a:cxn>
                <a:cxn ang="0">
                  <a:pos x="2299" y="1452"/>
                </a:cxn>
                <a:cxn ang="0">
                  <a:pos x="2427" y="1452"/>
                </a:cxn>
                <a:cxn ang="0">
                  <a:pos x="2504" y="1452"/>
                </a:cxn>
                <a:cxn ang="0">
                  <a:pos x="2645" y="1464"/>
                </a:cxn>
                <a:cxn ang="0">
                  <a:pos x="2811" y="1477"/>
                </a:cxn>
                <a:cxn ang="0">
                  <a:pos x="2990" y="1477"/>
                </a:cxn>
                <a:cxn ang="0">
                  <a:pos x="3036" y="1344"/>
                </a:cxn>
                <a:cxn ang="0">
                  <a:pos x="3024" y="1203"/>
                </a:cxn>
                <a:cxn ang="0">
                  <a:pos x="3024" y="1075"/>
                </a:cxn>
                <a:cxn ang="0">
                  <a:pos x="3024" y="999"/>
                </a:cxn>
                <a:cxn ang="0">
                  <a:pos x="3036" y="858"/>
                </a:cxn>
                <a:cxn ang="0">
                  <a:pos x="3049" y="691"/>
                </a:cxn>
                <a:cxn ang="0">
                  <a:pos x="3049" y="512"/>
                </a:cxn>
                <a:cxn ang="0">
                  <a:pos x="3036" y="346"/>
                </a:cxn>
                <a:cxn ang="0">
                  <a:pos x="3024" y="205"/>
                </a:cxn>
                <a:cxn ang="0">
                  <a:pos x="3024" y="77"/>
                </a:cxn>
                <a:cxn ang="0">
                  <a:pos x="3024" y="26"/>
                </a:cxn>
                <a:cxn ang="0">
                  <a:pos x="2883" y="13"/>
                </a:cxn>
                <a:cxn ang="0">
                  <a:pos x="2716" y="0"/>
                </a:cxn>
                <a:cxn ang="0">
                  <a:pos x="2537" y="0"/>
                </a:cxn>
                <a:cxn ang="0">
                  <a:pos x="2371" y="13"/>
                </a:cxn>
                <a:cxn ang="0">
                  <a:pos x="2230" y="26"/>
                </a:cxn>
                <a:cxn ang="0">
                  <a:pos x="2102" y="26"/>
                </a:cxn>
                <a:cxn ang="0">
                  <a:pos x="2025" y="26"/>
                </a:cxn>
                <a:cxn ang="0">
                  <a:pos x="1884" y="13"/>
                </a:cxn>
                <a:cxn ang="0">
                  <a:pos x="1718" y="0"/>
                </a:cxn>
                <a:cxn ang="0">
                  <a:pos x="1539" y="0"/>
                </a:cxn>
                <a:cxn ang="0">
                  <a:pos x="1372" y="13"/>
                </a:cxn>
                <a:cxn ang="0">
                  <a:pos x="1232" y="26"/>
                </a:cxn>
                <a:cxn ang="0">
                  <a:pos x="1104" y="26"/>
                </a:cxn>
                <a:cxn ang="0">
                  <a:pos x="1027" y="26"/>
                </a:cxn>
                <a:cxn ang="0">
                  <a:pos x="886" y="13"/>
                </a:cxn>
                <a:cxn ang="0">
                  <a:pos x="720" y="0"/>
                </a:cxn>
                <a:cxn ang="0">
                  <a:pos x="540" y="0"/>
                </a:cxn>
                <a:cxn ang="0">
                  <a:pos x="374" y="13"/>
                </a:cxn>
                <a:cxn ang="0">
                  <a:pos x="233" y="26"/>
                </a:cxn>
                <a:cxn ang="0">
                  <a:pos x="105" y="26"/>
                </a:cxn>
                <a:cxn ang="0">
                  <a:pos x="28" y="26"/>
                </a:cxn>
              </a:cxnLst>
              <a:rect l="0" t="0" r="r" b="b"/>
              <a:pathLst>
                <a:path w="3049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6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6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6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80"/>
                    <a:pt x="13" y="180"/>
                  </a:cubicBezTo>
                  <a:cubicBezTo>
                    <a:pt x="20" y="180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8"/>
                    <a:pt x="13" y="308"/>
                  </a:cubicBezTo>
                  <a:cubicBezTo>
                    <a:pt x="6" y="308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2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2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500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500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500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4"/>
                    <a:pt x="13" y="564"/>
                  </a:cubicBezTo>
                  <a:cubicBezTo>
                    <a:pt x="20" y="564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2"/>
                    <a:pt x="13" y="692"/>
                  </a:cubicBezTo>
                  <a:cubicBezTo>
                    <a:pt x="6" y="692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6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6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4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4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4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8"/>
                    <a:pt x="13" y="948"/>
                  </a:cubicBezTo>
                  <a:cubicBezTo>
                    <a:pt x="20" y="948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6"/>
                    <a:pt x="13" y="1076"/>
                  </a:cubicBezTo>
                  <a:cubicBezTo>
                    <a:pt x="6" y="1076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40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40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8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8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8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2"/>
                    <a:pt x="13" y="1332"/>
                  </a:cubicBezTo>
                  <a:cubicBezTo>
                    <a:pt x="20" y="1332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60"/>
                    <a:pt x="13" y="1460"/>
                  </a:cubicBezTo>
                  <a:cubicBezTo>
                    <a:pt x="6" y="1460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6" y="1452"/>
                  </a:moveTo>
                  <a:lnTo>
                    <a:pt x="72" y="1452"/>
                  </a:lnTo>
                  <a:cubicBezTo>
                    <a:pt x="79" y="1452"/>
                    <a:pt x="85" y="1457"/>
                    <a:pt x="85" y="1464"/>
                  </a:cubicBezTo>
                  <a:cubicBezTo>
                    <a:pt x="85" y="1472"/>
                    <a:pt x="79" y="1477"/>
                    <a:pt x="72" y="1477"/>
                  </a:cubicBezTo>
                  <a:lnTo>
                    <a:pt x="46" y="1477"/>
                  </a:lnTo>
                  <a:cubicBezTo>
                    <a:pt x="39" y="1477"/>
                    <a:pt x="33" y="1472"/>
                    <a:pt x="33" y="1464"/>
                  </a:cubicBezTo>
                  <a:cubicBezTo>
                    <a:pt x="33" y="1457"/>
                    <a:pt x="39" y="1452"/>
                    <a:pt x="46" y="1452"/>
                  </a:cubicBezTo>
                  <a:close/>
                  <a:moveTo>
                    <a:pt x="123" y="1452"/>
                  </a:moveTo>
                  <a:lnTo>
                    <a:pt x="149" y="1452"/>
                  </a:lnTo>
                  <a:cubicBezTo>
                    <a:pt x="156" y="1452"/>
                    <a:pt x="161" y="1457"/>
                    <a:pt x="161" y="1464"/>
                  </a:cubicBezTo>
                  <a:cubicBezTo>
                    <a:pt x="161" y="1472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0" y="1472"/>
                    <a:pt x="110" y="1464"/>
                  </a:cubicBezTo>
                  <a:cubicBezTo>
                    <a:pt x="110" y="1457"/>
                    <a:pt x="116" y="1452"/>
                    <a:pt x="123" y="1452"/>
                  </a:cubicBezTo>
                  <a:close/>
                  <a:moveTo>
                    <a:pt x="200" y="1452"/>
                  </a:moveTo>
                  <a:lnTo>
                    <a:pt x="225" y="1452"/>
                  </a:lnTo>
                  <a:cubicBezTo>
                    <a:pt x="233" y="1452"/>
                    <a:pt x="238" y="1457"/>
                    <a:pt x="238" y="1464"/>
                  </a:cubicBezTo>
                  <a:cubicBezTo>
                    <a:pt x="238" y="1472"/>
                    <a:pt x="233" y="1477"/>
                    <a:pt x="225" y="1477"/>
                  </a:cubicBezTo>
                  <a:lnTo>
                    <a:pt x="200" y="1477"/>
                  </a:lnTo>
                  <a:cubicBezTo>
                    <a:pt x="193" y="1477"/>
                    <a:pt x="187" y="1472"/>
                    <a:pt x="187" y="1464"/>
                  </a:cubicBezTo>
                  <a:cubicBezTo>
                    <a:pt x="187" y="1457"/>
                    <a:pt x="193" y="1452"/>
                    <a:pt x="200" y="1452"/>
                  </a:cubicBezTo>
                  <a:close/>
                  <a:moveTo>
                    <a:pt x="277" y="1452"/>
                  </a:moveTo>
                  <a:lnTo>
                    <a:pt x="302" y="1452"/>
                  </a:lnTo>
                  <a:cubicBezTo>
                    <a:pt x="309" y="1452"/>
                    <a:pt x="315" y="1457"/>
                    <a:pt x="315" y="1464"/>
                  </a:cubicBezTo>
                  <a:cubicBezTo>
                    <a:pt x="315" y="1472"/>
                    <a:pt x="309" y="1477"/>
                    <a:pt x="302" y="1477"/>
                  </a:cubicBezTo>
                  <a:lnTo>
                    <a:pt x="277" y="1477"/>
                  </a:lnTo>
                  <a:cubicBezTo>
                    <a:pt x="270" y="1477"/>
                    <a:pt x="264" y="1472"/>
                    <a:pt x="264" y="1464"/>
                  </a:cubicBezTo>
                  <a:cubicBezTo>
                    <a:pt x="264" y="1457"/>
                    <a:pt x="270" y="1452"/>
                    <a:pt x="277" y="1452"/>
                  </a:cubicBezTo>
                  <a:close/>
                  <a:moveTo>
                    <a:pt x="353" y="1452"/>
                  </a:moveTo>
                  <a:lnTo>
                    <a:pt x="379" y="1452"/>
                  </a:lnTo>
                  <a:cubicBezTo>
                    <a:pt x="386" y="1452"/>
                    <a:pt x="392" y="1457"/>
                    <a:pt x="392" y="1464"/>
                  </a:cubicBezTo>
                  <a:cubicBezTo>
                    <a:pt x="392" y="1472"/>
                    <a:pt x="386" y="1477"/>
                    <a:pt x="379" y="1477"/>
                  </a:cubicBezTo>
                  <a:lnTo>
                    <a:pt x="353" y="1477"/>
                  </a:lnTo>
                  <a:cubicBezTo>
                    <a:pt x="346" y="1477"/>
                    <a:pt x="341" y="1472"/>
                    <a:pt x="341" y="1464"/>
                  </a:cubicBezTo>
                  <a:cubicBezTo>
                    <a:pt x="341" y="1457"/>
                    <a:pt x="346" y="1452"/>
                    <a:pt x="353" y="1452"/>
                  </a:cubicBezTo>
                  <a:close/>
                  <a:moveTo>
                    <a:pt x="430" y="1452"/>
                  </a:moveTo>
                  <a:lnTo>
                    <a:pt x="456" y="1452"/>
                  </a:lnTo>
                  <a:cubicBezTo>
                    <a:pt x="463" y="1452"/>
                    <a:pt x="469" y="1457"/>
                    <a:pt x="469" y="1464"/>
                  </a:cubicBezTo>
                  <a:cubicBezTo>
                    <a:pt x="469" y="1472"/>
                    <a:pt x="463" y="1477"/>
                    <a:pt x="456" y="1477"/>
                  </a:cubicBezTo>
                  <a:lnTo>
                    <a:pt x="430" y="1477"/>
                  </a:lnTo>
                  <a:cubicBezTo>
                    <a:pt x="423" y="1477"/>
                    <a:pt x="417" y="1472"/>
                    <a:pt x="417" y="1464"/>
                  </a:cubicBezTo>
                  <a:cubicBezTo>
                    <a:pt x="417" y="1457"/>
                    <a:pt x="423" y="1452"/>
                    <a:pt x="430" y="1452"/>
                  </a:cubicBezTo>
                  <a:close/>
                  <a:moveTo>
                    <a:pt x="507" y="1452"/>
                  </a:moveTo>
                  <a:lnTo>
                    <a:pt x="533" y="1452"/>
                  </a:lnTo>
                  <a:cubicBezTo>
                    <a:pt x="540" y="1452"/>
                    <a:pt x="545" y="1457"/>
                    <a:pt x="545" y="1464"/>
                  </a:cubicBezTo>
                  <a:cubicBezTo>
                    <a:pt x="545" y="1472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4" y="1472"/>
                    <a:pt x="494" y="1464"/>
                  </a:cubicBezTo>
                  <a:cubicBezTo>
                    <a:pt x="494" y="1457"/>
                    <a:pt x="500" y="1452"/>
                    <a:pt x="507" y="1452"/>
                  </a:cubicBezTo>
                  <a:close/>
                  <a:moveTo>
                    <a:pt x="584" y="1452"/>
                  </a:moveTo>
                  <a:lnTo>
                    <a:pt x="609" y="1452"/>
                  </a:lnTo>
                  <a:cubicBezTo>
                    <a:pt x="617" y="1452"/>
                    <a:pt x="622" y="1457"/>
                    <a:pt x="622" y="1464"/>
                  </a:cubicBezTo>
                  <a:cubicBezTo>
                    <a:pt x="622" y="1472"/>
                    <a:pt x="617" y="1477"/>
                    <a:pt x="609" y="1477"/>
                  </a:cubicBezTo>
                  <a:lnTo>
                    <a:pt x="584" y="1477"/>
                  </a:lnTo>
                  <a:cubicBezTo>
                    <a:pt x="577" y="1477"/>
                    <a:pt x="571" y="1472"/>
                    <a:pt x="571" y="1464"/>
                  </a:cubicBezTo>
                  <a:cubicBezTo>
                    <a:pt x="571" y="1457"/>
                    <a:pt x="577" y="1452"/>
                    <a:pt x="584" y="1452"/>
                  </a:cubicBezTo>
                  <a:close/>
                  <a:moveTo>
                    <a:pt x="661" y="1452"/>
                  </a:moveTo>
                  <a:lnTo>
                    <a:pt x="686" y="1452"/>
                  </a:lnTo>
                  <a:cubicBezTo>
                    <a:pt x="693" y="1452"/>
                    <a:pt x="699" y="1457"/>
                    <a:pt x="699" y="1464"/>
                  </a:cubicBezTo>
                  <a:cubicBezTo>
                    <a:pt x="699" y="1472"/>
                    <a:pt x="693" y="1477"/>
                    <a:pt x="686" y="1477"/>
                  </a:cubicBezTo>
                  <a:lnTo>
                    <a:pt x="661" y="1477"/>
                  </a:lnTo>
                  <a:cubicBezTo>
                    <a:pt x="654" y="1477"/>
                    <a:pt x="648" y="1472"/>
                    <a:pt x="648" y="1464"/>
                  </a:cubicBezTo>
                  <a:cubicBezTo>
                    <a:pt x="648" y="1457"/>
                    <a:pt x="654" y="1452"/>
                    <a:pt x="661" y="1452"/>
                  </a:cubicBezTo>
                  <a:close/>
                  <a:moveTo>
                    <a:pt x="737" y="1452"/>
                  </a:moveTo>
                  <a:lnTo>
                    <a:pt x="763" y="1452"/>
                  </a:lnTo>
                  <a:cubicBezTo>
                    <a:pt x="770" y="1452"/>
                    <a:pt x="776" y="1457"/>
                    <a:pt x="776" y="1464"/>
                  </a:cubicBezTo>
                  <a:cubicBezTo>
                    <a:pt x="776" y="1472"/>
                    <a:pt x="770" y="1477"/>
                    <a:pt x="763" y="1477"/>
                  </a:cubicBezTo>
                  <a:lnTo>
                    <a:pt x="737" y="1477"/>
                  </a:lnTo>
                  <a:cubicBezTo>
                    <a:pt x="730" y="1477"/>
                    <a:pt x="725" y="1472"/>
                    <a:pt x="725" y="1464"/>
                  </a:cubicBezTo>
                  <a:cubicBezTo>
                    <a:pt x="725" y="1457"/>
                    <a:pt x="730" y="1452"/>
                    <a:pt x="737" y="1452"/>
                  </a:cubicBezTo>
                  <a:close/>
                  <a:moveTo>
                    <a:pt x="814" y="1452"/>
                  </a:moveTo>
                  <a:lnTo>
                    <a:pt x="840" y="1452"/>
                  </a:lnTo>
                  <a:cubicBezTo>
                    <a:pt x="847" y="1452"/>
                    <a:pt x="853" y="1457"/>
                    <a:pt x="853" y="1464"/>
                  </a:cubicBezTo>
                  <a:cubicBezTo>
                    <a:pt x="853" y="1472"/>
                    <a:pt x="847" y="1477"/>
                    <a:pt x="840" y="1477"/>
                  </a:cubicBezTo>
                  <a:lnTo>
                    <a:pt x="814" y="1477"/>
                  </a:lnTo>
                  <a:cubicBezTo>
                    <a:pt x="807" y="1477"/>
                    <a:pt x="801" y="1472"/>
                    <a:pt x="801" y="1464"/>
                  </a:cubicBezTo>
                  <a:cubicBezTo>
                    <a:pt x="801" y="1457"/>
                    <a:pt x="807" y="1452"/>
                    <a:pt x="814" y="1452"/>
                  </a:cubicBezTo>
                  <a:close/>
                  <a:moveTo>
                    <a:pt x="891" y="1452"/>
                  </a:moveTo>
                  <a:lnTo>
                    <a:pt x="917" y="1452"/>
                  </a:lnTo>
                  <a:cubicBezTo>
                    <a:pt x="924" y="1452"/>
                    <a:pt x="929" y="1457"/>
                    <a:pt x="929" y="1464"/>
                  </a:cubicBezTo>
                  <a:cubicBezTo>
                    <a:pt x="929" y="1472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8" y="1472"/>
                    <a:pt x="878" y="1464"/>
                  </a:cubicBezTo>
                  <a:cubicBezTo>
                    <a:pt x="878" y="1457"/>
                    <a:pt x="884" y="1452"/>
                    <a:pt x="891" y="1452"/>
                  </a:cubicBezTo>
                  <a:close/>
                  <a:moveTo>
                    <a:pt x="968" y="1452"/>
                  </a:moveTo>
                  <a:lnTo>
                    <a:pt x="993" y="1452"/>
                  </a:lnTo>
                  <a:cubicBezTo>
                    <a:pt x="1001" y="1452"/>
                    <a:pt x="1006" y="1457"/>
                    <a:pt x="1006" y="1464"/>
                  </a:cubicBezTo>
                  <a:cubicBezTo>
                    <a:pt x="1006" y="1472"/>
                    <a:pt x="1001" y="1477"/>
                    <a:pt x="993" y="1477"/>
                  </a:cubicBezTo>
                  <a:lnTo>
                    <a:pt x="968" y="1477"/>
                  </a:lnTo>
                  <a:cubicBezTo>
                    <a:pt x="961" y="1477"/>
                    <a:pt x="955" y="1472"/>
                    <a:pt x="955" y="1464"/>
                  </a:cubicBezTo>
                  <a:cubicBezTo>
                    <a:pt x="955" y="1457"/>
                    <a:pt x="961" y="1452"/>
                    <a:pt x="968" y="1452"/>
                  </a:cubicBezTo>
                  <a:close/>
                  <a:moveTo>
                    <a:pt x="1045" y="1452"/>
                  </a:moveTo>
                  <a:lnTo>
                    <a:pt x="1070" y="1452"/>
                  </a:lnTo>
                  <a:cubicBezTo>
                    <a:pt x="1077" y="1452"/>
                    <a:pt x="1083" y="1457"/>
                    <a:pt x="1083" y="1464"/>
                  </a:cubicBezTo>
                  <a:cubicBezTo>
                    <a:pt x="1083" y="1472"/>
                    <a:pt x="1077" y="1477"/>
                    <a:pt x="1070" y="1477"/>
                  </a:cubicBezTo>
                  <a:lnTo>
                    <a:pt x="1045" y="1477"/>
                  </a:lnTo>
                  <a:cubicBezTo>
                    <a:pt x="1038" y="1477"/>
                    <a:pt x="1032" y="1472"/>
                    <a:pt x="1032" y="1464"/>
                  </a:cubicBezTo>
                  <a:cubicBezTo>
                    <a:pt x="1032" y="1457"/>
                    <a:pt x="1038" y="1452"/>
                    <a:pt x="1045" y="1452"/>
                  </a:cubicBezTo>
                  <a:close/>
                  <a:moveTo>
                    <a:pt x="1121" y="1452"/>
                  </a:moveTo>
                  <a:lnTo>
                    <a:pt x="1147" y="1452"/>
                  </a:lnTo>
                  <a:cubicBezTo>
                    <a:pt x="1154" y="1452"/>
                    <a:pt x="1160" y="1457"/>
                    <a:pt x="1160" y="1464"/>
                  </a:cubicBezTo>
                  <a:cubicBezTo>
                    <a:pt x="1160" y="1472"/>
                    <a:pt x="1154" y="1477"/>
                    <a:pt x="1147" y="1477"/>
                  </a:cubicBezTo>
                  <a:lnTo>
                    <a:pt x="1121" y="1477"/>
                  </a:lnTo>
                  <a:cubicBezTo>
                    <a:pt x="1114" y="1477"/>
                    <a:pt x="1109" y="1472"/>
                    <a:pt x="1109" y="1464"/>
                  </a:cubicBezTo>
                  <a:cubicBezTo>
                    <a:pt x="1109" y="1457"/>
                    <a:pt x="1114" y="1452"/>
                    <a:pt x="1121" y="1452"/>
                  </a:cubicBezTo>
                  <a:close/>
                  <a:moveTo>
                    <a:pt x="1198" y="1452"/>
                  </a:moveTo>
                  <a:lnTo>
                    <a:pt x="1224" y="1452"/>
                  </a:lnTo>
                  <a:cubicBezTo>
                    <a:pt x="1231" y="1452"/>
                    <a:pt x="1237" y="1457"/>
                    <a:pt x="1237" y="1464"/>
                  </a:cubicBezTo>
                  <a:cubicBezTo>
                    <a:pt x="1237" y="1472"/>
                    <a:pt x="1231" y="1477"/>
                    <a:pt x="1224" y="1477"/>
                  </a:cubicBezTo>
                  <a:lnTo>
                    <a:pt x="1198" y="1477"/>
                  </a:lnTo>
                  <a:cubicBezTo>
                    <a:pt x="1191" y="1477"/>
                    <a:pt x="1185" y="1472"/>
                    <a:pt x="1185" y="1464"/>
                  </a:cubicBezTo>
                  <a:cubicBezTo>
                    <a:pt x="1185" y="1457"/>
                    <a:pt x="1191" y="1452"/>
                    <a:pt x="1198" y="1452"/>
                  </a:cubicBezTo>
                  <a:close/>
                  <a:moveTo>
                    <a:pt x="1275" y="1452"/>
                  </a:moveTo>
                  <a:lnTo>
                    <a:pt x="1301" y="1452"/>
                  </a:lnTo>
                  <a:cubicBezTo>
                    <a:pt x="1308" y="1452"/>
                    <a:pt x="1313" y="1457"/>
                    <a:pt x="1313" y="1464"/>
                  </a:cubicBezTo>
                  <a:cubicBezTo>
                    <a:pt x="1313" y="1472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2" y="1472"/>
                    <a:pt x="1262" y="1464"/>
                  </a:cubicBezTo>
                  <a:cubicBezTo>
                    <a:pt x="1262" y="1457"/>
                    <a:pt x="1268" y="1452"/>
                    <a:pt x="1275" y="1452"/>
                  </a:cubicBezTo>
                  <a:close/>
                  <a:moveTo>
                    <a:pt x="1352" y="1452"/>
                  </a:moveTo>
                  <a:lnTo>
                    <a:pt x="1377" y="1452"/>
                  </a:lnTo>
                  <a:cubicBezTo>
                    <a:pt x="1385" y="1452"/>
                    <a:pt x="1390" y="1457"/>
                    <a:pt x="1390" y="1464"/>
                  </a:cubicBezTo>
                  <a:cubicBezTo>
                    <a:pt x="1390" y="1472"/>
                    <a:pt x="1385" y="1477"/>
                    <a:pt x="1377" y="1477"/>
                  </a:cubicBezTo>
                  <a:lnTo>
                    <a:pt x="1352" y="1477"/>
                  </a:lnTo>
                  <a:cubicBezTo>
                    <a:pt x="1345" y="1477"/>
                    <a:pt x="1339" y="1472"/>
                    <a:pt x="1339" y="1464"/>
                  </a:cubicBezTo>
                  <a:cubicBezTo>
                    <a:pt x="1339" y="1457"/>
                    <a:pt x="1345" y="1452"/>
                    <a:pt x="1352" y="1452"/>
                  </a:cubicBezTo>
                  <a:close/>
                  <a:moveTo>
                    <a:pt x="1429" y="1452"/>
                  </a:moveTo>
                  <a:lnTo>
                    <a:pt x="1454" y="1452"/>
                  </a:lnTo>
                  <a:cubicBezTo>
                    <a:pt x="1461" y="1452"/>
                    <a:pt x="1467" y="1457"/>
                    <a:pt x="1467" y="1464"/>
                  </a:cubicBezTo>
                  <a:cubicBezTo>
                    <a:pt x="1467" y="1472"/>
                    <a:pt x="1461" y="1477"/>
                    <a:pt x="1454" y="1477"/>
                  </a:cubicBezTo>
                  <a:lnTo>
                    <a:pt x="1429" y="1477"/>
                  </a:lnTo>
                  <a:cubicBezTo>
                    <a:pt x="1422" y="1477"/>
                    <a:pt x="1416" y="1472"/>
                    <a:pt x="1416" y="1464"/>
                  </a:cubicBezTo>
                  <a:cubicBezTo>
                    <a:pt x="1416" y="1457"/>
                    <a:pt x="1422" y="1452"/>
                    <a:pt x="1429" y="1452"/>
                  </a:cubicBezTo>
                  <a:close/>
                  <a:moveTo>
                    <a:pt x="1505" y="1452"/>
                  </a:moveTo>
                  <a:lnTo>
                    <a:pt x="1531" y="1452"/>
                  </a:lnTo>
                  <a:cubicBezTo>
                    <a:pt x="1538" y="1452"/>
                    <a:pt x="1544" y="1457"/>
                    <a:pt x="1544" y="1464"/>
                  </a:cubicBezTo>
                  <a:cubicBezTo>
                    <a:pt x="1544" y="1472"/>
                    <a:pt x="1538" y="1477"/>
                    <a:pt x="1531" y="1477"/>
                  </a:cubicBezTo>
                  <a:lnTo>
                    <a:pt x="1505" y="1477"/>
                  </a:lnTo>
                  <a:cubicBezTo>
                    <a:pt x="1498" y="1477"/>
                    <a:pt x="1493" y="1472"/>
                    <a:pt x="1493" y="1464"/>
                  </a:cubicBezTo>
                  <a:cubicBezTo>
                    <a:pt x="1493" y="1457"/>
                    <a:pt x="1498" y="1452"/>
                    <a:pt x="1505" y="1452"/>
                  </a:cubicBezTo>
                  <a:close/>
                  <a:moveTo>
                    <a:pt x="1582" y="1452"/>
                  </a:moveTo>
                  <a:lnTo>
                    <a:pt x="1608" y="1452"/>
                  </a:lnTo>
                  <a:cubicBezTo>
                    <a:pt x="1615" y="1452"/>
                    <a:pt x="1621" y="1457"/>
                    <a:pt x="1621" y="1464"/>
                  </a:cubicBezTo>
                  <a:cubicBezTo>
                    <a:pt x="1621" y="1472"/>
                    <a:pt x="1615" y="1477"/>
                    <a:pt x="1608" y="1477"/>
                  </a:cubicBezTo>
                  <a:lnTo>
                    <a:pt x="1582" y="1477"/>
                  </a:lnTo>
                  <a:cubicBezTo>
                    <a:pt x="1575" y="1477"/>
                    <a:pt x="1569" y="1472"/>
                    <a:pt x="1569" y="1464"/>
                  </a:cubicBezTo>
                  <a:cubicBezTo>
                    <a:pt x="1569" y="1457"/>
                    <a:pt x="1575" y="1452"/>
                    <a:pt x="1582" y="1452"/>
                  </a:cubicBezTo>
                  <a:close/>
                  <a:moveTo>
                    <a:pt x="1659" y="1452"/>
                  </a:moveTo>
                  <a:lnTo>
                    <a:pt x="1685" y="1452"/>
                  </a:lnTo>
                  <a:cubicBezTo>
                    <a:pt x="1692" y="1452"/>
                    <a:pt x="1697" y="1457"/>
                    <a:pt x="1697" y="1464"/>
                  </a:cubicBezTo>
                  <a:cubicBezTo>
                    <a:pt x="1697" y="1472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6" y="1472"/>
                    <a:pt x="1646" y="1464"/>
                  </a:cubicBezTo>
                  <a:cubicBezTo>
                    <a:pt x="1646" y="1457"/>
                    <a:pt x="1652" y="1452"/>
                    <a:pt x="1659" y="1452"/>
                  </a:cubicBezTo>
                  <a:close/>
                  <a:moveTo>
                    <a:pt x="1736" y="1452"/>
                  </a:moveTo>
                  <a:lnTo>
                    <a:pt x="1761" y="1452"/>
                  </a:lnTo>
                  <a:cubicBezTo>
                    <a:pt x="1769" y="1452"/>
                    <a:pt x="1774" y="1457"/>
                    <a:pt x="1774" y="1464"/>
                  </a:cubicBezTo>
                  <a:cubicBezTo>
                    <a:pt x="1774" y="1472"/>
                    <a:pt x="1769" y="1477"/>
                    <a:pt x="1761" y="1477"/>
                  </a:cubicBezTo>
                  <a:lnTo>
                    <a:pt x="1736" y="1477"/>
                  </a:lnTo>
                  <a:cubicBezTo>
                    <a:pt x="1729" y="1477"/>
                    <a:pt x="1723" y="1472"/>
                    <a:pt x="1723" y="1464"/>
                  </a:cubicBezTo>
                  <a:cubicBezTo>
                    <a:pt x="1723" y="1457"/>
                    <a:pt x="1729" y="1452"/>
                    <a:pt x="1736" y="1452"/>
                  </a:cubicBezTo>
                  <a:close/>
                  <a:moveTo>
                    <a:pt x="1813" y="1452"/>
                  </a:moveTo>
                  <a:lnTo>
                    <a:pt x="1838" y="1452"/>
                  </a:lnTo>
                  <a:cubicBezTo>
                    <a:pt x="1845" y="1452"/>
                    <a:pt x="1851" y="1457"/>
                    <a:pt x="1851" y="1464"/>
                  </a:cubicBezTo>
                  <a:cubicBezTo>
                    <a:pt x="1851" y="1472"/>
                    <a:pt x="1845" y="1477"/>
                    <a:pt x="1838" y="1477"/>
                  </a:cubicBezTo>
                  <a:lnTo>
                    <a:pt x="1813" y="1477"/>
                  </a:lnTo>
                  <a:cubicBezTo>
                    <a:pt x="1806" y="1477"/>
                    <a:pt x="1800" y="1472"/>
                    <a:pt x="1800" y="1464"/>
                  </a:cubicBezTo>
                  <a:cubicBezTo>
                    <a:pt x="1800" y="1457"/>
                    <a:pt x="1806" y="1452"/>
                    <a:pt x="1813" y="1452"/>
                  </a:cubicBezTo>
                  <a:close/>
                  <a:moveTo>
                    <a:pt x="1889" y="1452"/>
                  </a:moveTo>
                  <a:lnTo>
                    <a:pt x="1915" y="1452"/>
                  </a:lnTo>
                  <a:cubicBezTo>
                    <a:pt x="1922" y="1452"/>
                    <a:pt x="1928" y="1457"/>
                    <a:pt x="1928" y="1464"/>
                  </a:cubicBezTo>
                  <a:cubicBezTo>
                    <a:pt x="1928" y="1472"/>
                    <a:pt x="1922" y="1477"/>
                    <a:pt x="1915" y="1477"/>
                  </a:cubicBezTo>
                  <a:lnTo>
                    <a:pt x="1889" y="1477"/>
                  </a:lnTo>
                  <a:cubicBezTo>
                    <a:pt x="1882" y="1477"/>
                    <a:pt x="1877" y="1472"/>
                    <a:pt x="1877" y="1464"/>
                  </a:cubicBezTo>
                  <a:cubicBezTo>
                    <a:pt x="1877" y="1457"/>
                    <a:pt x="1882" y="1452"/>
                    <a:pt x="1889" y="1452"/>
                  </a:cubicBezTo>
                  <a:close/>
                  <a:moveTo>
                    <a:pt x="1966" y="1452"/>
                  </a:moveTo>
                  <a:lnTo>
                    <a:pt x="1992" y="1452"/>
                  </a:lnTo>
                  <a:cubicBezTo>
                    <a:pt x="1999" y="1452"/>
                    <a:pt x="2005" y="1457"/>
                    <a:pt x="2005" y="1464"/>
                  </a:cubicBezTo>
                  <a:cubicBezTo>
                    <a:pt x="2005" y="1472"/>
                    <a:pt x="1999" y="1477"/>
                    <a:pt x="1992" y="1477"/>
                  </a:cubicBezTo>
                  <a:lnTo>
                    <a:pt x="1966" y="1477"/>
                  </a:lnTo>
                  <a:cubicBezTo>
                    <a:pt x="1959" y="1477"/>
                    <a:pt x="1953" y="1472"/>
                    <a:pt x="1953" y="1464"/>
                  </a:cubicBezTo>
                  <a:cubicBezTo>
                    <a:pt x="1953" y="1457"/>
                    <a:pt x="1959" y="1452"/>
                    <a:pt x="1966" y="1452"/>
                  </a:cubicBezTo>
                  <a:close/>
                  <a:moveTo>
                    <a:pt x="2043" y="1452"/>
                  </a:moveTo>
                  <a:lnTo>
                    <a:pt x="2069" y="1452"/>
                  </a:lnTo>
                  <a:cubicBezTo>
                    <a:pt x="2076" y="1452"/>
                    <a:pt x="2081" y="1457"/>
                    <a:pt x="2081" y="1464"/>
                  </a:cubicBezTo>
                  <a:cubicBezTo>
                    <a:pt x="2081" y="1472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0" y="1472"/>
                    <a:pt x="2030" y="1464"/>
                  </a:cubicBezTo>
                  <a:cubicBezTo>
                    <a:pt x="2030" y="1457"/>
                    <a:pt x="2036" y="1452"/>
                    <a:pt x="2043" y="1452"/>
                  </a:cubicBezTo>
                  <a:close/>
                  <a:moveTo>
                    <a:pt x="2120" y="1452"/>
                  </a:moveTo>
                  <a:lnTo>
                    <a:pt x="2145" y="1452"/>
                  </a:lnTo>
                  <a:cubicBezTo>
                    <a:pt x="2153" y="1452"/>
                    <a:pt x="2158" y="1457"/>
                    <a:pt x="2158" y="1464"/>
                  </a:cubicBezTo>
                  <a:cubicBezTo>
                    <a:pt x="2158" y="1472"/>
                    <a:pt x="2153" y="1477"/>
                    <a:pt x="2145" y="1477"/>
                  </a:cubicBezTo>
                  <a:lnTo>
                    <a:pt x="2120" y="1477"/>
                  </a:lnTo>
                  <a:cubicBezTo>
                    <a:pt x="2113" y="1477"/>
                    <a:pt x="2107" y="1472"/>
                    <a:pt x="2107" y="1464"/>
                  </a:cubicBezTo>
                  <a:cubicBezTo>
                    <a:pt x="2107" y="1457"/>
                    <a:pt x="2113" y="1452"/>
                    <a:pt x="2120" y="1452"/>
                  </a:cubicBezTo>
                  <a:close/>
                  <a:moveTo>
                    <a:pt x="2197" y="1452"/>
                  </a:moveTo>
                  <a:lnTo>
                    <a:pt x="2222" y="1452"/>
                  </a:lnTo>
                  <a:cubicBezTo>
                    <a:pt x="2229" y="1452"/>
                    <a:pt x="2235" y="1457"/>
                    <a:pt x="2235" y="1464"/>
                  </a:cubicBezTo>
                  <a:cubicBezTo>
                    <a:pt x="2235" y="1472"/>
                    <a:pt x="2229" y="1477"/>
                    <a:pt x="2222" y="1477"/>
                  </a:cubicBezTo>
                  <a:lnTo>
                    <a:pt x="2197" y="1477"/>
                  </a:lnTo>
                  <a:cubicBezTo>
                    <a:pt x="2190" y="1477"/>
                    <a:pt x="2184" y="1472"/>
                    <a:pt x="2184" y="1464"/>
                  </a:cubicBezTo>
                  <a:cubicBezTo>
                    <a:pt x="2184" y="1457"/>
                    <a:pt x="2190" y="1452"/>
                    <a:pt x="2197" y="1452"/>
                  </a:cubicBezTo>
                  <a:close/>
                  <a:moveTo>
                    <a:pt x="2273" y="1452"/>
                  </a:moveTo>
                  <a:lnTo>
                    <a:pt x="2299" y="1452"/>
                  </a:lnTo>
                  <a:cubicBezTo>
                    <a:pt x="2306" y="1452"/>
                    <a:pt x="2312" y="1457"/>
                    <a:pt x="2312" y="1464"/>
                  </a:cubicBezTo>
                  <a:cubicBezTo>
                    <a:pt x="2312" y="1472"/>
                    <a:pt x="2306" y="1477"/>
                    <a:pt x="2299" y="1477"/>
                  </a:cubicBezTo>
                  <a:lnTo>
                    <a:pt x="2273" y="1477"/>
                  </a:lnTo>
                  <a:cubicBezTo>
                    <a:pt x="2266" y="1477"/>
                    <a:pt x="2261" y="1472"/>
                    <a:pt x="2261" y="1464"/>
                  </a:cubicBezTo>
                  <a:cubicBezTo>
                    <a:pt x="2261" y="1457"/>
                    <a:pt x="2266" y="1452"/>
                    <a:pt x="2273" y="1452"/>
                  </a:cubicBezTo>
                  <a:close/>
                  <a:moveTo>
                    <a:pt x="2350" y="1452"/>
                  </a:moveTo>
                  <a:lnTo>
                    <a:pt x="2376" y="1452"/>
                  </a:lnTo>
                  <a:cubicBezTo>
                    <a:pt x="2383" y="1452"/>
                    <a:pt x="2389" y="1457"/>
                    <a:pt x="2389" y="1464"/>
                  </a:cubicBezTo>
                  <a:cubicBezTo>
                    <a:pt x="2389" y="1472"/>
                    <a:pt x="2383" y="1477"/>
                    <a:pt x="2376" y="1477"/>
                  </a:cubicBezTo>
                  <a:lnTo>
                    <a:pt x="2350" y="1477"/>
                  </a:lnTo>
                  <a:cubicBezTo>
                    <a:pt x="2343" y="1477"/>
                    <a:pt x="2337" y="1472"/>
                    <a:pt x="2337" y="1464"/>
                  </a:cubicBezTo>
                  <a:cubicBezTo>
                    <a:pt x="2337" y="1457"/>
                    <a:pt x="2343" y="1452"/>
                    <a:pt x="2350" y="1452"/>
                  </a:cubicBezTo>
                  <a:close/>
                  <a:moveTo>
                    <a:pt x="2427" y="1452"/>
                  </a:moveTo>
                  <a:lnTo>
                    <a:pt x="2453" y="1452"/>
                  </a:lnTo>
                  <a:cubicBezTo>
                    <a:pt x="2460" y="1452"/>
                    <a:pt x="2465" y="1457"/>
                    <a:pt x="2465" y="1464"/>
                  </a:cubicBezTo>
                  <a:cubicBezTo>
                    <a:pt x="2465" y="1472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4" y="1472"/>
                    <a:pt x="2414" y="1464"/>
                  </a:cubicBezTo>
                  <a:cubicBezTo>
                    <a:pt x="2414" y="1457"/>
                    <a:pt x="2420" y="1452"/>
                    <a:pt x="2427" y="1452"/>
                  </a:cubicBezTo>
                  <a:close/>
                  <a:moveTo>
                    <a:pt x="2504" y="1452"/>
                  </a:moveTo>
                  <a:lnTo>
                    <a:pt x="2529" y="1452"/>
                  </a:lnTo>
                  <a:cubicBezTo>
                    <a:pt x="2537" y="1452"/>
                    <a:pt x="2542" y="1457"/>
                    <a:pt x="2542" y="1464"/>
                  </a:cubicBezTo>
                  <a:cubicBezTo>
                    <a:pt x="2542" y="1472"/>
                    <a:pt x="2537" y="1477"/>
                    <a:pt x="2529" y="1477"/>
                  </a:cubicBezTo>
                  <a:lnTo>
                    <a:pt x="2504" y="1477"/>
                  </a:lnTo>
                  <a:cubicBezTo>
                    <a:pt x="2497" y="1477"/>
                    <a:pt x="2491" y="1472"/>
                    <a:pt x="2491" y="1464"/>
                  </a:cubicBezTo>
                  <a:cubicBezTo>
                    <a:pt x="2491" y="1457"/>
                    <a:pt x="2497" y="1452"/>
                    <a:pt x="2504" y="1452"/>
                  </a:cubicBezTo>
                  <a:close/>
                  <a:moveTo>
                    <a:pt x="2581" y="1452"/>
                  </a:moveTo>
                  <a:lnTo>
                    <a:pt x="2606" y="1452"/>
                  </a:lnTo>
                  <a:cubicBezTo>
                    <a:pt x="2613" y="1452"/>
                    <a:pt x="2619" y="1457"/>
                    <a:pt x="2619" y="1464"/>
                  </a:cubicBezTo>
                  <a:cubicBezTo>
                    <a:pt x="2619" y="1472"/>
                    <a:pt x="2613" y="1477"/>
                    <a:pt x="2606" y="1477"/>
                  </a:cubicBezTo>
                  <a:lnTo>
                    <a:pt x="2581" y="1477"/>
                  </a:lnTo>
                  <a:cubicBezTo>
                    <a:pt x="2574" y="1477"/>
                    <a:pt x="2568" y="1472"/>
                    <a:pt x="2568" y="1464"/>
                  </a:cubicBezTo>
                  <a:cubicBezTo>
                    <a:pt x="2568" y="1457"/>
                    <a:pt x="2574" y="1452"/>
                    <a:pt x="2581" y="1452"/>
                  </a:cubicBezTo>
                  <a:close/>
                  <a:moveTo>
                    <a:pt x="2657" y="1452"/>
                  </a:moveTo>
                  <a:lnTo>
                    <a:pt x="2683" y="1452"/>
                  </a:lnTo>
                  <a:cubicBezTo>
                    <a:pt x="2690" y="1452"/>
                    <a:pt x="2696" y="1457"/>
                    <a:pt x="2696" y="1464"/>
                  </a:cubicBezTo>
                  <a:cubicBezTo>
                    <a:pt x="2696" y="1472"/>
                    <a:pt x="2690" y="1477"/>
                    <a:pt x="2683" y="1477"/>
                  </a:cubicBezTo>
                  <a:lnTo>
                    <a:pt x="2657" y="1477"/>
                  </a:lnTo>
                  <a:cubicBezTo>
                    <a:pt x="2650" y="1477"/>
                    <a:pt x="2645" y="1472"/>
                    <a:pt x="2645" y="1464"/>
                  </a:cubicBezTo>
                  <a:cubicBezTo>
                    <a:pt x="2645" y="1457"/>
                    <a:pt x="2650" y="1452"/>
                    <a:pt x="2657" y="1452"/>
                  </a:cubicBezTo>
                  <a:close/>
                  <a:moveTo>
                    <a:pt x="2734" y="1452"/>
                  </a:moveTo>
                  <a:lnTo>
                    <a:pt x="2760" y="1452"/>
                  </a:lnTo>
                  <a:cubicBezTo>
                    <a:pt x="2767" y="1452"/>
                    <a:pt x="2773" y="1457"/>
                    <a:pt x="2773" y="1464"/>
                  </a:cubicBezTo>
                  <a:cubicBezTo>
                    <a:pt x="2773" y="1472"/>
                    <a:pt x="2767" y="1477"/>
                    <a:pt x="2760" y="1477"/>
                  </a:cubicBezTo>
                  <a:lnTo>
                    <a:pt x="2734" y="1477"/>
                  </a:lnTo>
                  <a:cubicBezTo>
                    <a:pt x="2727" y="1477"/>
                    <a:pt x="2721" y="1472"/>
                    <a:pt x="2721" y="1464"/>
                  </a:cubicBezTo>
                  <a:cubicBezTo>
                    <a:pt x="2721" y="1457"/>
                    <a:pt x="2727" y="1452"/>
                    <a:pt x="2734" y="1452"/>
                  </a:cubicBezTo>
                  <a:close/>
                  <a:moveTo>
                    <a:pt x="2811" y="1452"/>
                  </a:moveTo>
                  <a:lnTo>
                    <a:pt x="2837" y="1452"/>
                  </a:lnTo>
                  <a:cubicBezTo>
                    <a:pt x="2844" y="1452"/>
                    <a:pt x="2849" y="1457"/>
                    <a:pt x="2849" y="1464"/>
                  </a:cubicBezTo>
                  <a:cubicBezTo>
                    <a:pt x="2849" y="1472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8" y="1472"/>
                    <a:pt x="2798" y="1464"/>
                  </a:cubicBezTo>
                  <a:cubicBezTo>
                    <a:pt x="2798" y="1457"/>
                    <a:pt x="2804" y="1452"/>
                    <a:pt x="2811" y="1452"/>
                  </a:cubicBezTo>
                  <a:close/>
                  <a:moveTo>
                    <a:pt x="2888" y="1452"/>
                  </a:moveTo>
                  <a:lnTo>
                    <a:pt x="2913" y="1452"/>
                  </a:lnTo>
                  <a:cubicBezTo>
                    <a:pt x="2921" y="1452"/>
                    <a:pt x="2926" y="1457"/>
                    <a:pt x="2926" y="1464"/>
                  </a:cubicBezTo>
                  <a:cubicBezTo>
                    <a:pt x="2926" y="1472"/>
                    <a:pt x="2921" y="1477"/>
                    <a:pt x="2913" y="1477"/>
                  </a:cubicBezTo>
                  <a:lnTo>
                    <a:pt x="2888" y="1477"/>
                  </a:lnTo>
                  <a:cubicBezTo>
                    <a:pt x="2881" y="1477"/>
                    <a:pt x="2875" y="1472"/>
                    <a:pt x="2875" y="1464"/>
                  </a:cubicBezTo>
                  <a:cubicBezTo>
                    <a:pt x="2875" y="1457"/>
                    <a:pt x="2881" y="1452"/>
                    <a:pt x="2888" y="1452"/>
                  </a:cubicBezTo>
                  <a:close/>
                  <a:moveTo>
                    <a:pt x="2965" y="1452"/>
                  </a:moveTo>
                  <a:lnTo>
                    <a:pt x="2990" y="1452"/>
                  </a:lnTo>
                  <a:cubicBezTo>
                    <a:pt x="2997" y="1452"/>
                    <a:pt x="3003" y="1457"/>
                    <a:pt x="3003" y="1464"/>
                  </a:cubicBezTo>
                  <a:cubicBezTo>
                    <a:pt x="3003" y="1472"/>
                    <a:pt x="2997" y="1477"/>
                    <a:pt x="2990" y="1477"/>
                  </a:cubicBezTo>
                  <a:lnTo>
                    <a:pt x="2965" y="1477"/>
                  </a:lnTo>
                  <a:cubicBezTo>
                    <a:pt x="2958" y="1477"/>
                    <a:pt x="2952" y="1472"/>
                    <a:pt x="2952" y="1464"/>
                  </a:cubicBezTo>
                  <a:cubicBezTo>
                    <a:pt x="2952" y="1457"/>
                    <a:pt x="2958" y="1452"/>
                    <a:pt x="2965" y="1452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29" y="1421"/>
                    <a:pt x="3036" y="1421"/>
                  </a:cubicBezTo>
                  <a:cubicBezTo>
                    <a:pt x="3043" y="1421"/>
                    <a:pt x="3049" y="1427"/>
                    <a:pt x="3049" y="1434"/>
                  </a:cubicBezTo>
                  <a:lnTo>
                    <a:pt x="3049" y="1459"/>
                  </a:lnTo>
                  <a:cubicBezTo>
                    <a:pt x="3049" y="1467"/>
                    <a:pt x="3043" y="1472"/>
                    <a:pt x="3036" y="1472"/>
                  </a:cubicBezTo>
                  <a:cubicBezTo>
                    <a:pt x="3029" y="1472"/>
                    <a:pt x="3024" y="1467"/>
                    <a:pt x="3024" y="1459"/>
                  </a:cubicBezTo>
                  <a:close/>
                  <a:moveTo>
                    <a:pt x="3024" y="1383"/>
                  </a:moveTo>
                  <a:lnTo>
                    <a:pt x="3024" y="1357"/>
                  </a:lnTo>
                  <a:cubicBezTo>
                    <a:pt x="3024" y="1350"/>
                    <a:pt x="3029" y="1344"/>
                    <a:pt x="3036" y="1344"/>
                  </a:cubicBezTo>
                  <a:cubicBezTo>
                    <a:pt x="3043" y="1344"/>
                    <a:pt x="3049" y="1350"/>
                    <a:pt x="3049" y="1357"/>
                  </a:cubicBezTo>
                  <a:lnTo>
                    <a:pt x="3049" y="1383"/>
                  </a:lnTo>
                  <a:cubicBezTo>
                    <a:pt x="3049" y="1390"/>
                    <a:pt x="3043" y="1395"/>
                    <a:pt x="3036" y="1395"/>
                  </a:cubicBezTo>
                  <a:cubicBezTo>
                    <a:pt x="3029" y="1395"/>
                    <a:pt x="3024" y="1390"/>
                    <a:pt x="3024" y="1383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29" y="1267"/>
                    <a:pt x="3036" y="1267"/>
                  </a:cubicBezTo>
                  <a:cubicBezTo>
                    <a:pt x="3043" y="1267"/>
                    <a:pt x="3049" y="1273"/>
                    <a:pt x="3049" y="1280"/>
                  </a:cubicBezTo>
                  <a:lnTo>
                    <a:pt x="3049" y="1306"/>
                  </a:lnTo>
                  <a:cubicBezTo>
                    <a:pt x="3049" y="1313"/>
                    <a:pt x="3043" y="1319"/>
                    <a:pt x="3036" y="1319"/>
                  </a:cubicBezTo>
                  <a:cubicBezTo>
                    <a:pt x="3029" y="1319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29" y="1191"/>
                    <a:pt x="3036" y="1191"/>
                  </a:cubicBezTo>
                  <a:cubicBezTo>
                    <a:pt x="3043" y="1191"/>
                    <a:pt x="3049" y="1196"/>
                    <a:pt x="3049" y="1203"/>
                  </a:cubicBezTo>
                  <a:lnTo>
                    <a:pt x="3049" y="1229"/>
                  </a:lnTo>
                  <a:cubicBezTo>
                    <a:pt x="3049" y="1236"/>
                    <a:pt x="3043" y="1242"/>
                    <a:pt x="3036" y="1242"/>
                  </a:cubicBezTo>
                  <a:cubicBezTo>
                    <a:pt x="3029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7"/>
                  </a:lnTo>
                  <a:cubicBezTo>
                    <a:pt x="3024" y="1120"/>
                    <a:pt x="3029" y="1114"/>
                    <a:pt x="3036" y="1114"/>
                  </a:cubicBezTo>
                  <a:cubicBezTo>
                    <a:pt x="3043" y="1114"/>
                    <a:pt x="3049" y="1120"/>
                    <a:pt x="3049" y="1127"/>
                  </a:cubicBezTo>
                  <a:lnTo>
                    <a:pt x="3049" y="1152"/>
                  </a:lnTo>
                  <a:cubicBezTo>
                    <a:pt x="3049" y="1159"/>
                    <a:pt x="3043" y="1165"/>
                    <a:pt x="3036" y="1165"/>
                  </a:cubicBezTo>
                  <a:cubicBezTo>
                    <a:pt x="3029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29" y="1037"/>
                    <a:pt x="3036" y="1037"/>
                  </a:cubicBezTo>
                  <a:cubicBezTo>
                    <a:pt x="3043" y="1037"/>
                    <a:pt x="3049" y="1043"/>
                    <a:pt x="3049" y="1050"/>
                  </a:cubicBezTo>
                  <a:lnTo>
                    <a:pt x="3049" y="1075"/>
                  </a:lnTo>
                  <a:cubicBezTo>
                    <a:pt x="3049" y="1083"/>
                    <a:pt x="3043" y="1088"/>
                    <a:pt x="3036" y="1088"/>
                  </a:cubicBezTo>
                  <a:cubicBezTo>
                    <a:pt x="3029" y="1088"/>
                    <a:pt x="3024" y="1083"/>
                    <a:pt x="3024" y="1075"/>
                  </a:cubicBezTo>
                  <a:close/>
                  <a:moveTo>
                    <a:pt x="3024" y="999"/>
                  </a:moveTo>
                  <a:lnTo>
                    <a:pt x="3024" y="973"/>
                  </a:lnTo>
                  <a:cubicBezTo>
                    <a:pt x="3024" y="966"/>
                    <a:pt x="3029" y="960"/>
                    <a:pt x="3036" y="960"/>
                  </a:cubicBezTo>
                  <a:cubicBezTo>
                    <a:pt x="3043" y="960"/>
                    <a:pt x="3049" y="966"/>
                    <a:pt x="3049" y="973"/>
                  </a:cubicBezTo>
                  <a:lnTo>
                    <a:pt x="3049" y="999"/>
                  </a:lnTo>
                  <a:cubicBezTo>
                    <a:pt x="3049" y="1006"/>
                    <a:pt x="3043" y="1011"/>
                    <a:pt x="3036" y="1011"/>
                  </a:cubicBezTo>
                  <a:cubicBezTo>
                    <a:pt x="3029" y="1011"/>
                    <a:pt x="3024" y="1006"/>
                    <a:pt x="3024" y="999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29" y="883"/>
                    <a:pt x="3036" y="883"/>
                  </a:cubicBezTo>
                  <a:cubicBezTo>
                    <a:pt x="3043" y="883"/>
                    <a:pt x="3049" y="889"/>
                    <a:pt x="3049" y="896"/>
                  </a:cubicBezTo>
                  <a:lnTo>
                    <a:pt x="3049" y="922"/>
                  </a:lnTo>
                  <a:cubicBezTo>
                    <a:pt x="3049" y="929"/>
                    <a:pt x="3043" y="935"/>
                    <a:pt x="3036" y="935"/>
                  </a:cubicBezTo>
                  <a:cubicBezTo>
                    <a:pt x="3029" y="935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29" y="807"/>
                    <a:pt x="3036" y="807"/>
                  </a:cubicBezTo>
                  <a:cubicBezTo>
                    <a:pt x="3043" y="807"/>
                    <a:pt x="3049" y="812"/>
                    <a:pt x="3049" y="819"/>
                  </a:cubicBezTo>
                  <a:lnTo>
                    <a:pt x="3049" y="845"/>
                  </a:lnTo>
                  <a:cubicBezTo>
                    <a:pt x="3049" y="852"/>
                    <a:pt x="3043" y="858"/>
                    <a:pt x="3036" y="858"/>
                  </a:cubicBezTo>
                  <a:cubicBezTo>
                    <a:pt x="3029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3"/>
                  </a:lnTo>
                  <a:cubicBezTo>
                    <a:pt x="3024" y="736"/>
                    <a:pt x="3029" y="730"/>
                    <a:pt x="3036" y="730"/>
                  </a:cubicBezTo>
                  <a:cubicBezTo>
                    <a:pt x="3043" y="730"/>
                    <a:pt x="3049" y="736"/>
                    <a:pt x="3049" y="743"/>
                  </a:cubicBezTo>
                  <a:lnTo>
                    <a:pt x="3049" y="768"/>
                  </a:lnTo>
                  <a:cubicBezTo>
                    <a:pt x="3049" y="775"/>
                    <a:pt x="3043" y="781"/>
                    <a:pt x="3036" y="781"/>
                  </a:cubicBezTo>
                  <a:cubicBezTo>
                    <a:pt x="3029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29" y="653"/>
                    <a:pt x="3036" y="653"/>
                  </a:cubicBezTo>
                  <a:cubicBezTo>
                    <a:pt x="3043" y="653"/>
                    <a:pt x="3049" y="659"/>
                    <a:pt x="3049" y="666"/>
                  </a:cubicBezTo>
                  <a:lnTo>
                    <a:pt x="3049" y="691"/>
                  </a:lnTo>
                  <a:cubicBezTo>
                    <a:pt x="3049" y="699"/>
                    <a:pt x="3043" y="704"/>
                    <a:pt x="3036" y="704"/>
                  </a:cubicBezTo>
                  <a:cubicBezTo>
                    <a:pt x="3029" y="704"/>
                    <a:pt x="3024" y="699"/>
                    <a:pt x="3024" y="691"/>
                  </a:cubicBezTo>
                  <a:close/>
                  <a:moveTo>
                    <a:pt x="3024" y="615"/>
                  </a:moveTo>
                  <a:lnTo>
                    <a:pt x="3024" y="589"/>
                  </a:lnTo>
                  <a:cubicBezTo>
                    <a:pt x="3024" y="582"/>
                    <a:pt x="3029" y="576"/>
                    <a:pt x="3036" y="576"/>
                  </a:cubicBezTo>
                  <a:cubicBezTo>
                    <a:pt x="3043" y="576"/>
                    <a:pt x="3049" y="582"/>
                    <a:pt x="3049" y="589"/>
                  </a:cubicBezTo>
                  <a:lnTo>
                    <a:pt x="3049" y="615"/>
                  </a:lnTo>
                  <a:cubicBezTo>
                    <a:pt x="3049" y="622"/>
                    <a:pt x="3043" y="627"/>
                    <a:pt x="3036" y="627"/>
                  </a:cubicBezTo>
                  <a:cubicBezTo>
                    <a:pt x="3029" y="627"/>
                    <a:pt x="3024" y="622"/>
                    <a:pt x="3024" y="615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29" y="499"/>
                    <a:pt x="3036" y="499"/>
                  </a:cubicBezTo>
                  <a:cubicBezTo>
                    <a:pt x="3043" y="499"/>
                    <a:pt x="3049" y="505"/>
                    <a:pt x="3049" y="512"/>
                  </a:cubicBezTo>
                  <a:lnTo>
                    <a:pt x="3049" y="538"/>
                  </a:lnTo>
                  <a:cubicBezTo>
                    <a:pt x="3049" y="545"/>
                    <a:pt x="3043" y="551"/>
                    <a:pt x="3036" y="551"/>
                  </a:cubicBezTo>
                  <a:cubicBezTo>
                    <a:pt x="3029" y="551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29" y="423"/>
                    <a:pt x="3036" y="423"/>
                  </a:cubicBezTo>
                  <a:cubicBezTo>
                    <a:pt x="3043" y="423"/>
                    <a:pt x="3049" y="428"/>
                    <a:pt x="3049" y="435"/>
                  </a:cubicBezTo>
                  <a:lnTo>
                    <a:pt x="3049" y="461"/>
                  </a:lnTo>
                  <a:cubicBezTo>
                    <a:pt x="3049" y="468"/>
                    <a:pt x="3043" y="474"/>
                    <a:pt x="3036" y="474"/>
                  </a:cubicBezTo>
                  <a:cubicBezTo>
                    <a:pt x="3029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9"/>
                  </a:lnTo>
                  <a:cubicBezTo>
                    <a:pt x="3024" y="352"/>
                    <a:pt x="3029" y="346"/>
                    <a:pt x="3036" y="346"/>
                  </a:cubicBezTo>
                  <a:cubicBezTo>
                    <a:pt x="3043" y="346"/>
                    <a:pt x="3049" y="352"/>
                    <a:pt x="3049" y="359"/>
                  </a:cubicBezTo>
                  <a:lnTo>
                    <a:pt x="3049" y="384"/>
                  </a:lnTo>
                  <a:cubicBezTo>
                    <a:pt x="3049" y="391"/>
                    <a:pt x="3043" y="397"/>
                    <a:pt x="3036" y="397"/>
                  </a:cubicBezTo>
                  <a:cubicBezTo>
                    <a:pt x="3029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29" y="269"/>
                    <a:pt x="3036" y="269"/>
                  </a:cubicBezTo>
                  <a:cubicBezTo>
                    <a:pt x="3043" y="269"/>
                    <a:pt x="3049" y="275"/>
                    <a:pt x="3049" y="282"/>
                  </a:cubicBezTo>
                  <a:lnTo>
                    <a:pt x="3049" y="307"/>
                  </a:lnTo>
                  <a:cubicBezTo>
                    <a:pt x="3049" y="314"/>
                    <a:pt x="3043" y="320"/>
                    <a:pt x="3036" y="320"/>
                  </a:cubicBezTo>
                  <a:cubicBezTo>
                    <a:pt x="3029" y="320"/>
                    <a:pt x="3024" y="314"/>
                    <a:pt x="3024" y="307"/>
                  </a:cubicBezTo>
                  <a:close/>
                  <a:moveTo>
                    <a:pt x="3024" y="231"/>
                  </a:moveTo>
                  <a:lnTo>
                    <a:pt x="3024" y="205"/>
                  </a:lnTo>
                  <a:cubicBezTo>
                    <a:pt x="3024" y="198"/>
                    <a:pt x="3029" y="192"/>
                    <a:pt x="3036" y="192"/>
                  </a:cubicBezTo>
                  <a:cubicBezTo>
                    <a:pt x="3043" y="192"/>
                    <a:pt x="3049" y="198"/>
                    <a:pt x="3049" y="205"/>
                  </a:cubicBezTo>
                  <a:lnTo>
                    <a:pt x="3049" y="231"/>
                  </a:lnTo>
                  <a:cubicBezTo>
                    <a:pt x="3049" y="238"/>
                    <a:pt x="3043" y="243"/>
                    <a:pt x="3036" y="243"/>
                  </a:cubicBezTo>
                  <a:cubicBezTo>
                    <a:pt x="3029" y="243"/>
                    <a:pt x="3024" y="238"/>
                    <a:pt x="3024" y="231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29" y="115"/>
                    <a:pt x="3036" y="115"/>
                  </a:cubicBezTo>
                  <a:cubicBezTo>
                    <a:pt x="3043" y="115"/>
                    <a:pt x="3049" y="121"/>
                    <a:pt x="3049" y="128"/>
                  </a:cubicBezTo>
                  <a:lnTo>
                    <a:pt x="3049" y="154"/>
                  </a:lnTo>
                  <a:cubicBezTo>
                    <a:pt x="3049" y="161"/>
                    <a:pt x="3043" y="167"/>
                    <a:pt x="3036" y="167"/>
                  </a:cubicBezTo>
                  <a:cubicBezTo>
                    <a:pt x="3029" y="167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29" y="39"/>
                    <a:pt x="3036" y="39"/>
                  </a:cubicBezTo>
                  <a:cubicBezTo>
                    <a:pt x="3043" y="39"/>
                    <a:pt x="3049" y="44"/>
                    <a:pt x="3049" y="51"/>
                  </a:cubicBezTo>
                  <a:lnTo>
                    <a:pt x="3049" y="77"/>
                  </a:lnTo>
                  <a:cubicBezTo>
                    <a:pt x="3049" y="84"/>
                    <a:pt x="3043" y="90"/>
                    <a:pt x="3036" y="90"/>
                  </a:cubicBezTo>
                  <a:cubicBezTo>
                    <a:pt x="3029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6" y="6"/>
                    <a:pt x="3036" y="13"/>
                  </a:cubicBezTo>
                  <a:cubicBezTo>
                    <a:pt x="3036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8" y="20"/>
                    <a:pt x="2908" y="13"/>
                  </a:cubicBezTo>
                  <a:cubicBezTo>
                    <a:pt x="2908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4" y="26"/>
                  </a:lnTo>
                  <a:cubicBezTo>
                    <a:pt x="2837" y="26"/>
                    <a:pt x="2832" y="20"/>
                    <a:pt x="2832" y="13"/>
                  </a:cubicBezTo>
                  <a:cubicBezTo>
                    <a:pt x="2832" y="6"/>
                    <a:pt x="2837" y="0"/>
                    <a:pt x="2844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0" y="26"/>
                    <a:pt x="2755" y="20"/>
                    <a:pt x="2755" y="13"/>
                  </a:cubicBezTo>
                  <a:cubicBezTo>
                    <a:pt x="2755" y="6"/>
                    <a:pt x="2760" y="0"/>
                    <a:pt x="2768" y="0"/>
                  </a:cubicBezTo>
                  <a:lnTo>
                    <a:pt x="2793" y="0"/>
                  </a:lnTo>
                  <a:cubicBezTo>
                    <a:pt x="2800" y="0"/>
                    <a:pt x="2806" y="6"/>
                    <a:pt x="2806" y="13"/>
                  </a:cubicBezTo>
                  <a:cubicBezTo>
                    <a:pt x="2806" y="20"/>
                    <a:pt x="2800" y="26"/>
                    <a:pt x="2793" y="26"/>
                  </a:cubicBezTo>
                  <a:close/>
                  <a:moveTo>
                    <a:pt x="2716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6" y="0"/>
                  </a:lnTo>
                  <a:cubicBezTo>
                    <a:pt x="2723" y="0"/>
                    <a:pt x="2729" y="6"/>
                    <a:pt x="2729" y="13"/>
                  </a:cubicBezTo>
                  <a:cubicBezTo>
                    <a:pt x="2729" y="20"/>
                    <a:pt x="2723" y="26"/>
                    <a:pt x="2716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2" y="6"/>
                    <a:pt x="2652" y="13"/>
                  </a:cubicBezTo>
                  <a:cubicBezTo>
                    <a:pt x="2652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4" y="20"/>
                    <a:pt x="2524" y="13"/>
                  </a:cubicBezTo>
                  <a:cubicBezTo>
                    <a:pt x="2524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0" y="26"/>
                  </a:lnTo>
                  <a:cubicBezTo>
                    <a:pt x="2453" y="26"/>
                    <a:pt x="2448" y="20"/>
                    <a:pt x="2448" y="13"/>
                  </a:cubicBezTo>
                  <a:cubicBezTo>
                    <a:pt x="2448" y="6"/>
                    <a:pt x="2453" y="0"/>
                    <a:pt x="2460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6" y="26"/>
                    <a:pt x="2371" y="20"/>
                    <a:pt x="2371" y="13"/>
                  </a:cubicBezTo>
                  <a:cubicBezTo>
                    <a:pt x="2371" y="6"/>
                    <a:pt x="2376" y="0"/>
                    <a:pt x="2384" y="0"/>
                  </a:cubicBezTo>
                  <a:lnTo>
                    <a:pt x="2409" y="0"/>
                  </a:lnTo>
                  <a:cubicBezTo>
                    <a:pt x="2416" y="0"/>
                    <a:pt x="2422" y="6"/>
                    <a:pt x="2422" y="13"/>
                  </a:cubicBezTo>
                  <a:cubicBezTo>
                    <a:pt x="2422" y="20"/>
                    <a:pt x="2416" y="26"/>
                    <a:pt x="2409" y="26"/>
                  </a:cubicBezTo>
                  <a:close/>
                  <a:moveTo>
                    <a:pt x="2332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2" y="0"/>
                  </a:lnTo>
                  <a:cubicBezTo>
                    <a:pt x="2339" y="0"/>
                    <a:pt x="2345" y="6"/>
                    <a:pt x="2345" y="13"/>
                  </a:cubicBezTo>
                  <a:cubicBezTo>
                    <a:pt x="2345" y="20"/>
                    <a:pt x="2339" y="26"/>
                    <a:pt x="2332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8" y="6"/>
                    <a:pt x="2268" y="13"/>
                  </a:cubicBezTo>
                  <a:cubicBezTo>
                    <a:pt x="2268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0" y="20"/>
                    <a:pt x="2140" y="13"/>
                  </a:cubicBezTo>
                  <a:cubicBezTo>
                    <a:pt x="2140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6" y="26"/>
                  </a:lnTo>
                  <a:cubicBezTo>
                    <a:pt x="2069" y="26"/>
                    <a:pt x="2064" y="20"/>
                    <a:pt x="2064" y="13"/>
                  </a:cubicBezTo>
                  <a:cubicBezTo>
                    <a:pt x="2064" y="6"/>
                    <a:pt x="2069" y="0"/>
                    <a:pt x="2076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2" y="26"/>
                    <a:pt x="1987" y="20"/>
                    <a:pt x="1987" y="13"/>
                  </a:cubicBezTo>
                  <a:cubicBezTo>
                    <a:pt x="1987" y="6"/>
                    <a:pt x="1992" y="0"/>
                    <a:pt x="2000" y="0"/>
                  </a:cubicBezTo>
                  <a:lnTo>
                    <a:pt x="2025" y="0"/>
                  </a:lnTo>
                  <a:cubicBezTo>
                    <a:pt x="2032" y="0"/>
                    <a:pt x="2038" y="6"/>
                    <a:pt x="2038" y="13"/>
                  </a:cubicBezTo>
                  <a:cubicBezTo>
                    <a:pt x="2038" y="20"/>
                    <a:pt x="2032" y="26"/>
                    <a:pt x="2025" y="26"/>
                  </a:cubicBezTo>
                  <a:close/>
                  <a:moveTo>
                    <a:pt x="1948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8" y="0"/>
                  </a:lnTo>
                  <a:cubicBezTo>
                    <a:pt x="1955" y="0"/>
                    <a:pt x="1961" y="6"/>
                    <a:pt x="1961" y="13"/>
                  </a:cubicBezTo>
                  <a:cubicBezTo>
                    <a:pt x="1961" y="20"/>
                    <a:pt x="1955" y="26"/>
                    <a:pt x="1948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4" y="6"/>
                    <a:pt x="1884" y="13"/>
                  </a:cubicBezTo>
                  <a:cubicBezTo>
                    <a:pt x="1884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6" y="20"/>
                    <a:pt x="1756" y="13"/>
                  </a:cubicBezTo>
                  <a:cubicBezTo>
                    <a:pt x="1756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2" y="26"/>
                  </a:lnTo>
                  <a:cubicBezTo>
                    <a:pt x="1685" y="26"/>
                    <a:pt x="1680" y="20"/>
                    <a:pt x="1680" y="13"/>
                  </a:cubicBezTo>
                  <a:cubicBezTo>
                    <a:pt x="1680" y="6"/>
                    <a:pt x="1685" y="0"/>
                    <a:pt x="1692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8" y="26"/>
                    <a:pt x="1603" y="20"/>
                    <a:pt x="1603" y="13"/>
                  </a:cubicBezTo>
                  <a:cubicBezTo>
                    <a:pt x="1603" y="6"/>
                    <a:pt x="1608" y="0"/>
                    <a:pt x="1616" y="0"/>
                  </a:cubicBezTo>
                  <a:lnTo>
                    <a:pt x="1641" y="0"/>
                  </a:lnTo>
                  <a:cubicBezTo>
                    <a:pt x="1648" y="0"/>
                    <a:pt x="1654" y="6"/>
                    <a:pt x="1654" y="13"/>
                  </a:cubicBezTo>
                  <a:cubicBezTo>
                    <a:pt x="1654" y="20"/>
                    <a:pt x="1648" y="26"/>
                    <a:pt x="1641" y="26"/>
                  </a:cubicBezTo>
                  <a:close/>
                  <a:moveTo>
                    <a:pt x="1564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4" y="0"/>
                  </a:lnTo>
                  <a:cubicBezTo>
                    <a:pt x="1571" y="0"/>
                    <a:pt x="1577" y="6"/>
                    <a:pt x="1577" y="13"/>
                  </a:cubicBezTo>
                  <a:cubicBezTo>
                    <a:pt x="1577" y="20"/>
                    <a:pt x="1571" y="26"/>
                    <a:pt x="1564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0" y="6"/>
                    <a:pt x="1500" y="13"/>
                  </a:cubicBezTo>
                  <a:cubicBezTo>
                    <a:pt x="1500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2" y="20"/>
                    <a:pt x="1372" y="13"/>
                  </a:cubicBezTo>
                  <a:cubicBezTo>
                    <a:pt x="1372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8" y="26"/>
                  </a:lnTo>
                  <a:cubicBezTo>
                    <a:pt x="1301" y="26"/>
                    <a:pt x="1296" y="20"/>
                    <a:pt x="1296" y="13"/>
                  </a:cubicBezTo>
                  <a:cubicBezTo>
                    <a:pt x="1296" y="6"/>
                    <a:pt x="1301" y="0"/>
                    <a:pt x="1308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4" y="26"/>
                    <a:pt x="1219" y="20"/>
                    <a:pt x="1219" y="13"/>
                  </a:cubicBezTo>
                  <a:cubicBezTo>
                    <a:pt x="1219" y="6"/>
                    <a:pt x="1224" y="0"/>
                    <a:pt x="1232" y="0"/>
                  </a:cubicBezTo>
                  <a:lnTo>
                    <a:pt x="1257" y="0"/>
                  </a:lnTo>
                  <a:cubicBezTo>
                    <a:pt x="1264" y="0"/>
                    <a:pt x="1270" y="6"/>
                    <a:pt x="1270" y="13"/>
                  </a:cubicBezTo>
                  <a:cubicBezTo>
                    <a:pt x="1270" y="20"/>
                    <a:pt x="1264" y="26"/>
                    <a:pt x="1257" y="26"/>
                  </a:cubicBezTo>
                  <a:close/>
                  <a:moveTo>
                    <a:pt x="1180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0" y="0"/>
                  </a:lnTo>
                  <a:cubicBezTo>
                    <a:pt x="1187" y="0"/>
                    <a:pt x="1193" y="6"/>
                    <a:pt x="1193" y="13"/>
                  </a:cubicBezTo>
                  <a:cubicBezTo>
                    <a:pt x="1193" y="20"/>
                    <a:pt x="1187" y="26"/>
                    <a:pt x="1180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6" y="6"/>
                    <a:pt x="1116" y="13"/>
                  </a:cubicBezTo>
                  <a:cubicBezTo>
                    <a:pt x="1116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8" y="20"/>
                    <a:pt x="988" y="13"/>
                  </a:cubicBezTo>
                  <a:cubicBezTo>
                    <a:pt x="988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4" y="26"/>
                  </a:lnTo>
                  <a:cubicBezTo>
                    <a:pt x="917" y="26"/>
                    <a:pt x="912" y="20"/>
                    <a:pt x="912" y="13"/>
                  </a:cubicBezTo>
                  <a:cubicBezTo>
                    <a:pt x="912" y="6"/>
                    <a:pt x="917" y="0"/>
                    <a:pt x="924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0" y="26"/>
                    <a:pt x="835" y="20"/>
                    <a:pt x="835" y="13"/>
                  </a:cubicBezTo>
                  <a:cubicBezTo>
                    <a:pt x="835" y="6"/>
                    <a:pt x="840" y="0"/>
                    <a:pt x="848" y="0"/>
                  </a:cubicBezTo>
                  <a:lnTo>
                    <a:pt x="873" y="0"/>
                  </a:lnTo>
                  <a:cubicBezTo>
                    <a:pt x="880" y="0"/>
                    <a:pt x="886" y="6"/>
                    <a:pt x="886" y="13"/>
                  </a:cubicBezTo>
                  <a:cubicBezTo>
                    <a:pt x="886" y="20"/>
                    <a:pt x="880" y="26"/>
                    <a:pt x="873" y="26"/>
                  </a:cubicBezTo>
                  <a:close/>
                  <a:moveTo>
                    <a:pt x="796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6" y="0"/>
                  </a:lnTo>
                  <a:cubicBezTo>
                    <a:pt x="803" y="0"/>
                    <a:pt x="809" y="6"/>
                    <a:pt x="809" y="13"/>
                  </a:cubicBezTo>
                  <a:cubicBezTo>
                    <a:pt x="809" y="20"/>
                    <a:pt x="803" y="26"/>
                    <a:pt x="796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2" y="6"/>
                    <a:pt x="732" y="13"/>
                  </a:cubicBezTo>
                  <a:cubicBezTo>
                    <a:pt x="732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4" y="20"/>
                    <a:pt x="604" y="13"/>
                  </a:cubicBezTo>
                  <a:cubicBezTo>
                    <a:pt x="604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0" y="26"/>
                  </a:lnTo>
                  <a:cubicBezTo>
                    <a:pt x="533" y="26"/>
                    <a:pt x="528" y="20"/>
                    <a:pt x="528" y="13"/>
                  </a:cubicBezTo>
                  <a:cubicBezTo>
                    <a:pt x="528" y="6"/>
                    <a:pt x="533" y="0"/>
                    <a:pt x="540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6" y="26"/>
                    <a:pt x="451" y="20"/>
                    <a:pt x="451" y="13"/>
                  </a:cubicBezTo>
                  <a:cubicBezTo>
                    <a:pt x="451" y="6"/>
                    <a:pt x="456" y="0"/>
                    <a:pt x="464" y="0"/>
                  </a:cubicBezTo>
                  <a:lnTo>
                    <a:pt x="489" y="0"/>
                  </a:lnTo>
                  <a:cubicBezTo>
                    <a:pt x="496" y="0"/>
                    <a:pt x="502" y="6"/>
                    <a:pt x="502" y="13"/>
                  </a:cubicBezTo>
                  <a:cubicBezTo>
                    <a:pt x="502" y="20"/>
                    <a:pt x="496" y="26"/>
                    <a:pt x="489" y="26"/>
                  </a:cubicBezTo>
                  <a:close/>
                  <a:moveTo>
                    <a:pt x="412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2" y="0"/>
                  </a:lnTo>
                  <a:cubicBezTo>
                    <a:pt x="419" y="0"/>
                    <a:pt x="425" y="6"/>
                    <a:pt x="425" y="13"/>
                  </a:cubicBezTo>
                  <a:cubicBezTo>
                    <a:pt x="425" y="20"/>
                    <a:pt x="419" y="26"/>
                    <a:pt x="412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8" y="6"/>
                    <a:pt x="348" y="13"/>
                  </a:cubicBezTo>
                  <a:cubicBezTo>
                    <a:pt x="348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0" y="20"/>
                    <a:pt x="220" y="13"/>
                  </a:cubicBezTo>
                  <a:cubicBezTo>
                    <a:pt x="220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6" y="26"/>
                  </a:lnTo>
                  <a:cubicBezTo>
                    <a:pt x="149" y="26"/>
                    <a:pt x="144" y="20"/>
                    <a:pt x="144" y="13"/>
                  </a:cubicBezTo>
                  <a:cubicBezTo>
                    <a:pt x="144" y="6"/>
                    <a:pt x="149" y="0"/>
                    <a:pt x="156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2" y="26"/>
                    <a:pt x="67" y="20"/>
                    <a:pt x="67" y="13"/>
                  </a:cubicBezTo>
                  <a:cubicBezTo>
                    <a:pt x="67" y="6"/>
                    <a:pt x="72" y="0"/>
                    <a:pt x="80" y="0"/>
                  </a:cubicBezTo>
                  <a:lnTo>
                    <a:pt x="105" y="0"/>
                  </a:lnTo>
                  <a:cubicBezTo>
                    <a:pt x="112" y="0"/>
                    <a:pt x="118" y="6"/>
                    <a:pt x="118" y="13"/>
                  </a:cubicBezTo>
                  <a:cubicBezTo>
                    <a:pt x="118" y="20"/>
                    <a:pt x="112" y="26"/>
                    <a:pt x="105" y="26"/>
                  </a:cubicBezTo>
                  <a:close/>
                  <a:moveTo>
                    <a:pt x="28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8" y="0"/>
                  </a:lnTo>
                  <a:cubicBezTo>
                    <a:pt x="35" y="0"/>
                    <a:pt x="41" y="6"/>
                    <a:pt x="41" y="13"/>
                  </a:cubicBezTo>
                  <a:cubicBezTo>
                    <a:pt x="41" y="20"/>
                    <a:pt x="35" y="26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8" name="Line 174"/>
            <p:cNvSpPr>
              <a:spLocks noChangeShapeType="1"/>
            </p:cNvSpPr>
            <p:nvPr/>
          </p:nvSpPr>
          <p:spPr bwMode="auto">
            <a:xfrm>
              <a:off x="5213236" y="5910246"/>
              <a:ext cx="534864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9" name="Freeform 175"/>
            <p:cNvSpPr>
              <a:spLocks/>
            </p:cNvSpPr>
            <p:nvPr/>
          </p:nvSpPr>
          <p:spPr bwMode="auto">
            <a:xfrm>
              <a:off x="5738577" y="5873731"/>
              <a:ext cx="68246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6"/>
                </a:cxn>
                <a:cxn ang="0">
                  <a:pos x="0" y="0"/>
                </a:cxn>
              </a:cxnLst>
              <a:rect l="0" t="0" r="r" b="b"/>
              <a:pathLst>
                <a:path w="67" h="66">
                  <a:moveTo>
                    <a:pt x="0" y="0"/>
                  </a:moveTo>
                  <a:lnTo>
                    <a:pt x="67" y="33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0" name="Line 177"/>
            <p:cNvSpPr>
              <a:spLocks noChangeShapeType="1"/>
            </p:cNvSpPr>
            <p:nvPr/>
          </p:nvSpPr>
          <p:spPr bwMode="auto">
            <a:xfrm>
              <a:off x="5935382" y="5699098"/>
              <a:ext cx="77769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1" name="Line 178"/>
            <p:cNvSpPr>
              <a:spLocks noChangeShapeType="1"/>
            </p:cNvSpPr>
            <p:nvPr/>
          </p:nvSpPr>
          <p:spPr bwMode="auto">
            <a:xfrm>
              <a:off x="6425805" y="5699098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2" name="Freeform 179"/>
            <p:cNvSpPr>
              <a:spLocks/>
            </p:cNvSpPr>
            <p:nvPr/>
          </p:nvSpPr>
          <p:spPr bwMode="auto">
            <a:xfrm>
              <a:off x="6513097" y="5662584"/>
              <a:ext cx="66660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3" name="Line 180"/>
            <p:cNvSpPr>
              <a:spLocks noChangeShapeType="1"/>
            </p:cNvSpPr>
            <p:nvPr/>
          </p:nvSpPr>
          <p:spPr bwMode="auto">
            <a:xfrm>
              <a:off x="5935382" y="6124569"/>
              <a:ext cx="77769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4" name="Line 181"/>
            <p:cNvSpPr>
              <a:spLocks noChangeShapeType="1"/>
            </p:cNvSpPr>
            <p:nvPr/>
          </p:nvSpPr>
          <p:spPr bwMode="auto">
            <a:xfrm>
              <a:off x="6425805" y="6124569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5" name="Freeform 182"/>
            <p:cNvSpPr>
              <a:spLocks/>
            </p:cNvSpPr>
            <p:nvPr/>
          </p:nvSpPr>
          <p:spPr bwMode="auto">
            <a:xfrm>
              <a:off x="6513097" y="6088055"/>
              <a:ext cx="66660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6" name="Line 183"/>
            <p:cNvSpPr>
              <a:spLocks noChangeShapeType="1"/>
            </p:cNvSpPr>
            <p:nvPr/>
          </p:nvSpPr>
          <p:spPr bwMode="auto">
            <a:xfrm>
              <a:off x="5936968" y="5910246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7" name="Line 184"/>
            <p:cNvSpPr>
              <a:spLocks noChangeShapeType="1"/>
            </p:cNvSpPr>
            <p:nvPr/>
          </p:nvSpPr>
          <p:spPr bwMode="auto">
            <a:xfrm>
              <a:off x="6427392" y="5910246"/>
              <a:ext cx="96814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8" name="Freeform 185"/>
            <p:cNvSpPr>
              <a:spLocks/>
            </p:cNvSpPr>
            <p:nvPr/>
          </p:nvSpPr>
          <p:spPr bwMode="auto">
            <a:xfrm>
              <a:off x="6514684" y="5873731"/>
              <a:ext cx="66660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6"/>
                </a:cxn>
                <a:cxn ang="0">
                  <a:pos x="0" y="0"/>
                </a:cxn>
              </a:cxnLst>
              <a:rect l="0" t="0" r="r" b="b"/>
              <a:pathLst>
                <a:path w="67" h="66">
                  <a:moveTo>
                    <a:pt x="0" y="0"/>
                  </a:moveTo>
                  <a:lnTo>
                    <a:pt x="67" y="33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9" name="Rectangle 186"/>
            <p:cNvSpPr>
              <a:spLocks noChangeArrowheads="1"/>
            </p:cNvSpPr>
            <p:nvPr/>
          </p:nvSpPr>
          <p:spPr bwMode="auto">
            <a:xfrm>
              <a:off x="6013150" y="5832454"/>
              <a:ext cx="412654" cy="15082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90" name="Rectangle 187"/>
            <p:cNvSpPr>
              <a:spLocks noChangeArrowheads="1"/>
            </p:cNvSpPr>
            <p:nvPr/>
          </p:nvSpPr>
          <p:spPr bwMode="auto">
            <a:xfrm>
              <a:off x="6013150" y="5832454"/>
              <a:ext cx="412654" cy="150820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91" name="Rectangle 190"/>
            <p:cNvSpPr>
              <a:spLocks noChangeArrowheads="1"/>
            </p:cNvSpPr>
            <p:nvPr/>
          </p:nvSpPr>
          <p:spPr bwMode="auto">
            <a:xfrm>
              <a:off x="6013150" y="6045190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92" name="Rectangle 191"/>
            <p:cNvSpPr>
              <a:spLocks noChangeArrowheads="1"/>
            </p:cNvSpPr>
            <p:nvPr/>
          </p:nvSpPr>
          <p:spPr bwMode="auto">
            <a:xfrm>
              <a:off x="6013150" y="6045190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93" name="Line 199"/>
            <p:cNvSpPr>
              <a:spLocks noChangeShapeType="1"/>
            </p:cNvSpPr>
            <p:nvPr/>
          </p:nvSpPr>
          <p:spPr bwMode="auto">
            <a:xfrm flipH="1">
              <a:off x="6708314" y="5910246"/>
              <a:ext cx="63485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</p:grpSp>
      <p:graphicFrame>
        <p:nvGraphicFramePr>
          <p:cNvPr id="394" name="Table 393"/>
          <p:cNvGraphicFramePr>
            <a:graphicFrameLocks noGrp="1"/>
          </p:cNvGraphicFramePr>
          <p:nvPr/>
        </p:nvGraphicFramePr>
        <p:xfrm>
          <a:off x="1276350" y="2149475"/>
          <a:ext cx="2974974" cy="2409825"/>
        </p:xfrm>
        <a:graphic>
          <a:graphicData uri="http://schemas.openxmlformats.org/drawingml/2006/table">
            <a:tbl>
              <a:tblPr firstRow="1" bandRow="1"/>
              <a:tblGrid>
                <a:gridCol w="99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327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27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27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4216" name="Group 394"/>
          <p:cNvGrpSpPr>
            <a:grpSpLocks/>
          </p:cNvGrpSpPr>
          <p:nvPr/>
        </p:nvGrpSpPr>
        <p:grpSpPr bwMode="auto">
          <a:xfrm>
            <a:off x="1657350" y="2365375"/>
            <a:ext cx="838200" cy="717550"/>
            <a:chOff x="5715000" y="2286000"/>
            <a:chExt cx="838200" cy="717187"/>
          </a:xfrm>
        </p:grpSpPr>
        <p:sp>
          <p:nvSpPr>
            <p:cNvPr id="396" name="Oval 395"/>
            <p:cNvSpPr/>
            <p:nvPr/>
          </p:nvSpPr>
          <p:spPr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55" name="Straight Connector 397"/>
            <p:cNvCxnSpPr>
              <a:cxnSpLocks noChangeShapeType="1"/>
              <a:endCxn id="396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17" name="Group 398"/>
          <p:cNvGrpSpPr>
            <a:grpSpLocks/>
          </p:cNvGrpSpPr>
          <p:nvPr/>
        </p:nvGrpSpPr>
        <p:grpSpPr bwMode="auto">
          <a:xfrm>
            <a:off x="652463" y="2368550"/>
            <a:ext cx="838200" cy="715963"/>
            <a:chOff x="5715000" y="2286000"/>
            <a:chExt cx="838200" cy="717187"/>
          </a:xfrm>
        </p:grpSpPr>
        <p:sp>
          <p:nvSpPr>
            <p:cNvPr id="400" name="Oval 399"/>
            <p:cNvSpPr/>
            <p:nvPr/>
          </p:nvSpPr>
          <p:spPr>
            <a:xfrm>
              <a:off x="6167437" y="2667651"/>
              <a:ext cx="385763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52" name="Straight Connector 401"/>
            <p:cNvCxnSpPr>
              <a:cxnSpLocks noChangeShapeType="1"/>
              <a:endCxn id="400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18" name="Group 402"/>
          <p:cNvGrpSpPr>
            <a:grpSpLocks/>
          </p:cNvGrpSpPr>
          <p:nvPr/>
        </p:nvGrpSpPr>
        <p:grpSpPr bwMode="auto">
          <a:xfrm>
            <a:off x="2647950" y="2389188"/>
            <a:ext cx="838200" cy="717550"/>
            <a:chOff x="5715000" y="2286000"/>
            <a:chExt cx="838200" cy="717187"/>
          </a:xfrm>
        </p:grpSpPr>
        <p:sp>
          <p:nvSpPr>
            <p:cNvPr id="404" name="Oval 403"/>
            <p:cNvSpPr/>
            <p:nvPr/>
          </p:nvSpPr>
          <p:spPr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49" name="Straight Connector 405"/>
            <p:cNvCxnSpPr>
              <a:cxnSpLocks noChangeShapeType="1"/>
              <a:endCxn id="404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19" name="Group 406"/>
          <p:cNvGrpSpPr>
            <a:grpSpLocks/>
          </p:cNvGrpSpPr>
          <p:nvPr/>
        </p:nvGrpSpPr>
        <p:grpSpPr bwMode="auto">
          <a:xfrm>
            <a:off x="3609975" y="2403475"/>
            <a:ext cx="838200" cy="717550"/>
            <a:chOff x="5715000" y="2286000"/>
            <a:chExt cx="838200" cy="717187"/>
          </a:xfrm>
        </p:grpSpPr>
        <p:sp>
          <p:nvSpPr>
            <p:cNvPr id="408" name="Oval 407"/>
            <p:cNvSpPr/>
            <p:nvPr/>
          </p:nvSpPr>
          <p:spPr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46" name="Straight Connector 409"/>
            <p:cNvCxnSpPr>
              <a:cxnSpLocks noChangeShapeType="1"/>
              <a:endCxn id="408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20" name="Group 410"/>
          <p:cNvGrpSpPr>
            <a:grpSpLocks/>
          </p:cNvGrpSpPr>
          <p:nvPr/>
        </p:nvGrpSpPr>
        <p:grpSpPr bwMode="auto">
          <a:xfrm>
            <a:off x="1643063" y="1611313"/>
            <a:ext cx="838200" cy="715962"/>
            <a:chOff x="5715000" y="2286000"/>
            <a:chExt cx="838200" cy="717187"/>
          </a:xfrm>
        </p:grpSpPr>
        <p:sp>
          <p:nvSpPr>
            <p:cNvPr id="412" name="Oval 411"/>
            <p:cNvSpPr/>
            <p:nvPr/>
          </p:nvSpPr>
          <p:spPr>
            <a:xfrm>
              <a:off x="6167437" y="2667652"/>
              <a:ext cx="385763" cy="335535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5715000" y="2286000"/>
              <a:ext cx="457200" cy="381652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43" name="Straight Connector 413"/>
            <p:cNvCxnSpPr>
              <a:cxnSpLocks noChangeShapeType="1"/>
              <a:endCxn id="412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21" name="Group 414"/>
          <p:cNvGrpSpPr>
            <a:grpSpLocks/>
          </p:cNvGrpSpPr>
          <p:nvPr/>
        </p:nvGrpSpPr>
        <p:grpSpPr bwMode="auto">
          <a:xfrm>
            <a:off x="638175" y="1612900"/>
            <a:ext cx="838200" cy="717550"/>
            <a:chOff x="5715000" y="2286000"/>
            <a:chExt cx="838200" cy="717187"/>
          </a:xfrm>
        </p:grpSpPr>
        <p:sp>
          <p:nvSpPr>
            <p:cNvPr id="416" name="Oval 415"/>
            <p:cNvSpPr/>
            <p:nvPr/>
          </p:nvSpPr>
          <p:spPr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40" name="Straight Connector 417"/>
            <p:cNvCxnSpPr>
              <a:cxnSpLocks noChangeShapeType="1"/>
              <a:endCxn id="416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22" name="Group 418"/>
          <p:cNvGrpSpPr>
            <a:grpSpLocks/>
          </p:cNvGrpSpPr>
          <p:nvPr/>
        </p:nvGrpSpPr>
        <p:grpSpPr bwMode="auto">
          <a:xfrm>
            <a:off x="2633663" y="1635125"/>
            <a:ext cx="838200" cy="715963"/>
            <a:chOff x="5715000" y="2286000"/>
            <a:chExt cx="838200" cy="717187"/>
          </a:xfrm>
        </p:grpSpPr>
        <p:sp>
          <p:nvSpPr>
            <p:cNvPr id="420" name="Oval 419"/>
            <p:cNvSpPr/>
            <p:nvPr/>
          </p:nvSpPr>
          <p:spPr>
            <a:xfrm>
              <a:off x="6167437" y="2667651"/>
              <a:ext cx="385763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37" name="Straight Connector 421"/>
            <p:cNvCxnSpPr>
              <a:cxnSpLocks noChangeShapeType="1"/>
              <a:endCxn id="420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23" name="Group 422"/>
          <p:cNvGrpSpPr>
            <a:grpSpLocks/>
          </p:cNvGrpSpPr>
          <p:nvPr/>
        </p:nvGrpSpPr>
        <p:grpSpPr bwMode="auto">
          <a:xfrm>
            <a:off x="3595688" y="1649413"/>
            <a:ext cx="838200" cy="715962"/>
            <a:chOff x="5715000" y="2286000"/>
            <a:chExt cx="838200" cy="717187"/>
          </a:xfrm>
        </p:grpSpPr>
        <p:sp>
          <p:nvSpPr>
            <p:cNvPr id="424" name="Oval 423"/>
            <p:cNvSpPr/>
            <p:nvPr/>
          </p:nvSpPr>
          <p:spPr>
            <a:xfrm>
              <a:off x="6167437" y="2667652"/>
              <a:ext cx="385763" cy="335535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15000" y="2286000"/>
              <a:ext cx="457200" cy="381652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34" name="Straight Connector 425"/>
            <p:cNvCxnSpPr>
              <a:cxnSpLocks noChangeShapeType="1"/>
              <a:endCxn id="424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24" name="Group 426"/>
          <p:cNvGrpSpPr>
            <a:grpSpLocks/>
          </p:cNvGrpSpPr>
          <p:nvPr/>
        </p:nvGrpSpPr>
        <p:grpSpPr bwMode="auto">
          <a:xfrm>
            <a:off x="1639888" y="3927475"/>
            <a:ext cx="838200" cy="717550"/>
            <a:chOff x="5715000" y="2286000"/>
            <a:chExt cx="838200" cy="717187"/>
          </a:xfrm>
        </p:grpSpPr>
        <p:sp>
          <p:nvSpPr>
            <p:cNvPr id="428" name="Oval 427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31" name="Straight Connector 429"/>
            <p:cNvCxnSpPr>
              <a:cxnSpLocks noChangeShapeType="1"/>
              <a:endCxn id="428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25" name="Group 430"/>
          <p:cNvGrpSpPr>
            <a:grpSpLocks/>
          </p:cNvGrpSpPr>
          <p:nvPr/>
        </p:nvGrpSpPr>
        <p:grpSpPr bwMode="auto">
          <a:xfrm>
            <a:off x="635000" y="3929063"/>
            <a:ext cx="838200" cy="717550"/>
            <a:chOff x="5715000" y="2286000"/>
            <a:chExt cx="838200" cy="717187"/>
          </a:xfrm>
        </p:grpSpPr>
        <p:sp>
          <p:nvSpPr>
            <p:cNvPr id="432" name="Oval 431"/>
            <p:cNvSpPr/>
            <p:nvPr/>
          </p:nvSpPr>
          <p:spPr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28" name="Straight Connector 433"/>
            <p:cNvCxnSpPr>
              <a:cxnSpLocks noChangeShapeType="1"/>
              <a:endCxn id="432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26" name="Group 434"/>
          <p:cNvGrpSpPr>
            <a:grpSpLocks/>
          </p:cNvGrpSpPr>
          <p:nvPr/>
        </p:nvGrpSpPr>
        <p:grpSpPr bwMode="auto">
          <a:xfrm>
            <a:off x="2630488" y="3951288"/>
            <a:ext cx="838200" cy="717550"/>
            <a:chOff x="5715000" y="2286000"/>
            <a:chExt cx="838200" cy="717187"/>
          </a:xfrm>
        </p:grpSpPr>
        <p:sp>
          <p:nvSpPr>
            <p:cNvPr id="436" name="Oval 435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25" name="Straight Connector 437"/>
            <p:cNvCxnSpPr>
              <a:cxnSpLocks noChangeShapeType="1"/>
              <a:endCxn id="436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27" name="Group 438"/>
          <p:cNvGrpSpPr>
            <a:grpSpLocks/>
          </p:cNvGrpSpPr>
          <p:nvPr/>
        </p:nvGrpSpPr>
        <p:grpSpPr bwMode="auto">
          <a:xfrm>
            <a:off x="3592513" y="3965575"/>
            <a:ext cx="838200" cy="717550"/>
            <a:chOff x="5715000" y="2286000"/>
            <a:chExt cx="838200" cy="717187"/>
          </a:xfrm>
        </p:grpSpPr>
        <p:sp>
          <p:nvSpPr>
            <p:cNvPr id="440" name="Oval 439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22" name="Straight Connector 441"/>
            <p:cNvCxnSpPr>
              <a:cxnSpLocks noChangeShapeType="1"/>
              <a:endCxn id="440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28" name="Group 442"/>
          <p:cNvGrpSpPr>
            <a:grpSpLocks/>
          </p:cNvGrpSpPr>
          <p:nvPr/>
        </p:nvGrpSpPr>
        <p:grpSpPr bwMode="auto">
          <a:xfrm>
            <a:off x="1614488" y="3136900"/>
            <a:ext cx="838200" cy="717550"/>
            <a:chOff x="5715000" y="2286000"/>
            <a:chExt cx="838200" cy="717187"/>
          </a:xfrm>
        </p:grpSpPr>
        <p:sp>
          <p:nvSpPr>
            <p:cNvPr id="444" name="Oval 443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19" name="Straight Connector 445"/>
            <p:cNvCxnSpPr>
              <a:cxnSpLocks noChangeShapeType="1"/>
              <a:endCxn id="444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29" name="Group 446"/>
          <p:cNvGrpSpPr>
            <a:grpSpLocks/>
          </p:cNvGrpSpPr>
          <p:nvPr/>
        </p:nvGrpSpPr>
        <p:grpSpPr bwMode="auto">
          <a:xfrm>
            <a:off x="609600" y="3140075"/>
            <a:ext cx="838200" cy="715963"/>
            <a:chOff x="5715000" y="2286000"/>
            <a:chExt cx="838200" cy="717187"/>
          </a:xfrm>
        </p:grpSpPr>
        <p:sp>
          <p:nvSpPr>
            <p:cNvPr id="448" name="Oval 447"/>
            <p:cNvSpPr/>
            <p:nvPr/>
          </p:nvSpPr>
          <p:spPr>
            <a:xfrm>
              <a:off x="6167438" y="2667651"/>
              <a:ext cx="385762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16" name="Straight Connector 449"/>
            <p:cNvCxnSpPr>
              <a:cxnSpLocks noChangeShapeType="1"/>
              <a:endCxn id="448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30" name="Group 450"/>
          <p:cNvGrpSpPr>
            <a:grpSpLocks/>
          </p:cNvGrpSpPr>
          <p:nvPr/>
        </p:nvGrpSpPr>
        <p:grpSpPr bwMode="auto">
          <a:xfrm>
            <a:off x="2605088" y="3160713"/>
            <a:ext cx="838200" cy="717550"/>
            <a:chOff x="5715000" y="2286000"/>
            <a:chExt cx="838200" cy="717187"/>
          </a:xfrm>
        </p:grpSpPr>
        <p:sp>
          <p:nvSpPr>
            <p:cNvPr id="452" name="Oval 451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13" name="Straight Connector 453"/>
            <p:cNvCxnSpPr>
              <a:cxnSpLocks noChangeShapeType="1"/>
              <a:endCxn id="452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64231" name="Group 454"/>
          <p:cNvGrpSpPr>
            <a:grpSpLocks/>
          </p:cNvGrpSpPr>
          <p:nvPr/>
        </p:nvGrpSpPr>
        <p:grpSpPr bwMode="auto">
          <a:xfrm>
            <a:off x="3567113" y="3175000"/>
            <a:ext cx="838200" cy="717550"/>
            <a:chOff x="5715000" y="2286000"/>
            <a:chExt cx="838200" cy="717187"/>
          </a:xfrm>
        </p:grpSpPr>
        <p:sp>
          <p:nvSpPr>
            <p:cNvPr id="456" name="Oval 455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10" name="Straight Connector 457"/>
            <p:cNvCxnSpPr>
              <a:cxnSpLocks noChangeShapeType="1"/>
              <a:endCxn id="456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459" name="Straight Arrow Connector 458"/>
          <p:cNvCxnSpPr>
            <a:cxnSpLocks noChangeShapeType="1"/>
            <a:stCxn id="396" idx="4"/>
          </p:cNvCxnSpPr>
          <p:nvPr/>
        </p:nvCxnSpPr>
        <p:spPr bwMode="auto">
          <a:xfrm rot="16200000" flipH="1">
            <a:off x="1892300" y="3492500"/>
            <a:ext cx="3241675" cy="242252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60" name="Straight Arrow Connector 459"/>
          <p:cNvCxnSpPr>
            <a:cxnSpLocks noChangeShapeType="1"/>
            <a:stCxn id="396" idx="0"/>
          </p:cNvCxnSpPr>
          <p:nvPr/>
        </p:nvCxnSpPr>
        <p:spPr bwMode="auto">
          <a:xfrm rot="5400000" flipH="1" flipV="1">
            <a:off x="3092450" y="1114425"/>
            <a:ext cx="841375" cy="242252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19" name="Group 460"/>
          <p:cNvGrpSpPr>
            <a:grpSpLocks/>
          </p:cNvGrpSpPr>
          <p:nvPr/>
        </p:nvGrpSpPr>
        <p:grpSpPr bwMode="auto">
          <a:xfrm>
            <a:off x="6710363" y="3025775"/>
            <a:ext cx="2282825" cy="2884488"/>
            <a:chOff x="6711012" y="3025435"/>
            <a:chExt cx="2281600" cy="2884692"/>
          </a:xfrm>
        </p:grpSpPr>
        <p:grpSp>
          <p:nvGrpSpPr>
            <p:cNvPr id="264267" name="Group 419"/>
            <p:cNvGrpSpPr>
              <a:grpSpLocks/>
            </p:cNvGrpSpPr>
            <p:nvPr/>
          </p:nvGrpSpPr>
          <p:grpSpPr bwMode="auto">
            <a:xfrm>
              <a:off x="6711012" y="3025435"/>
              <a:ext cx="2175930" cy="2884692"/>
              <a:chOff x="6711012" y="3025435"/>
              <a:chExt cx="2175930" cy="2884692"/>
            </a:xfrm>
          </p:grpSpPr>
          <p:sp>
            <p:nvSpPr>
              <p:cNvPr id="465" name="Line 197"/>
              <p:cNvSpPr>
                <a:spLocks noChangeShapeType="1"/>
              </p:cNvSpPr>
              <p:nvPr/>
            </p:nvSpPr>
            <p:spPr bwMode="auto">
              <a:xfrm flipH="1">
                <a:off x="6720532" y="3025435"/>
                <a:ext cx="142798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grpSp>
            <p:nvGrpSpPr>
              <p:cNvPr id="264271" name="Group 418"/>
              <p:cNvGrpSpPr>
                <a:grpSpLocks/>
              </p:cNvGrpSpPr>
              <p:nvPr/>
            </p:nvGrpSpPr>
            <p:grpSpPr bwMode="auto">
              <a:xfrm>
                <a:off x="6711012" y="3025435"/>
                <a:ext cx="2175930" cy="2884692"/>
                <a:chOff x="6711012" y="3025435"/>
                <a:chExt cx="2175930" cy="2884692"/>
              </a:xfrm>
            </p:grpSpPr>
            <p:sp>
              <p:nvSpPr>
                <p:cNvPr id="467" name="Freeform 194"/>
                <p:cNvSpPr>
                  <a:spLocks/>
                </p:cNvSpPr>
                <p:nvPr/>
              </p:nvSpPr>
              <p:spPr bwMode="auto">
                <a:xfrm>
                  <a:off x="6715771" y="3739861"/>
                  <a:ext cx="184051" cy="76046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0"/>
                    </a:cxn>
                    <a:cxn ang="0">
                      <a:pos x="182" y="690"/>
                    </a:cxn>
                  </a:cxnLst>
                  <a:rect l="0" t="0" r="r" b="b"/>
                  <a:pathLst>
                    <a:path w="182" h="690">
                      <a:moveTo>
                        <a:pt x="0" y="0"/>
                      </a:moveTo>
                      <a:lnTo>
                        <a:pt x="182" y="0"/>
                      </a:lnTo>
                      <a:lnTo>
                        <a:pt x="182" y="69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68" name="Freeform 198"/>
                <p:cNvSpPr>
                  <a:spLocks/>
                </p:cNvSpPr>
                <p:nvPr/>
              </p:nvSpPr>
              <p:spPr bwMode="auto">
                <a:xfrm>
                  <a:off x="6714185" y="4473337"/>
                  <a:ext cx="133278" cy="24290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33" y="0"/>
                    </a:cxn>
                    <a:cxn ang="0">
                      <a:pos x="133" y="220"/>
                    </a:cxn>
                  </a:cxnLst>
                  <a:rect l="0" t="0" r="r" b="b"/>
                  <a:pathLst>
                    <a:path w="133" h="220">
                      <a:moveTo>
                        <a:pt x="0" y="0"/>
                      </a:moveTo>
                      <a:lnTo>
                        <a:pt x="133" y="0"/>
                      </a:lnTo>
                      <a:lnTo>
                        <a:pt x="133" y="22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69" name="Line 200"/>
                <p:cNvSpPr>
                  <a:spLocks noChangeShapeType="1"/>
                </p:cNvSpPr>
                <p:nvPr/>
              </p:nvSpPr>
              <p:spPr bwMode="auto">
                <a:xfrm>
                  <a:off x="6711012" y="5206814"/>
                  <a:ext cx="136452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0" name="Line 70"/>
                <p:cNvSpPr>
                  <a:spLocks noChangeShapeType="1"/>
                </p:cNvSpPr>
                <p:nvPr/>
              </p:nvSpPr>
              <p:spPr bwMode="auto">
                <a:xfrm>
                  <a:off x="6847464" y="4716243"/>
                  <a:ext cx="147558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1" name="Rectangle 13"/>
                <p:cNvSpPr>
                  <a:spLocks noChangeArrowheads="1"/>
                </p:cNvSpPr>
                <p:nvPr/>
              </p:nvSpPr>
              <p:spPr bwMode="auto">
                <a:xfrm>
                  <a:off x="7055314" y="4011343"/>
                  <a:ext cx="1031321" cy="1408212"/>
                </a:xfrm>
                <a:prstGeom prst="rect">
                  <a:avLst/>
                </a:prstGeom>
                <a:solidFill>
                  <a:srgbClr val="E6E6E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2" name="Rectangle 14"/>
                <p:cNvSpPr>
                  <a:spLocks noChangeArrowheads="1"/>
                </p:cNvSpPr>
                <p:nvPr/>
              </p:nvSpPr>
              <p:spPr bwMode="auto">
                <a:xfrm>
                  <a:off x="7055314" y="4011343"/>
                  <a:ext cx="1031321" cy="1408212"/>
                </a:xfrm>
                <a:prstGeom prst="rect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3" name="Freeform 15"/>
                <p:cNvSpPr>
                  <a:spLocks/>
                </p:cNvSpPr>
                <p:nvPr/>
              </p:nvSpPr>
              <p:spPr bwMode="auto">
                <a:xfrm>
                  <a:off x="7183833" y="4247896"/>
                  <a:ext cx="772697" cy="92875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53" y="0"/>
                    </a:cxn>
                    <a:cxn ang="0">
                      <a:pos x="613" y="843"/>
                    </a:cxn>
                    <a:cxn ang="0">
                      <a:pos x="766" y="843"/>
                    </a:cxn>
                  </a:cxnLst>
                  <a:rect l="0" t="0" r="r" b="b"/>
                  <a:pathLst>
                    <a:path w="766" h="843">
                      <a:moveTo>
                        <a:pt x="0" y="0"/>
                      </a:moveTo>
                      <a:lnTo>
                        <a:pt x="153" y="0"/>
                      </a:lnTo>
                      <a:lnTo>
                        <a:pt x="613" y="843"/>
                      </a:lnTo>
                      <a:lnTo>
                        <a:pt x="766" y="843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4" name="Freeform 16"/>
                <p:cNvSpPr>
                  <a:spLocks/>
                </p:cNvSpPr>
                <p:nvPr/>
              </p:nvSpPr>
              <p:spPr bwMode="auto">
                <a:xfrm>
                  <a:off x="7183833" y="4247896"/>
                  <a:ext cx="772697" cy="928754"/>
                </a:xfrm>
                <a:custGeom>
                  <a:avLst/>
                  <a:gdLst/>
                  <a:ahLst/>
                  <a:cxnLst>
                    <a:cxn ang="0">
                      <a:pos x="766" y="0"/>
                    </a:cxn>
                    <a:cxn ang="0">
                      <a:pos x="613" y="0"/>
                    </a:cxn>
                    <a:cxn ang="0">
                      <a:pos x="153" y="843"/>
                    </a:cxn>
                    <a:cxn ang="0">
                      <a:pos x="0" y="843"/>
                    </a:cxn>
                  </a:cxnLst>
                  <a:rect l="0" t="0" r="r" b="b"/>
                  <a:pathLst>
                    <a:path w="766" h="843">
                      <a:moveTo>
                        <a:pt x="766" y="0"/>
                      </a:moveTo>
                      <a:lnTo>
                        <a:pt x="613" y="0"/>
                      </a:lnTo>
                      <a:lnTo>
                        <a:pt x="153" y="843"/>
                      </a:lnTo>
                      <a:lnTo>
                        <a:pt x="0" y="843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5" name="Line 17"/>
                <p:cNvSpPr>
                  <a:spLocks noChangeShapeType="1"/>
                </p:cNvSpPr>
                <p:nvPr/>
              </p:nvSpPr>
              <p:spPr bwMode="auto">
                <a:xfrm>
                  <a:off x="8086636" y="4251072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6" name="Freeform 18"/>
                <p:cNvSpPr>
                  <a:spLocks/>
                </p:cNvSpPr>
                <p:nvPr/>
              </p:nvSpPr>
              <p:spPr bwMode="auto">
                <a:xfrm>
                  <a:off x="8327806" y="4214557"/>
                  <a:ext cx="66639" cy="7303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7" name="Line 19"/>
                <p:cNvSpPr>
                  <a:spLocks noChangeShapeType="1"/>
                </p:cNvSpPr>
                <p:nvPr/>
              </p:nvSpPr>
              <p:spPr bwMode="auto">
                <a:xfrm>
                  <a:off x="8086636" y="5181412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8" name="Freeform 20"/>
                <p:cNvSpPr>
                  <a:spLocks/>
                </p:cNvSpPr>
                <p:nvPr/>
              </p:nvSpPr>
              <p:spPr bwMode="auto">
                <a:xfrm>
                  <a:off x="8327806" y="5144898"/>
                  <a:ext cx="66639" cy="7303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264284" name="Rectangle 21"/>
                <p:cNvSpPr>
                  <a:spLocks noChangeArrowheads="1"/>
                </p:cNvSpPr>
                <p:nvPr/>
              </p:nvSpPr>
              <p:spPr bwMode="auto">
                <a:xfrm>
                  <a:off x="7091808" y="5429080"/>
                  <a:ext cx="604513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Crossbar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85" name="Rectangle 22"/>
                <p:cNvSpPr>
                  <a:spLocks noChangeArrowheads="1"/>
                </p:cNvSpPr>
                <p:nvPr/>
              </p:nvSpPr>
              <p:spPr bwMode="auto">
                <a:xfrm>
                  <a:off x="7683627" y="5429080"/>
                  <a:ext cx="57119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(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86" name="Rectangle 23"/>
                <p:cNvSpPr>
                  <a:spLocks noChangeArrowheads="1"/>
                </p:cNvSpPr>
                <p:nvPr/>
              </p:nvSpPr>
              <p:spPr bwMode="auto">
                <a:xfrm>
                  <a:off x="7724880" y="5429080"/>
                  <a:ext cx="106306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5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87" name="Rectangle 24"/>
                <p:cNvSpPr>
                  <a:spLocks noChangeArrowheads="1"/>
                </p:cNvSpPr>
                <p:nvPr/>
              </p:nvSpPr>
              <p:spPr bwMode="auto">
                <a:xfrm>
                  <a:off x="7834359" y="5429080"/>
                  <a:ext cx="120585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x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88" name="Rectangle 25"/>
                <p:cNvSpPr>
                  <a:spLocks noChangeArrowheads="1"/>
                </p:cNvSpPr>
                <p:nvPr/>
              </p:nvSpPr>
              <p:spPr bwMode="auto">
                <a:xfrm>
                  <a:off x="7937491" y="5429080"/>
                  <a:ext cx="69813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5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89" name="Rectangle 26"/>
                <p:cNvSpPr>
                  <a:spLocks noChangeArrowheads="1"/>
                </p:cNvSpPr>
                <p:nvPr/>
              </p:nvSpPr>
              <p:spPr bwMode="auto">
                <a:xfrm>
                  <a:off x="8012064" y="5429080"/>
                  <a:ext cx="55532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)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485" name="Freeform 55"/>
                <p:cNvSpPr>
                  <a:spLocks/>
                </p:cNvSpPr>
                <p:nvPr/>
              </p:nvSpPr>
              <p:spPr bwMode="auto">
                <a:xfrm>
                  <a:off x="6863330" y="3025435"/>
                  <a:ext cx="131691" cy="12256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8" y="0"/>
                    </a:cxn>
                    <a:cxn ang="0">
                      <a:pos x="88" y="1112"/>
                    </a:cxn>
                    <a:cxn ang="0">
                      <a:pos x="131" y="1112"/>
                    </a:cxn>
                  </a:cxnLst>
                  <a:rect l="0" t="0" r="r" b="b"/>
                  <a:pathLst>
                    <a:path w="131" h="1112">
                      <a:moveTo>
                        <a:pt x="0" y="0"/>
                      </a:moveTo>
                      <a:lnTo>
                        <a:pt x="88" y="0"/>
                      </a:lnTo>
                      <a:lnTo>
                        <a:pt x="88" y="1112"/>
                      </a:lnTo>
                      <a:lnTo>
                        <a:pt x="131" y="1112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86" name="Freeform 56"/>
                <p:cNvSpPr>
                  <a:spLocks/>
                </p:cNvSpPr>
                <p:nvPr/>
              </p:nvSpPr>
              <p:spPr bwMode="auto">
                <a:xfrm>
                  <a:off x="6987089" y="4214557"/>
                  <a:ext cx="68225" cy="7303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264292" name="Rectangle 59"/>
                <p:cNvSpPr>
                  <a:spLocks noChangeArrowheads="1"/>
                </p:cNvSpPr>
                <p:nvPr/>
              </p:nvSpPr>
              <p:spPr bwMode="auto">
                <a:xfrm>
                  <a:off x="8407139" y="4154228"/>
                  <a:ext cx="449022" cy="1857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To East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93" name="Rectangle 60"/>
                <p:cNvSpPr>
                  <a:spLocks noChangeArrowheads="1"/>
                </p:cNvSpPr>
                <p:nvPr/>
              </p:nvSpPr>
              <p:spPr bwMode="auto">
                <a:xfrm>
                  <a:off x="8407139" y="5087744"/>
                  <a:ext cx="353823" cy="184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To PE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489" name="Freeform 71"/>
                <p:cNvSpPr>
                  <a:spLocks/>
                </p:cNvSpPr>
                <p:nvPr/>
              </p:nvSpPr>
              <p:spPr bwMode="auto">
                <a:xfrm>
                  <a:off x="6987089" y="4679727"/>
                  <a:ext cx="68225" cy="7303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6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0" name="Freeform 72"/>
                <p:cNvSpPr>
                  <a:spLocks/>
                </p:cNvSpPr>
                <p:nvPr/>
              </p:nvSpPr>
              <p:spPr bwMode="auto">
                <a:xfrm>
                  <a:off x="6771305" y="5176650"/>
                  <a:ext cx="223717" cy="733477"/>
                </a:xfrm>
                <a:custGeom>
                  <a:avLst/>
                  <a:gdLst/>
                  <a:ahLst/>
                  <a:cxnLst>
                    <a:cxn ang="0">
                      <a:pos x="0" y="665"/>
                    </a:cxn>
                    <a:cxn ang="0">
                      <a:pos x="129" y="665"/>
                    </a:cxn>
                    <a:cxn ang="0">
                      <a:pos x="129" y="0"/>
                    </a:cxn>
                    <a:cxn ang="0">
                      <a:pos x="222" y="0"/>
                    </a:cxn>
                  </a:cxnLst>
                  <a:rect l="0" t="0" r="r" b="b"/>
                  <a:pathLst>
                    <a:path w="222" h="665">
                      <a:moveTo>
                        <a:pt x="0" y="665"/>
                      </a:moveTo>
                      <a:lnTo>
                        <a:pt x="129" y="665"/>
                      </a:lnTo>
                      <a:lnTo>
                        <a:pt x="129" y="0"/>
                      </a:lnTo>
                      <a:lnTo>
                        <a:pt x="222" y="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1" name="Freeform 73"/>
                <p:cNvSpPr>
                  <a:spLocks/>
                </p:cNvSpPr>
                <p:nvPr/>
              </p:nvSpPr>
              <p:spPr bwMode="auto">
                <a:xfrm>
                  <a:off x="6987089" y="5141723"/>
                  <a:ext cx="68225" cy="73030"/>
                </a:xfrm>
                <a:custGeom>
                  <a:avLst/>
                  <a:gdLst/>
                  <a:ahLst/>
                  <a:cxnLst>
                    <a:cxn ang="0">
                      <a:pos x="0" y="67"/>
                    </a:cxn>
                    <a:cxn ang="0">
                      <a:pos x="67" y="33"/>
                    </a:cxn>
                    <a:cxn ang="0">
                      <a:pos x="0" y="0"/>
                    </a:cxn>
                    <a:cxn ang="0">
                      <a:pos x="0" y="67"/>
                    </a:cxn>
                  </a:cxnLst>
                  <a:rect l="0" t="0" r="r" b="b"/>
                  <a:pathLst>
                    <a:path w="67" h="67">
                      <a:moveTo>
                        <a:pt x="0" y="67"/>
                      </a:moveTo>
                      <a:lnTo>
                        <a:pt x="67" y="33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2" name="Line 195"/>
                <p:cNvSpPr>
                  <a:spLocks noChangeShapeType="1"/>
                </p:cNvSpPr>
                <p:nvPr/>
              </p:nvSpPr>
              <p:spPr bwMode="auto">
                <a:xfrm>
                  <a:off x="6899823" y="4500327"/>
                  <a:ext cx="95199" cy="1587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3" name="Freeform 196"/>
                <p:cNvSpPr>
                  <a:spLocks/>
                </p:cNvSpPr>
                <p:nvPr/>
              </p:nvSpPr>
              <p:spPr bwMode="auto">
                <a:xfrm>
                  <a:off x="6987089" y="4463812"/>
                  <a:ext cx="68225" cy="746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4" name="Freeform 201"/>
                <p:cNvSpPr>
                  <a:spLocks/>
                </p:cNvSpPr>
                <p:nvPr/>
              </p:nvSpPr>
              <p:spPr bwMode="auto">
                <a:xfrm>
                  <a:off x="6847464" y="4952796"/>
                  <a:ext cx="147558" cy="254018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0" y="0"/>
                    </a:cxn>
                    <a:cxn ang="0">
                      <a:pos x="0" y="230"/>
                    </a:cxn>
                  </a:cxnLst>
                  <a:rect l="0" t="0" r="r" b="b"/>
                  <a:pathLst>
                    <a:path w="146" h="230">
                      <a:moveTo>
                        <a:pt x="146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5" name="Freeform 202"/>
                <p:cNvSpPr>
                  <a:spLocks/>
                </p:cNvSpPr>
                <p:nvPr/>
              </p:nvSpPr>
              <p:spPr bwMode="auto">
                <a:xfrm>
                  <a:off x="6987089" y="4914694"/>
                  <a:ext cx="68225" cy="746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4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4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6" name="Line 203"/>
                <p:cNvSpPr>
                  <a:spLocks noChangeShapeType="1"/>
                </p:cNvSpPr>
                <p:nvPr/>
              </p:nvSpPr>
              <p:spPr bwMode="auto">
                <a:xfrm>
                  <a:off x="8086636" y="4500327"/>
                  <a:ext cx="249104" cy="1587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7" name="Freeform 204"/>
                <p:cNvSpPr>
                  <a:spLocks/>
                </p:cNvSpPr>
                <p:nvPr/>
              </p:nvSpPr>
              <p:spPr bwMode="auto">
                <a:xfrm>
                  <a:off x="8327806" y="4463812"/>
                  <a:ext cx="66639" cy="746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8" name="Line 205"/>
                <p:cNvSpPr>
                  <a:spLocks noChangeShapeType="1"/>
                </p:cNvSpPr>
                <p:nvPr/>
              </p:nvSpPr>
              <p:spPr bwMode="auto">
                <a:xfrm>
                  <a:off x="8086636" y="4716243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9" name="Freeform 206"/>
                <p:cNvSpPr>
                  <a:spLocks/>
                </p:cNvSpPr>
                <p:nvPr/>
              </p:nvSpPr>
              <p:spPr bwMode="auto">
                <a:xfrm>
                  <a:off x="8327806" y="4679727"/>
                  <a:ext cx="66639" cy="7303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6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500" name="Line 207"/>
                <p:cNvSpPr>
                  <a:spLocks noChangeShapeType="1"/>
                </p:cNvSpPr>
                <p:nvPr/>
              </p:nvSpPr>
              <p:spPr bwMode="auto">
                <a:xfrm>
                  <a:off x="8086636" y="4952796"/>
                  <a:ext cx="249104" cy="1588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501" name="Freeform 208"/>
                <p:cNvSpPr>
                  <a:spLocks/>
                </p:cNvSpPr>
                <p:nvPr/>
              </p:nvSpPr>
              <p:spPr bwMode="auto">
                <a:xfrm>
                  <a:off x="8327806" y="4914694"/>
                  <a:ext cx="66639" cy="746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4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4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264307" name="Rectangle 209"/>
                <p:cNvSpPr>
                  <a:spLocks noChangeArrowheads="1"/>
                </p:cNvSpPr>
                <p:nvPr/>
              </p:nvSpPr>
              <p:spPr bwMode="auto">
                <a:xfrm>
                  <a:off x="8407139" y="4408246"/>
                  <a:ext cx="479168" cy="184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To West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</p:grpSp>
        </p:grpSp>
        <p:sp>
          <p:nvSpPr>
            <p:cNvPr id="264268" name="Rectangle 210"/>
            <p:cNvSpPr>
              <a:spLocks noChangeArrowheads="1"/>
            </p:cNvSpPr>
            <p:nvPr/>
          </p:nvSpPr>
          <p:spPr bwMode="auto">
            <a:xfrm>
              <a:off x="8407138" y="4624161"/>
              <a:ext cx="585474" cy="1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To North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64269" name="Rectangle 211"/>
            <p:cNvSpPr>
              <a:spLocks noChangeArrowheads="1"/>
            </p:cNvSpPr>
            <p:nvPr/>
          </p:nvSpPr>
          <p:spPr bwMode="auto">
            <a:xfrm>
              <a:off x="8407138" y="4863890"/>
              <a:ext cx="572780" cy="1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To South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</p:grpSp>
      <p:sp>
        <p:nvSpPr>
          <p:cNvPr id="503" name="Rectangle 216"/>
          <p:cNvSpPr>
            <a:spLocks noChangeArrowheads="1"/>
          </p:cNvSpPr>
          <p:nvPr/>
        </p:nvSpPr>
        <p:spPr bwMode="auto">
          <a:xfrm>
            <a:off x="5435600" y="2438400"/>
            <a:ext cx="1371600" cy="9969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504" name="Text Box 217"/>
          <p:cNvSpPr txBox="1">
            <a:spLocks noChangeArrowheads="1"/>
          </p:cNvSpPr>
          <p:nvPr/>
        </p:nvSpPr>
        <p:spPr bwMode="auto">
          <a:xfrm>
            <a:off x="5257800" y="2057400"/>
            <a:ext cx="26463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rPr>
              <a:t>Input Port with Buffers</a:t>
            </a:r>
          </a:p>
        </p:txBody>
      </p:sp>
      <p:sp>
        <p:nvSpPr>
          <p:cNvPr id="505" name="Text Box 219"/>
          <p:cNvSpPr txBox="1">
            <a:spLocks noChangeArrowheads="1"/>
          </p:cNvSpPr>
          <p:nvPr/>
        </p:nvSpPr>
        <p:spPr bwMode="auto">
          <a:xfrm>
            <a:off x="7018338" y="2438400"/>
            <a:ext cx="18208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rPr>
              <a:t>Control Logic</a:t>
            </a:r>
          </a:p>
        </p:txBody>
      </p:sp>
      <p:sp>
        <p:nvSpPr>
          <p:cNvPr id="506" name="Text Box 221"/>
          <p:cNvSpPr txBox="1">
            <a:spLocks noChangeArrowheads="1"/>
          </p:cNvSpPr>
          <p:nvPr/>
        </p:nvSpPr>
        <p:spPr bwMode="auto">
          <a:xfrm>
            <a:off x="7162800" y="5715000"/>
            <a:ext cx="1447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rPr>
              <a:t>Crossbar</a:t>
            </a:r>
          </a:p>
        </p:txBody>
      </p:sp>
      <p:sp>
        <p:nvSpPr>
          <p:cNvPr id="507" name="Rectangle 506"/>
          <p:cNvSpPr/>
          <p:nvPr/>
        </p:nvSpPr>
        <p:spPr>
          <a:xfrm>
            <a:off x="4724400" y="1905000"/>
            <a:ext cx="4343400" cy="4419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08" name="Oval 507"/>
          <p:cNvSpPr/>
          <p:nvPr/>
        </p:nvSpPr>
        <p:spPr>
          <a:xfrm>
            <a:off x="228600" y="5257800"/>
            <a:ext cx="385763" cy="336550"/>
          </a:xfrm>
          <a:prstGeom prst="ellipse">
            <a:avLst/>
          </a:prstGeom>
          <a:solidFill>
            <a:srgbClr val="FF99CC"/>
          </a:solidFill>
          <a:ln w="9525">
            <a:solidFill>
              <a:srgbClr val="FF99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utigerNextLT Regular" pitchFamily="18" charset="0"/>
                <a:ea typeface="굴림" pitchFamily="50" charset="-127"/>
                <a:cs typeface="Arial" pitchFamily="-105" charset="0"/>
              </a:rPr>
              <a:t>R</a:t>
            </a:r>
          </a:p>
        </p:txBody>
      </p:sp>
      <p:sp>
        <p:nvSpPr>
          <p:cNvPr id="509" name="TextBox 508"/>
          <p:cNvSpPr txBox="1"/>
          <p:nvPr/>
        </p:nvSpPr>
        <p:spPr>
          <a:xfrm>
            <a:off x="685800" y="5257800"/>
            <a:ext cx="877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rPr>
              <a:t>Router</a:t>
            </a:r>
          </a:p>
        </p:txBody>
      </p:sp>
      <p:sp>
        <p:nvSpPr>
          <p:cNvPr id="510" name="Rectangle 509"/>
          <p:cNvSpPr/>
          <p:nvPr/>
        </p:nvSpPr>
        <p:spPr>
          <a:xfrm>
            <a:off x="228600" y="5715000"/>
            <a:ext cx="457200" cy="3810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PE</a:t>
            </a:r>
          </a:p>
        </p:txBody>
      </p:sp>
      <p:sp>
        <p:nvSpPr>
          <p:cNvPr id="511" name="TextBox 510"/>
          <p:cNvSpPr txBox="1"/>
          <p:nvPr/>
        </p:nvSpPr>
        <p:spPr>
          <a:xfrm>
            <a:off x="685800" y="5715000"/>
            <a:ext cx="2916238" cy="61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rPr>
              <a:t>Processing Element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rPr>
              <a:t>(Cores, L2 Banks, Memory Controllers etc)</a:t>
            </a:r>
          </a:p>
        </p:txBody>
      </p:sp>
      <p:grpSp>
        <p:nvGrpSpPr>
          <p:cNvPr id="22" name="Group 511"/>
          <p:cNvGrpSpPr>
            <a:grpSpLocks/>
          </p:cNvGrpSpPr>
          <p:nvPr/>
        </p:nvGrpSpPr>
        <p:grpSpPr bwMode="auto">
          <a:xfrm>
            <a:off x="6665913" y="2676525"/>
            <a:ext cx="1563687" cy="1341438"/>
            <a:chOff x="6666491" y="2677160"/>
            <a:chExt cx="1563109" cy="1341014"/>
          </a:xfrm>
        </p:grpSpPr>
        <p:grpSp>
          <p:nvGrpSpPr>
            <p:cNvPr id="264246" name="Group 420"/>
            <p:cNvGrpSpPr>
              <a:grpSpLocks/>
            </p:cNvGrpSpPr>
            <p:nvPr/>
          </p:nvGrpSpPr>
          <p:grpSpPr bwMode="auto">
            <a:xfrm>
              <a:off x="6667650" y="2681652"/>
              <a:ext cx="1561950" cy="1336522"/>
              <a:chOff x="6667650" y="2681652"/>
              <a:chExt cx="1561950" cy="1336522"/>
            </a:xfrm>
          </p:grpSpPr>
          <p:sp>
            <p:nvSpPr>
              <p:cNvPr id="515" name="Rectangle 27"/>
              <p:cNvSpPr>
                <a:spLocks noChangeArrowheads="1"/>
              </p:cNvSpPr>
              <p:nvPr/>
            </p:nvSpPr>
            <p:spPr bwMode="auto">
              <a:xfrm>
                <a:off x="7131456" y="2815230"/>
                <a:ext cx="1007690" cy="3174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516" name="Rectangle 28"/>
              <p:cNvSpPr>
                <a:spLocks noChangeArrowheads="1"/>
              </p:cNvSpPr>
              <p:nvPr/>
            </p:nvSpPr>
            <p:spPr bwMode="auto">
              <a:xfrm>
                <a:off x="7131456" y="2815230"/>
                <a:ext cx="1007690" cy="317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64250" name="Rectangle 29"/>
              <p:cNvSpPr>
                <a:spLocks noChangeArrowheads="1"/>
              </p:cNvSpPr>
              <p:nvPr/>
            </p:nvSpPr>
            <p:spPr bwMode="auto">
              <a:xfrm>
                <a:off x="7240954" y="2821578"/>
                <a:ext cx="950560" cy="172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Routing Unit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1" name="Rectangle 30"/>
              <p:cNvSpPr>
                <a:spLocks noChangeArrowheads="1"/>
              </p:cNvSpPr>
              <p:nvPr/>
            </p:nvSpPr>
            <p:spPr bwMode="auto">
              <a:xfrm>
                <a:off x="7452013" y="2962820"/>
                <a:ext cx="58716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2" name="Rectangle 31"/>
              <p:cNvSpPr>
                <a:spLocks noChangeArrowheads="1"/>
              </p:cNvSpPr>
              <p:nvPr/>
            </p:nvSpPr>
            <p:spPr bwMode="auto">
              <a:xfrm>
                <a:off x="7493272" y="2962820"/>
                <a:ext cx="206299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RC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3" name="Rectangle 32"/>
              <p:cNvSpPr>
                <a:spLocks noChangeArrowheads="1"/>
              </p:cNvSpPr>
              <p:nvPr/>
            </p:nvSpPr>
            <p:spPr bwMode="auto">
              <a:xfrm>
                <a:off x="7650377" y="2962820"/>
                <a:ext cx="58715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521" name="Rectangle 33"/>
              <p:cNvSpPr>
                <a:spLocks noChangeArrowheads="1"/>
              </p:cNvSpPr>
              <p:nvPr/>
            </p:nvSpPr>
            <p:spPr bwMode="auto">
              <a:xfrm>
                <a:off x="7131456" y="3124694"/>
                <a:ext cx="1007690" cy="3174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522" name="Rectangle 34"/>
              <p:cNvSpPr>
                <a:spLocks noChangeArrowheads="1"/>
              </p:cNvSpPr>
              <p:nvPr/>
            </p:nvSpPr>
            <p:spPr bwMode="auto">
              <a:xfrm>
                <a:off x="7131456" y="3124694"/>
                <a:ext cx="1007690" cy="317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64256" name="Rectangle 35"/>
              <p:cNvSpPr>
                <a:spLocks noChangeArrowheads="1"/>
              </p:cNvSpPr>
              <p:nvPr/>
            </p:nvSpPr>
            <p:spPr bwMode="auto">
              <a:xfrm>
                <a:off x="7240954" y="3134216"/>
                <a:ext cx="888671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VC Allocator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7" name="Rectangle 36"/>
              <p:cNvSpPr>
                <a:spLocks noChangeArrowheads="1"/>
              </p:cNvSpPr>
              <p:nvPr/>
            </p:nvSpPr>
            <p:spPr bwMode="auto">
              <a:xfrm>
                <a:off x="7459948" y="3277046"/>
                <a:ext cx="58715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8" name="Rectangle 37"/>
              <p:cNvSpPr>
                <a:spLocks noChangeArrowheads="1"/>
              </p:cNvSpPr>
              <p:nvPr/>
            </p:nvSpPr>
            <p:spPr bwMode="auto">
              <a:xfrm>
                <a:off x="7493272" y="3277046"/>
                <a:ext cx="207886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VA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9" name="Rectangle 38"/>
              <p:cNvSpPr>
                <a:spLocks noChangeArrowheads="1"/>
              </p:cNvSpPr>
              <p:nvPr/>
            </p:nvSpPr>
            <p:spPr bwMode="auto">
              <a:xfrm>
                <a:off x="7644030" y="3277046"/>
                <a:ext cx="58715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527" name="Rectangle 39"/>
              <p:cNvSpPr>
                <a:spLocks noChangeArrowheads="1"/>
              </p:cNvSpPr>
              <p:nvPr/>
            </p:nvSpPr>
            <p:spPr bwMode="auto">
              <a:xfrm>
                <a:off x="7131456" y="3434159"/>
                <a:ext cx="1007690" cy="317400"/>
              </a:xfrm>
              <a:prstGeom prst="rect">
                <a:avLst/>
              </a:prstGeom>
              <a:solidFill>
                <a:srgbClr val="00F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528" name="Rectangle 40"/>
              <p:cNvSpPr>
                <a:spLocks noChangeArrowheads="1"/>
              </p:cNvSpPr>
              <p:nvPr/>
            </p:nvSpPr>
            <p:spPr bwMode="auto">
              <a:xfrm>
                <a:off x="7131456" y="3434159"/>
                <a:ext cx="1007690" cy="3174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64262" name="Rectangle 41"/>
              <p:cNvSpPr>
                <a:spLocks noChangeArrowheads="1"/>
              </p:cNvSpPr>
              <p:nvPr/>
            </p:nvSpPr>
            <p:spPr bwMode="auto">
              <a:xfrm>
                <a:off x="7391710" y="3440507"/>
                <a:ext cx="503052" cy="172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Switch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63" name="Rectangle 42"/>
              <p:cNvSpPr>
                <a:spLocks noChangeArrowheads="1"/>
              </p:cNvSpPr>
              <p:nvPr/>
            </p:nvSpPr>
            <p:spPr bwMode="auto">
              <a:xfrm>
                <a:off x="7221911" y="3581749"/>
                <a:ext cx="1007689" cy="169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Allocator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64" name="Rectangle 44"/>
              <p:cNvSpPr>
                <a:spLocks noChangeArrowheads="1"/>
              </p:cNvSpPr>
              <p:nvPr/>
            </p:nvSpPr>
            <p:spPr bwMode="auto">
              <a:xfrm>
                <a:off x="7834459" y="3546835"/>
                <a:ext cx="318969" cy="168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(SA)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532" name="Freeform 46"/>
              <p:cNvSpPr>
                <a:spLocks/>
              </p:cNvSpPr>
              <p:nvPr/>
            </p:nvSpPr>
            <p:spPr bwMode="auto">
              <a:xfrm>
                <a:off x="6668078" y="2681922"/>
                <a:ext cx="463379" cy="907763"/>
              </a:xfrm>
              <a:custGeom>
                <a:avLst/>
                <a:gdLst/>
                <a:ahLst/>
                <a:cxnLst>
                  <a:cxn ang="0">
                    <a:pos x="460" y="824"/>
                  </a:cxn>
                  <a:cxn ang="0">
                    <a:pos x="373" y="824"/>
                  </a:cxn>
                  <a:cxn ang="0">
                    <a:pos x="373" y="0"/>
                  </a:cxn>
                  <a:cxn ang="0">
                    <a:pos x="0" y="0"/>
                  </a:cxn>
                </a:cxnLst>
                <a:rect l="0" t="0" r="r" b="b"/>
                <a:pathLst>
                  <a:path w="460" h="824">
                    <a:moveTo>
                      <a:pt x="460" y="824"/>
                    </a:moveTo>
                    <a:lnTo>
                      <a:pt x="373" y="824"/>
                    </a:lnTo>
                    <a:lnTo>
                      <a:pt x="37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533" name="Line 49"/>
              <p:cNvSpPr>
                <a:spLocks noChangeShapeType="1"/>
              </p:cNvSpPr>
              <p:nvPr/>
            </p:nvSpPr>
            <p:spPr bwMode="auto">
              <a:xfrm>
                <a:off x="7571032" y="3743623"/>
                <a:ext cx="0" cy="274551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</p:grpSp>
        <p:sp>
          <p:nvSpPr>
            <p:cNvPr id="514" name="Line 49"/>
            <p:cNvSpPr>
              <a:spLocks noChangeShapeType="1"/>
            </p:cNvSpPr>
            <p:nvPr/>
          </p:nvSpPr>
          <p:spPr bwMode="auto">
            <a:xfrm>
              <a:off x="6666491" y="2677160"/>
              <a:ext cx="1586" cy="136482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</p:grpSp>
      <p:sp>
        <p:nvSpPr>
          <p:cNvPr id="534" name="Rectangle 218"/>
          <p:cNvSpPr>
            <a:spLocks noChangeArrowheads="1"/>
          </p:cNvSpPr>
          <p:nvPr/>
        </p:nvSpPr>
        <p:spPr bwMode="auto">
          <a:xfrm>
            <a:off x="7085013" y="2786063"/>
            <a:ext cx="1096962" cy="1004887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98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/>
      <p:bldP spid="503" grpId="0" animBg="1"/>
      <p:bldP spid="504" grpId="0"/>
      <p:bldP spid="505" grpId="0"/>
      <p:bldP spid="506" grpId="0"/>
      <p:bldP spid="507" grpId="0" animBg="1"/>
      <p:bldP spid="5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Terminology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Node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A router/switch within a network</a:t>
            </a:r>
          </a:p>
          <a:p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Message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Unit of transfer for network’</a:t>
            </a:r>
            <a:r>
              <a:rPr lang="en-US" altLang="ja-JP" dirty="0">
                <a:latin typeface="Tahoma" charset="0"/>
                <a:ea typeface="ＭＳ Ｐゴシック" charset="0"/>
              </a:rPr>
              <a:t>s clients (processors, memory)</a:t>
            </a:r>
          </a:p>
          <a:p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Packet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Unit of transfer for network </a:t>
            </a:r>
          </a:p>
          <a:p>
            <a:endParaRPr lang="en-US" sz="1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Flit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Flow control digit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Unit of flow control within network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05FF577-E831-AB4C-B0B2-6B98D6B00A27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9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3532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On-Chip vs. Off-Chip Interconnects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On-chip advantages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Low latency between cores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No pin constraints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Rich wiring resources</a:t>
            </a:r>
          </a:p>
          <a:p>
            <a:pPr lvl="1">
              <a:buFont typeface="Wingdings" charset="0"/>
              <a:buChar char="à"/>
            </a:pPr>
            <a:r>
              <a:rPr lang="en-US">
                <a:latin typeface="Tahoma" charset="0"/>
                <a:ea typeface="ＭＳ Ｐゴシック" charset="0"/>
              </a:rPr>
              <a:t>Very high bandwidth</a:t>
            </a:r>
          </a:p>
          <a:p>
            <a:pPr lvl="1">
              <a:buFont typeface="Wingdings" charset="0"/>
              <a:buChar char="à"/>
            </a:pPr>
            <a:r>
              <a:rPr lang="en-US">
                <a:latin typeface="Tahoma" charset="0"/>
                <a:ea typeface="ＭＳ Ｐゴシック" charset="0"/>
              </a:rPr>
              <a:t>Simpler coordination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On-chip constraints/disadvantages</a:t>
            </a:r>
          </a:p>
          <a:p>
            <a:pPr lvl="1" eaLnBrk="1" hangingPunct="1">
              <a:spcBef>
                <a:spcPts val="600"/>
              </a:spcBef>
            </a:pPr>
            <a:r>
              <a:rPr lang="en-US">
                <a:latin typeface="Tahoma" charset="0"/>
                <a:ea typeface="ＭＳ Ｐゴシック" charset="0"/>
              </a:rPr>
              <a:t>2D substrate limits implementable topologies</a:t>
            </a:r>
          </a:p>
          <a:p>
            <a:pPr lvl="1" eaLnBrk="1" hangingPunct="1">
              <a:spcBef>
                <a:spcPts val="600"/>
              </a:spcBef>
            </a:pPr>
            <a:r>
              <a:rPr lang="en-US">
                <a:latin typeface="Tahoma" charset="0"/>
                <a:ea typeface="ＭＳ Ｐゴシック" charset="0"/>
              </a:rPr>
              <a:t>Energy/power consumption a key concern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Complex algorithms undesirable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Logic area constrains use of wiring resources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2652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E42D34-46E0-B549-8CAE-F402EC46A71F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42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On-Chip vs. Off-Chip Interconnects (II)</a:t>
            </a:r>
          </a:p>
        </p:txBody>
      </p:sp>
      <p:sp>
        <p:nvSpPr>
          <p:cNvPr id="15360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Cost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Off-chip: Channels, pins, connectors, cables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On-chip: Cost is storage and switches (wires are plentiful)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Leads to networks with many wide channels, few buffers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Channel characteristics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On chip short distance </a:t>
            </a:r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 low latency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On chip RC lines  need repeaters every 1-2mm</a:t>
            </a:r>
          </a:p>
          <a:p>
            <a:pPr lvl="2"/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Can put logic in repeaters</a:t>
            </a:r>
          </a:p>
          <a:p>
            <a:pPr lvl="2"/>
            <a:endParaRPr lang="en-US">
              <a:latin typeface="Tahoma" charset="0"/>
              <a:ea typeface="ＭＳ Ｐゴシック" charset="0"/>
              <a:sym typeface="Wingdings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Workloads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Multi-core cache traffic vs. supercomputer interconnect traffic</a:t>
            </a:r>
            <a:endParaRPr lang="en-US">
              <a:latin typeface="Tahoma" charset="0"/>
              <a:ea typeface="ＭＳ Ｐゴシック" charset="0"/>
            </a:endParaRPr>
          </a:p>
          <a:p>
            <a:pPr lvl="2"/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266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57EEE-6760-4346-9FD2-229BB6063E1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54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vs. Off-Chip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George </a:t>
            </a:r>
            <a:r>
              <a:rPr lang="en-US" sz="2200" dirty="0" err="1"/>
              <a:t>Nychis</a:t>
            </a:r>
            <a:r>
              <a:rPr lang="en-US" sz="2200" dirty="0"/>
              <a:t>, Chris </a:t>
            </a:r>
            <a:r>
              <a:rPr lang="en-US" sz="2200" dirty="0" err="1"/>
              <a:t>Fallin</a:t>
            </a:r>
            <a:r>
              <a:rPr lang="en-US" sz="2200" dirty="0"/>
              <a:t>, Thomas </a:t>
            </a:r>
            <a:r>
              <a:rPr lang="en-US" sz="2200" dirty="0" err="1"/>
              <a:t>Moscibroda</a:t>
            </a:r>
            <a:r>
              <a:rPr lang="en-US" sz="2200" dirty="0"/>
              <a:t>, Onur Mutlu, and Srinivasan </a:t>
            </a:r>
            <a:r>
              <a:rPr lang="en-US" sz="2200" dirty="0" err="1"/>
              <a:t>Seshan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"On-Chip Networks from a Networking Perspective: Congestion and Scalability in Many-core Interconnects"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2012 ACM SIGCOMM Conference</a:t>
            </a:r>
            <a:r>
              <a:rPr lang="en-US" sz="2200" i="1" dirty="0"/>
              <a:t> (</a:t>
            </a:r>
            <a:r>
              <a:rPr lang="en-US" sz="2200" b="1" i="1" dirty="0"/>
              <a:t>SIGCOMM</a:t>
            </a:r>
            <a:r>
              <a:rPr lang="en-US" sz="2200" i="1" dirty="0"/>
              <a:t>)</a:t>
            </a:r>
            <a:r>
              <a:rPr lang="en-US" sz="2200" dirty="0"/>
              <a:t>, Helsinki, Finland, August 2012.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04092"/>
            <a:ext cx="9144000" cy="21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12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Content Placeholder 11"/>
          <p:cNvSpPr txBox="1">
            <a:spLocks/>
          </p:cNvSpPr>
          <p:nvPr/>
        </p:nvSpPr>
        <p:spPr bwMode="auto">
          <a:xfrm>
            <a:off x="1538288" y="1111250"/>
            <a:ext cx="6442075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995363" indent="-4572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Buffers are necessary for high network throughput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	 buffers increase total available bandwidth in network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</a:rPr>
              <a:t>Buffers in NoC Routers</a:t>
            </a:r>
          </a:p>
        </p:txBody>
      </p:sp>
      <p:pic>
        <p:nvPicPr>
          <p:cNvPr id="6" name="Picture 5" descr="as182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038" y="1296988"/>
            <a:ext cx="63500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rot="5400000" flipH="1" flipV="1">
            <a:off x="1489075" y="3667125"/>
            <a:ext cx="18383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403475" y="4572000"/>
            <a:ext cx="42116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52863" y="4659313"/>
            <a:ext cx="14795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Injection Rate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1116012" y="3479801"/>
            <a:ext cx="19462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Avg. packet latency</a:t>
            </a:r>
          </a:p>
        </p:txBody>
      </p:sp>
      <p:sp>
        <p:nvSpPr>
          <p:cNvPr id="34" name="Freeform 33"/>
          <p:cNvSpPr/>
          <p:nvPr/>
        </p:nvSpPr>
        <p:spPr>
          <a:xfrm>
            <a:off x="2392363" y="2703513"/>
            <a:ext cx="3794125" cy="1582737"/>
          </a:xfrm>
          <a:custGeom>
            <a:avLst/>
            <a:gdLst>
              <a:gd name="connsiteX0" fmla="*/ 0 w 3793787"/>
              <a:gd name="connsiteY0" fmla="*/ 1964987 h 1971472"/>
              <a:gd name="connsiteX1" fmla="*/ 719847 w 3793787"/>
              <a:gd name="connsiteY1" fmla="*/ 1964987 h 1971472"/>
              <a:gd name="connsiteX2" fmla="*/ 1595336 w 3793787"/>
              <a:gd name="connsiteY2" fmla="*/ 1926076 h 1971472"/>
              <a:gd name="connsiteX3" fmla="*/ 2626468 w 3793787"/>
              <a:gd name="connsiteY3" fmla="*/ 1857983 h 1971472"/>
              <a:gd name="connsiteX4" fmla="*/ 3015575 w 3793787"/>
              <a:gd name="connsiteY4" fmla="*/ 1770434 h 1971472"/>
              <a:gd name="connsiteX5" fmla="*/ 3346315 w 3793787"/>
              <a:gd name="connsiteY5" fmla="*/ 1605064 h 1971472"/>
              <a:gd name="connsiteX6" fmla="*/ 3579779 w 3793787"/>
              <a:gd name="connsiteY6" fmla="*/ 1303506 h 1971472"/>
              <a:gd name="connsiteX7" fmla="*/ 3696511 w 3793787"/>
              <a:gd name="connsiteY7" fmla="*/ 904672 h 1971472"/>
              <a:gd name="connsiteX8" fmla="*/ 3793787 w 3793787"/>
              <a:gd name="connsiteY8" fmla="*/ 0 h 19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3787" h="1971472">
                <a:moveTo>
                  <a:pt x="0" y="1964987"/>
                </a:moveTo>
                <a:cubicBezTo>
                  <a:pt x="226979" y="1968229"/>
                  <a:pt x="453958" y="1971472"/>
                  <a:pt x="719847" y="1964987"/>
                </a:cubicBezTo>
                <a:cubicBezTo>
                  <a:pt x="985736" y="1958502"/>
                  <a:pt x="1595336" y="1926076"/>
                  <a:pt x="1595336" y="1926076"/>
                </a:cubicBezTo>
                <a:cubicBezTo>
                  <a:pt x="1913106" y="1908242"/>
                  <a:pt x="2389762" y="1883923"/>
                  <a:pt x="2626468" y="1857983"/>
                </a:cubicBezTo>
                <a:cubicBezTo>
                  <a:pt x="2863174" y="1832043"/>
                  <a:pt x="2895601" y="1812587"/>
                  <a:pt x="3015575" y="1770434"/>
                </a:cubicBezTo>
                <a:cubicBezTo>
                  <a:pt x="3135549" y="1728281"/>
                  <a:pt x="3252281" y="1682885"/>
                  <a:pt x="3346315" y="1605064"/>
                </a:cubicBezTo>
                <a:cubicBezTo>
                  <a:pt x="3440349" y="1527243"/>
                  <a:pt x="3521413" y="1420238"/>
                  <a:pt x="3579779" y="1303506"/>
                </a:cubicBezTo>
                <a:cubicBezTo>
                  <a:pt x="3638145" y="1186774"/>
                  <a:pt x="3660843" y="1121923"/>
                  <a:pt x="3696511" y="904672"/>
                </a:cubicBezTo>
                <a:cubicBezTo>
                  <a:pt x="3732179" y="687421"/>
                  <a:pt x="3762983" y="343710"/>
                  <a:pt x="3793787" y="0"/>
                </a:cubicBezTo>
              </a:path>
            </a:pathLst>
          </a:cu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2409825" y="2681288"/>
            <a:ext cx="1879600" cy="1582737"/>
          </a:xfrm>
          <a:custGeom>
            <a:avLst/>
            <a:gdLst>
              <a:gd name="connsiteX0" fmla="*/ 0 w 3793787"/>
              <a:gd name="connsiteY0" fmla="*/ 1964987 h 1971472"/>
              <a:gd name="connsiteX1" fmla="*/ 719847 w 3793787"/>
              <a:gd name="connsiteY1" fmla="*/ 1964987 h 1971472"/>
              <a:gd name="connsiteX2" fmla="*/ 1595336 w 3793787"/>
              <a:gd name="connsiteY2" fmla="*/ 1926076 h 1971472"/>
              <a:gd name="connsiteX3" fmla="*/ 2626468 w 3793787"/>
              <a:gd name="connsiteY3" fmla="*/ 1857983 h 1971472"/>
              <a:gd name="connsiteX4" fmla="*/ 3015575 w 3793787"/>
              <a:gd name="connsiteY4" fmla="*/ 1770434 h 1971472"/>
              <a:gd name="connsiteX5" fmla="*/ 3346315 w 3793787"/>
              <a:gd name="connsiteY5" fmla="*/ 1605064 h 1971472"/>
              <a:gd name="connsiteX6" fmla="*/ 3579779 w 3793787"/>
              <a:gd name="connsiteY6" fmla="*/ 1303506 h 1971472"/>
              <a:gd name="connsiteX7" fmla="*/ 3696511 w 3793787"/>
              <a:gd name="connsiteY7" fmla="*/ 904672 h 1971472"/>
              <a:gd name="connsiteX8" fmla="*/ 3793787 w 3793787"/>
              <a:gd name="connsiteY8" fmla="*/ 0 h 19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3787" h="1971472">
                <a:moveTo>
                  <a:pt x="0" y="1964987"/>
                </a:moveTo>
                <a:cubicBezTo>
                  <a:pt x="226979" y="1968229"/>
                  <a:pt x="453958" y="1971472"/>
                  <a:pt x="719847" y="1964987"/>
                </a:cubicBezTo>
                <a:cubicBezTo>
                  <a:pt x="985736" y="1958502"/>
                  <a:pt x="1595336" y="1926076"/>
                  <a:pt x="1595336" y="1926076"/>
                </a:cubicBezTo>
                <a:cubicBezTo>
                  <a:pt x="1913106" y="1908242"/>
                  <a:pt x="2389762" y="1883923"/>
                  <a:pt x="2626468" y="1857983"/>
                </a:cubicBezTo>
                <a:cubicBezTo>
                  <a:pt x="2863174" y="1832043"/>
                  <a:pt x="2895601" y="1812587"/>
                  <a:pt x="3015575" y="1770434"/>
                </a:cubicBezTo>
                <a:cubicBezTo>
                  <a:pt x="3135549" y="1728281"/>
                  <a:pt x="3252281" y="1682885"/>
                  <a:pt x="3346315" y="1605064"/>
                </a:cubicBezTo>
                <a:cubicBezTo>
                  <a:pt x="3440349" y="1527243"/>
                  <a:pt x="3521413" y="1420238"/>
                  <a:pt x="3579779" y="1303506"/>
                </a:cubicBezTo>
                <a:cubicBezTo>
                  <a:pt x="3638145" y="1186774"/>
                  <a:pt x="3660843" y="1121923"/>
                  <a:pt x="3696511" y="904672"/>
                </a:cubicBezTo>
                <a:cubicBezTo>
                  <a:pt x="3732179" y="687421"/>
                  <a:pt x="3762983" y="343710"/>
                  <a:pt x="3793787" y="0"/>
                </a:cubicBezTo>
              </a:path>
            </a:pathLst>
          </a:cu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2416175" y="2697163"/>
            <a:ext cx="2827338" cy="1582737"/>
          </a:xfrm>
          <a:custGeom>
            <a:avLst/>
            <a:gdLst>
              <a:gd name="connsiteX0" fmla="*/ 0 w 3793787"/>
              <a:gd name="connsiteY0" fmla="*/ 1964987 h 1971472"/>
              <a:gd name="connsiteX1" fmla="*/ 719847 w 3793787"/>
              <a:gd name="connsiteY1" fmla="*/ 1964987 h 1971472"/>
              <a:gd name="connsiteX2" fmla="*/ 1595336 w 3793787"/>
              <a:gd name="connsiteY2" fmla="*/ 1926076 h 1971472"/>
              <a:gd name="connsiteX3" fmla="*/ 2626468 w 3793787"/>
              <a:gd name="connsiteY3" fmla="*/ 1857983 h 1971472"/>
              <a:gd name="connsiteX4" fmla="*/ 3015575 w 3793787"/>
              <a:gd name="connsiteY4" fmla="*/ 1770434 h 1971472"/>
              <a:gd name="connsiteX5" fmla="*/ 3346315 w 3793787"/>
              <a:gd name="connsiteY5" fmla="*/ 1605064 h 1971472"/>
              <a:gd name="connsiteX6" fmla="*/ 3579779 w 3793787"/>
              <a:gd name="connsiteY6" fmla="*/ 1303506 h 1971472"/>
              <a:gd name="connsiteX7" fmla="*/ 3696511 w 3793787"/>
              <a:gd name="connsiteY7" fmla="*/ 904672 h 1971472"/>
              <a:gd name="connsiteX8" fmla="*/ 3793787 w 3793787"/>
              <a:gd name="connsiteY8" fmla="*/ 0 h 19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3787" h="1971472">
                <a:moveTo>
                  <a:pt x="0" y="1964987"/>
                </a:moveTo>
                <a:cubicBezTo>
                  <a:pt x="226979" y="1968229"/>
                  <a:pt x="453958" y="1971472"/>
                  <a:pt x="719847" y="1964987"/>
                </a:cubicBezTo>
                <a:cubicBezTo>
                  <a:pt x="985736" y="1958502"/>
                  <a:pt x="1595336" y="1926076"/>
                  <a:pt x="1595336" y="1926076"/>
                </a:cubicBezTo>
                <a:cubicBezTo>
                  <a:pt x="1913106" y="1908242"/>
                  <a:pt x="2389762" y="1883923"/>
                  <a:pt x="2626468" y="1857983"/>
                </a:cubicBezTo>
                <a:cubicBezTo>
                  <a:pt x="2863174" y="1832043"/>
                  <a:pt x="2895601" y="1812587"/>
                  <a:pt x="3015575" y="1770434"/>
                </a:cubicBezTo>
                <a:cubicBezTo>
                  <a:pt x="3135549" y="1728281"/>
                  <a:pt x="3252281" y="1682885"/>
                  <a:pt x="3346315" y="1605064"/>
                </a:cubicBezTo>
                <a:cubicBezTo>
                  <a:pt x="3440349" y="1527243"/>
                  <a:pt x="3521413" y="1420238"/>
                  <a:pt x="3579779" y="1303506"/>
                </a:cubicBezTo>
                <a:cubicBezTo>
                  <a:pt x="3638145" y="1186774"/>
                  <a:pt x="3660843" y="1121923"/>
                  <a:pt x="3696511" y="904672"/>
                </a:cubicBezTo>
                <a:cubicBezTo>
                  <a:pt x="3732179" y="687421"/>
                  <a:pt x="3762983" y="343710"/>
                  <a:pt x="3793787" y="0"/>
                </a:cubicBezTo>
              </a:path>
            </a:pathLst>
          </a:cu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38863" y="3016250"/>
            <a:ext cx="747712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large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81600" y="2905125"/>
            <a:ext cx="8509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medium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67200" y="2817813"/>
            <a:ext cx="7493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small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663311"/>
      </p:ext>
    </p:extLst>
  </p:cSld>
  <p:clrMapOvr>
    <a:masterClrMapping/>
  </p:clrMapOvr>
  <p:transition advTm="263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1"/>
          <p:cNvSpPr txBox="1">
            <a:spLocks/>
          </p:cNvSpPr>
          <p:nvPr/>
        </p:nvSpPr>
        <p:spPr bwMode="auto">
          <a:xfrm>
            <a:off x="1538288" y="1111250"/>
            <a:ext cx="644207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995363" indent="-4572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Buffers are necessary for high network throughput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	 buffers increase total available bandwidth in network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Buffers consume significant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energy/power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Dynamic energy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when read/write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Static energy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even when not occupied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Buffers add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complexity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and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 latency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 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Logic for buffer management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Virtual channel allocation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Credit-based flow control 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Buffers require significant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chip area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E.g., in TRIPS prototype chip, input buffers occupy 75% of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total on-chip network area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[Gratz et al, ICCD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’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06]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</a:rPr>
              <a:t>Buffers in NoC Routers</a:t>
            </a:r>
          </a:p>
        </p:txBody>
      </p:sp>
      <p:pic>
        <p:nvPicPr>
          <p:cNvPr id="82949" name="Picture 5" descr="as182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038" y="1296988"/>
            <a:ext cx="63500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s182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868613"/>
            <a:ext cx="633413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s182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75" y="3876675"/>
            <a:ext cx="635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s182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5054600"/>
            <a:ext cx="633413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244600" y="2451100"/>
            <a:ext cx="75104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 rot="19641053">
            <a:off x="1380373" y="2604994"/>
            <a:ext cx="6926094" cy="163424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we get rid of buffers…?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4684414"/>
      </p:ext>
    </p:extLst>
  </p:cSld>
  <p:clrMapOvr>
    <a:masterClrMapping/>
  </p:clrMapOvr>
  <p:transition advTm="455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70" name="Group 23"/>
          <p:cNvGrpSpPr>
            <a:grpSpLocks/>
          </p:cNvGrpSpPr>
          <p:nvPr/>
        </p:nvGrpSpPr>
        <p:grpSpPr bwMode="auto">
          <a:xfrm>
            <a:off x="7135813" y="1727200"/>
            <a:ext cx="808037" cy="511175"/>
            <a:chOff x="7135853" y="1726658"/>
            <a:chExt cx="807626" cy="512359"/>
          </a:xfrm>
        </p:grpSpPr>
        <p:pic>
          <p:nvPicPr>
            <p:cNvPr id="83990" name="Picture 22" descr="question_mark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487" y="1726658"/>
              <a:ext cx="375730" cy="51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Arrow Connector 19"/>
            <p:cNvCxnSpPr>
              <a:stCxn id="12" idx="6"/>
              <a:endCxn id="11" idx="6"/>
            </p:cNvCxnSpPr>
            <p:nvPr/>
          </p:nvCxnSpPr>
          <p:spPr>
            <a:xfrm>
              <a:off x="7135853" y="1992385"/>
              <a:ext cx="807626" cy="127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11"/>
          <p:cNvSpPr txBox="1">
            <a:spLocks/>
          </p:cNvSpPr>
          <p:nvPr/>
        </p:nvSpPr>
        <p:spPr bwMode="auto">
          <a:xfrm>
            <a:off x="1538288" y="1111250"/>
            <a:ext cx="7148512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995363" indent="-4572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How much throughput do we lose? 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 How is latency affected? 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Up to what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injection rates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can we use bufferless routing?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	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 Are there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realistic scenarios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 in which NoC is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    operated at injection rates below the threshold? 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Can we achieve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energy reduction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?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 If so, how much…?  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Can we reduce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area, complexity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, etc…? 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</a:rPr>
              <a:t>Going Bufferless…? </a:t>
            </a:r>
          </a:p>
        </p:txBody>
      </p:sp>
      <p:pic>
        <p:nvPicPr>
          <p:cNvPr id="6" name="Picture 41" descr="think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13" y="3656013"/>
            <a:ext cx="1119187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rot="5400000" flipH="1" flipV="1">
            <a:off x="5845176" y="1962150"/>
            <a:ext cx="9779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332538" y="2441575"/>
            <a:ext cx="190023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86588" y="2489200"/>
            <a:ext cx="1193800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Injection Rate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42000" y="1804988"/>
            <a:ext cx="6953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latency</a:t>
            </a:r>
          </a:p>
        </p:txBody>
      </p:sp>
      <p:sp>
        <p:nvSpPr>
          <p:cNvPr id="11" name="Freeform 10"/>
          <p:cNvSpPr/>
          <p:nvPr/>
        </p:nvSpPr>
        <p:spPr>
          <a:xfrm>
            <a:off x="6327775" y="1447800"/>
            <a:ext cx="1712913" cy="842963"/>
          </a:xfrm>
          <a:custGeom>
            <a:avLst/>
            <a:gdLst>
              <a:gd name="connsiteX0" fmla="*/ 0 w 3793787"/>
              <a:gd name="connsiteY0" fmla="*/ 1964987 h 1971472"/>
              <a:gd name="connsiteX1" fmla="*/ 719847 w 3793787"/>
              <a:gd name="connsiteY1" fmla="*/ 1964987 h 1971472"/>
              <a:gd name="connsiteX2" fmla="*/ 1595336 w 3793787"/>
              <a:gd name="connsiteY2" fmla="*/ 1926076 h 1971472"/>
              <a:gd name="connsiteX3" fmla="*/ 2626468 w 3793787"/>
              <a:gd name="connsiteY3" fmla="*/ 1857983 h 1971472"/>
              <a:gd name="connsiteX4" fmla="*/ 3015575 w 3793787"/>
              <a:gd name="connsiteY4" fmla="*/ 1770434 h 1971472"/>
              <a:gd name="connsiteX5" fmla="*/ 3346315 w 3793787"/>
              <a:gd name="connsiteY5" fmla="*/ 1605064 h 1971472"/>
              <a:gd name="connsiteX6" fmla="*/ 3579779 w 3793787"/>
              <a:gd name="connsiteY6" fmla="*/ 1303506 h 1971472"/>
              <a:gd name="connsiteX7" fmla="*/ 3696511 w 3793787"/>
              <a:gd name="connsiteY7" fmla="*/ 904672 h 1971472"/>
              <a:gd name="connsiteX8" fmla="*/ 3793787 w 3793787"/>
              <a:gd name="connsiteY8" fmla="*/ 0 h 19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3787" h="1971472">
                <a:moveTo>
                  <a:pt x="0" y="1964987"/>
                </a:moveTo>
                <a:cubicBezTo>
                  <a:pt x="226979" y="1968229"/>
                  <a:pt x="453958" y="1971472"/>
                  <a:pt x="719847" y="1964987"/>
                </a:cubicBezTo>
                <a:cubicBezTo>
                  <a:pt x="985736" y="1958502"/>
                  <a:pt x="1595336" y="1926076"/>
                  <a:pt x="1595336" y="1926076"/>
                </a:cubicBezTo>
                <a:cubicBezTo>
                  <a:pt x="1913106" y="1908242"/>
                  <a:pt x="2389762" y="1883923"/>
                  <a:pt x="2626468" y="1857983"/>
                </a:cubicBezTo>
                <a:cubicBezTo>
                  <a:pt x="2863174" y="1832043"/>
                  <a:pt x="2895601" y="1812587"/>
                  <a:pt x="3015575" y="1770434"/>
                </a:cubicBezTo>
                <a:cubicBezTo>
                  <a:pt x="3135549" y="1728281"/>
                  <a:pt x="3252281" y="1682885"/>
                  <a:pt x="3346315" y="1605064"/>
                </a:cubicBezTo>
                <a:cubicBezTo>
                  <a:pt x="3440349" y="1527243"/>
                  <a:pt x="3521413" y="1420238"/>
                  <a:pt x="3579779" y="1303506"/>
                </a:cubicBezTo>
                <a:cubicBezTo>
                  <a:pt x="3638145" y="1186774"/>
                  <a:pt x="3660843" y="1121923"/>
                  <a:pt x="3696511" y="904672"/>
                </a:cubicBezTo>
                <a:cubicBezTo>
                  <a:pt x="3732179" y="687421"/>
                  <a:pt x="3762983" y="343710"/>
                  <a:pt x="3793787" y="0"/>
                </a:cubicBezTo>
              </a:path>
            </a:pathLst>
          </a:cu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334125" y="1436688"/>
            <a:ext cx="849313" cy="841375"/>
          </a:xfrm>
          <a:custGeom>
            <a:avLst/>
            <a:gdLst>
              <a:gd name="connsiteX0" fmla="*/ 0 w 3793787"/>
              <a:gd name="connsiteY0" fmla="*/ 1964987 h 1971472"/>
              <a:gd name="connsiteX1" fmla="*/ 719847 w 3793787"/>
              <a:gd name="connsiteY1" fmla="*/ 1964987 h 1971472"/>
              <a:gd name="connsiteX2" fmla="*/ 1595336 w 3793787"/>
              <a:gd name="connsiteY2" fmla="*/ 1926076 h 1971472"/>
              <a:gd name="connsiteX3" fmla="*/ 2626468 w 3793787"/>
              <a:gd name="connsiteY3" fmla="*/ 1857983 h 1971472"/>
              <a:gd name="connsiteX4" fmla="*/ 3015575 w 3793787"/>
              <a:gd name="connsiteY4" fmla="*/ 1770434 h 1971472"/>
              <a:gd name="connsiteX5" fmla="*/ 3346315 w 3793787"/>
              <a:gd name="connsiteY5" fmla="*/ 1605064 h 1971472"/>
              <a:gd name="connsiteX6" fmla="*/ 3579779 w 3793787"/>
              <a:gd name="connsiteY6" fmla="*/ 1303506 h 1971472"/>
              <a:gd name="connsiteX7" fmla="*/ 3696511 w 3793787"/>
              <a:gd name="connsiteY7" fmla="*/ 904672 h 1971472"/>
              <a:gd name="connsiteX8" fmla="*/ 3793787 w 3793787"/>
              <a:gd name="connsiteY8" fmla="*/ 0 h 19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3787" h="1971472">
                <a:moveTo>
                  <a:pt x="0" y="1964987"/>
                </a:moveTo>
                <a:cubicBezTo>
                  <a:pt x="226979" y="1968229"/>
                  <a:pt x="453958" y="1971472"/>
                  <a:pt x="719847" y="1964987"/>
                </a:cubicBezTo>
                <a:cubicBezTo>
                  <a:pt x="985736" y="1958502"/>
                  <a:pt x="1595336" y="1926076"/>
                  <a:pt x="1595336" y="1926076"/>
                </a:cubicBezTo>
                <a:cubicBezTo>
                  <a:pt x="1913106" y="1908242"/>
                  <a:pt x="2389762" y="1883923"/>
                  <a:pt x="2626468" y="1857983"/>
                </a:cubicBezTo>
                <a:cubicBezTo>
                  <a:pt x="2863174" y="1832043"/>
                  <a:pt x="2895601" y="1812587"/>
                  <a:pt x="3015575" y="1770434"/>
                </a:cubicBezTo>
                <a:cubicBezTo>
                  <a:pt x="3135549" y="1728281"/>
                  <a:pt x="3252281" y="1682885"/>
                  <a:pt x="3346315" y="1605064"/>
                </a:cubicBezTo>
                <a:cubicBezTo>
                  <a:pt x="3440349" y="1527243"/>
                  <a:pt x="3521413" y="1420238"/>
                  <a:pt x="3579779" y="1303506"/>
                </a:cubicBezTo>
                <a:cubicBezTo>
                  <a:pt x="3638145" y="1186774"/>
                  <a:pt x="3660843" y="1121923"/>
                  <a:pt x="3696511" y="904672"/>
                </a:cubicBezTo>
                <a:cubicBezTo>
                  <a:pt x="3732179" y="687421"/>
                  <a:pt x="3762983" y="343710"/>
                  <a:pt x="3793787" y="0"/>
                </a:cubicBezTo>
              </a:path>
            </a:pathLst>
          </a:cu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7200" y="1235075"/>
            <a:ext cx="74771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73913" y="1139825"/>
            <a:ext cx="747712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no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buffers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678613" y="5083175"/>
            <a:ext cx="1833562" cy="1220788"/>
            <a:chOff x="6678038" y="5082702"/>
            <a:chExt cx="1833664" cy="1220820"/>
          </a:xfrm>
        </p:grpSpPr>
        <p:sp>
          <p:nvSpPr>
            <p:cNvPr id="25" name="Rounded Rectangle 24"/>
            <p:cNvSpPr/>
            <p:nvPr/>
          </p:nvSpPr>
          <p:spPr>
            <a:xfrm>
              <a:off x="7003914" y="5661497"/>
              <a:ext cx="1507788" cy="64202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Answers in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our paper!</a:t>
              </a:r>
            </a:p>
          </p:txBody>
        </p:sp>
        <p:sp>
          <p:nvSpPr>
            <p:cNvPr id="26" name="Right Arrow 25"/>
            <p:cNvSpPr/>
            <p:nvPr/>
          </p:nvSpPr>
          <p:spPr>
            <a:xfrm rot="13914587">
              <a:off x="6536987" y="5223753"/>
              <a:ext cx="778213" cy="496111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6294292"/>
      </p:ext>
    </p:extLst>
  </p:cSld>
  <p:clrMapOvr>
    <a:masterClrMapping/>
  </p:clrMapOvr>
  <p:transition advTm="351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Content Placeholder 11"/>
          <p:cNvSpPr txBox="1">
            <a:spLocks/>
          </p:cNvSpPr>
          <p:nvPr/>
        </p:nvSpPr>
        <p:spPr bwMode="auto">
          <a:xfrm>
            <a:off x="1538288" y="1111250"/>
            <a:ext cx="7148512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Always forward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incoming flits to some output port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If no productive direction is available, send to another direction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 packet is deflected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	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Hot-potato routing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[Baran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’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64,  etc]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BLESS: Bufferless Routing</a:t>
            </a:r>
          </a:p>
        </p:txBody>
      </p:sp>
      <p:pic>
        <p:nvPicPr>
          <p:cNvPr id="206852" name="Picture 4" descr="250_man_screeching_and_tossing_a_hot_potat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13" y="2335213"/>
            <a:ext cx="1004887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3" name="Content Placeholder 11"/>
          <p:cNvSpPr txBox="1">
            <a:spLocks/>
          </p:cNvSpPr>
          <p:nvPr/>
        </p:nvSpPr>
        <p:spPr bwMode="auto">
          <a:xfrm>
            <a:off x="2800350" y="2043113"/>
            <a:ext cx="4067175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857337" y="4094107"/>
            <a:ext cx="891526" cy="5635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 rot="16200000" flipV="1">
            <a:off x="3098800" y="3889375"/>
            <a:ext cx="407988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748088" y="4375150"/>
            <a:ext cx="584200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10800000" flipV="1">
            <a:off x="2260600" y="4375150"/>
            <a:ext cx="596900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5400000">
            <a:off x="3049587" y="4910138"/>
            <a:ext cx="506413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0800000">
            <a:off x="2522538" y="3841750"/>
            <a:ext cx="331787" cy="26193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6550605" y="4090865"/>
            <a:ext cx="891526" cy="5635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 rot="16200000" flipV="1">
            <a:off x="6791325" y="3886200"/>
            <a:ext cx="407988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7442200" y="4371975"/>
            <a:ext cx="584200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10800000" flipV="1">
            <a:off x="5953125" y="4371975"/>
            <a:ext cx="596900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>
            <a:off x="6742112" y="4906963"/>
            <a:ext cx="506413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rot="10800000">
            <a:off x="6216650" y="3838575"/>
            <a:ext cx="330200" cy="26193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2251075" y="4454525"/>
            <a:ext cx="165100" cy="1936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3376613" y="5132388"/>
            <a:ext cx="165100" cy="1936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122613" y="4100513"/>
            <a:ext cx="146050" cy="165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888585" y="5644519"/>
            <a:ext cx="96808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Buffered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6759427" y="5660556"/>
            <a:ext cx="75533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BLESS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10400" y="5207000"/>
            <a:ext cx="165100" cy="1936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973763" y="4460875"/>
            <a:ext cx="165100" cy="1936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6" name="TextBox 165"/>
          <p:cNvSpPr txBox="1">
            <a:spLocks noChangeArrowheads="1"/>
          </p:cNvSpPr>
          <p:nvPr/>
        </p:nvSpPr>
        <p:spPr bwMode="auto">
          <a:xfrm>
            <a:off x="7532688" y="4794250"/>
            <a:ext cx="1155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Deflected!</a:t>
            </a:r>
          </a:p>
        </p:txBody>
      </p:sp>
      <p:cxnSp>
        <p:nvCxnSpPr>
          <p:cNvPr id="168" name="Straight Arrow Connector 167"/>
          <p:cNvCxnSpPr>
            <a:stCxn id="166" idx="1"/>
            <a:endCxn id="164" idx="1"/>
          </p:cNvCxnSpPr>
          <p:nvPr/>
        </p:nvCxnSpPr>
        <p:spPr>
          <a:xfrm rot="10800000" flipV="1">
            <a:off x="7010400" y="4978400"/>
            <a:ext cx="522288" cy="3254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122613" y="4262438"/>
            <a:ext cx="146050" cy="165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5837979"/>
      </p:ext>
    </p:extLst>
  </p:cSld>
  <p:clrMapOvr>
    <a:masterClrMapping/>
  </p:clrMapOvr>
  <p:transition advTm="441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00313 -0.15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77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09566 -0.053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15324 L -0.00313 -0.2354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85185E-6 L -0.00313 -0.1532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77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347 L 0.08542 -0.0319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0" y="-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15324 L -0.00313 -0.2354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8 -0.03194 L 0.09723 0.1270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59" grpId="0" animBg="1"/>
      <p:bldP spid="159" grpId="1" animBg="1"/>
      <p:bldP spid="159" grpId="2" animBg="1"/>
      <p:bldP spid="164" grpId="0" animBg="1"/>
      <p:bldP spid="164" grpId="1" animBg="1"/>
      <p:bldP spid="164" grpId="2" animBg="1"/>
      <p:bldP spid="165" grpId="0" animBg="1"/>
      <p:bldP spid="165" grpId="1" animBg="1"/>
      <p:bldP spid="165" grpId="2" animBg="1"/>
      <p:bldP spid="16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BLESS: Bufferless Routing</a:t>
            </a:r>
          </a:p>
        </p:txBody>
      </p:sp>
      <p:sp>
        <p:nvSpPr>
          <p:cNvPr id="208899" name="Content Placeholder 11"/>
          <p:cNvSpPr txBox="1">
            <a:spLocks/>
          </p:cNvSpPr>
          <p:nvPr/>
        </p:nvSpPr>
        <p:spPr bwMode="auto">
          <a:xfrm>
            <a:off x="2800350" y="2043113"/>
            <a:ext cx="4067175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76425" y="1455738"/>
            <a:ext cx="3452813" cy="250825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43100" y="1517650"/>
            <a:ext cx="1358900" cy="898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43100" y="2873375"/>
            <a:ext cx="1322388" cy="86995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95738" y="2566988"/>
            <a:ext cx="1233487" cy="11938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87800" y="1519238"/>
            <a:ext cx="1231900" cy="26828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Routing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92563" y="1785938"/>
            <a:ext cx="1231900" cy="2667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VC Arbiter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92563" y="2052638"/>
            <a:ext cx="1231900" cy="26828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Switch Arbiter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2409031" y="2642394"/>
            <a:ext cx="32543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90663" y="1724025"/>
            <a:ext cx="61912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apezoid 16"/>
          <p:cNvSpPr/>
          <p:nvPr/>
        </p:nvSpPr>
        <p:spPr>
          <a:xfrm rot="16200000">
            <a:off x="1844676" y="1852612"/>
            <a:ext cx="660400" cy="92075"/>
          </a:xfrm>
          <a:prstGeom prst="trapezoid">
            <a:avLst>
              <a:gd name="adj" fmla="val 4359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" name="Trapezoid 18"/>
          <p:cNvSpPr/>
          <p:nvPr/>
        </p:nvSpPr>
        <p:spPr>
          <a:xfrm rot="5400000">
            <a:off x="2832101" y="1857375"/>
            <a:ext cx="660400" cy="92075"/>
          </a:xfrm>
          <a:prstGeom prst="trapezoid">
            <a:avLst>
              <a:gd name="adj" fmla="val 4359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208911" name="Group 32"/>
          <p:cNvGrpSpPr>
            <a:grpSpLocks/>
          </p:cNvGrpSpPr>
          <p:nvPr/>
        </p:nvGrpSpPr>
        <p:grpSpPr bwMode="auto">
          <a:xfrm>
            <a:off x="2246313" y="1624013"/>
            <a:ext cx="833437" cy="100012"/>
            <a:chOff x="2324911" y="1614791"/>
            <a:chExt cx="1322051" cy="167088"/>
          </a:xfrm>
        </p:grpSpPr>
        <p:sp>
          <p:nvSpPr>
            <p:cNvPr id="22" name="Rectangle 21"/>
            <p:cNvSpPr/>
            <p:nvPr/>
          </p:nvSpPr>
          <p:spPr>
            <a:xfrm>
              <a:off x="2324911" y="1614791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68447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14503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763077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11649" y="1617442"/>
              <a:ext cx="143538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57705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06279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52334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00907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208912" name="Group 33"/>
          <p:cNvGrpSpPr>
            <a:grpSpLocks/>
          </p:cNvGrpSpPr>
          <p:nvPr/>
        </p:nvGrpSpPr>
        <p:grpSpPr bwMode="auto">
          <a:xfrm>
            <a:off x="2247900" y="1774825"/>
            <a:ext cx="835025" cy="100013"/>
            <a:chOff x="2324911" y="1614791"/>
            <a:chExt cx="1322051" cy="167088"/>
          </a:xfrm>
        </p:grpSpPr>
        <p:sp>
          <p:nvSpPr>
            <p:cNvPr id="32" name="Rectangle 31"/>
            <p:cNvSpPr/>
            <p:nvPr/>
          </p:nvSpPr>
          <p:spPr>
            <a:xfrm>
              <a:off x="2324911" y="1614791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6817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1646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62243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1053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882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04603" y="1617444"/>
              <a:ext cx="148292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352894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0118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208913" name="Group 43"/>
          <p:cNvGrpSpPr>
            <a:grpSpLocks/>
          </p:cNvGrpSpPr>
          <p:nvPr/>
        </p:nvGrpSpPr>
        <p:grpSpPr bwMode="auto">
          <a:xfrm>
            <a:off x="2251075" y="2108200"/>
            <a:ext cx="835025" cy="100013"/>
            <a:chOff x="2324911" y="1614791"/>
            <a:chExt cx="1322051" cy="167088"/>
          </a:xfrm>
        </p:grpSpPr>
        <p:sp>
          <p:nvSpPr>
            <p:cNvPr id="42" name="Rectangle 41"/>
            <p:cNvSpPr/>
            <p:nvPr/>
          </p:nvSpPr>
          <p:spPr>
            <a:xfrm>
              <a:off x="2324911" y="1614791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46817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61646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62243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1053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05882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04603" y="1617444"/>
              <a:ext cx="148292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52894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0118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cxnSp>
        <p:nvCxnSpPr>
          <p:cNvPr id="51" name="Straight Connector 50"/>
          <p:cNvCxnSpPr/>
          <p:nvPr/>
        </p:nvCxnSpPr>
        <p:spPr>
          <a:xfrm rot="5400000">
            <a:off x="2570162" y="1989138"/>
            <a:ext cx="18732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rapezoid 51"/>
          <p:cNvSpPr/>
          <p:nvPr/>
        </p:nvSpPr>
        <p:spPr>
          <a:xfrm rot="16200000">
            <a:off x="1804988" y="3209925"/>
            <a:ext cx="660400" cy="92075"/>
          </a:xfrm>
          <a:prstGeom prst="trapezoid">
            <a:avLst>
              <a:gd name="adj" fmla="val 4359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3" name="Trapezoid 52"/>
          <p:cNvSpPr/>
          <p:nvPr/>
        </p:nvSpPr>
        <p:spPr>
          <a:xfrm rot="5400000">
            <a:off x="2792413" y="3213100"/>
            <a:ext cx="660400" cy="92075"/>
          </a:xfrm>
          <a:prstGeom prst="trapezoid">
            <a:avLst>
              <a:gd name="adj" fmla="val 4359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208917" name="Group 57"/>
          <p:cNvGrpSpPr>
            <a:grpSpLocks/>
          </p:cNvGrpSpPr>
          <p:nvPr/>
        </p:nvGrpSpPr>
        <p:grpSpPr bwMode="auto">
          <a:xfrm>
            <a:off x="2206625" y="2981325"/>
            <a:ext cx="835025" cy="100013"/>
            <a:chOff x="2324911" y="1614791"/>
            <a:chExt cx="1322051" cy="167088"/>
          </a:xfrm>
        </p:grpSpPr>
        <p:sp>
          <p:nvSpPr>
            <p:cNvPr id="55" name="Rectangle 54"/>
            <p:cNvSpPr/>
            <p:nvPr/>
          </p:nvSpPr>
          <p:spPr>
            <a:xfrm>
              <a:off x="2324911" y="1614791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46817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1646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762243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1053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5882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04603" y="1617444"/>
              <a:ext cx="148292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352894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50118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208918" name="Group 67"/>
          <p:cNvGrpSpPr>
            <a:grpSpLocks/>
          </p:cNvGrpSpPr>
          <p:nvPr/>
        </p:nvGrpSpPr>
        <p:grpSpPr bwMode="auto">
          <a:xfrm>
            <a:off x="2209800" y="3132138"/>
            <a:ext cx="835025" cy="100012"/>
            <a:chOff x="2324911" y="1614791"/>
            <a:chExt cx="1322051" cy="167088"/>
          </a:xfrm>
        </p:grpSpPr>
        <p:sp>
          <p:nvSpPr>
            <p:cNvPr id="65" name="Rectangle 64"/>
            <p:cNvSpPr/>
            <p:nvPr/>
          </p:nvSpPr>
          <p:spPr>
            <a:xfrm>
              <a:off x="2324911" y="1614791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68176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616466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762243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1053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882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204603" y="1617442"/>
              <a:ext cx="148292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52894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50118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208919" name="Group 77"/>
          <p:cNvGrpSpPr>
            <a:grpSpLocks/>
          </p:cNvGrpSpPr>
          <p:nvPr/>
        </p:nvGrpSpPr>
        <p:grpSpPr bwMode="auto">
          <a:xfrm>
            <a:off x="2212975" y="3465513"/>
            <a:ext cx="835025" cy="100012"/>
            <a:chOff x="2324911" y="1614791"/>
            <a:chExt cx="1322051" cy="167088"/>
          </a:xfrm>
        </p:grpSpPr>
        <p:sp>
          <p:nvSpPr>
            <p:cNvPr id="75" name="Rectangle 74"/>
            <p:cNvSpPr/>
            <p:nvPr/>
          </p:nvSpPr>
          <p:spPr>
            <a:xfrm>
              <a:off x="2324911" y="1614791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468176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616466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762243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91053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5882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04603" y="1617442"/>
              <a:ext cx="148292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352894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50118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 rot="5400000">
            <a:off x="2532063" y="3344863"/>
            <a:ext cx="185737" cy="158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1433513" y="3094038"/>
            <a:ext cx="61912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922" name="Group 127"/>
          <p:cNvGrpSpPr>
            <a:grpSpLocks/>
          </p:cNvGrpSpPr>
          <p:nvPr/>
        </p:nvGrpSpPr>
        <p:grpSpPr bwMode="auto">
          <a:xfrm>
            <a:off x="4216400" y="2717800"/>
            <a:ext cx="738188" cy="868363"/>
            <a:chOff x="5422549" y="3521415"/>
            <a:chExt cx="1386813" cy="1274321"/>
          </a:xfrm>
        </p:grpSpPr>
        <p:cxnSp>
          <p:nvCxnSpPr>
            <p:cNvPr id="95" name="Straight Connector 94"/>
            <p:cNvCxnSpPr/>
            <p:nvPr/>
          </p:nvCxnSpPr>
          <p:spPr>
            <a:xfrm rot="16200000" flipH="1">
              <a:off x="5486437" y="3765085"/>
              <a:ext cx="1265002" cy="79629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 flipH="1" flipV="1">
              <a:off x="5501534" y="3701899"/>
              <a:ext cx="1255684" cy="8947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6484280" y="4786417"/>
              <a:ext cx="277363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531999" y="3530734"/>
              <a:ext cx="277363" cy="69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10800000">
              <a:off x="5458338" y="3540052"/>
              <a:ext cx="298239" cy="69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10800000" flipV="1">
              <a:off x="5422549" y="4744484"/>
              <a:ext cx="30122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Straight Arrow Connector 101"/>
          <p:cNvCxnSpPr/>
          <p:nvPr/>
        </p:nvCxnSpPr>
        <p:spPr>
          <a:xfrm>
            <a:off x="5233988" y="2687638"/>
            <a:ext cx="62071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5229225" y="3600450"/>
            <a:ext cx="619125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19" idx="0"/>
          </p:cNvCxnSpPr>
          <p:nvPr/>
        </p:nvCxnSpPr>
        <p:spPr>
          <a:xfrm>
            <a:off x="3208338" y="1903413"/>
            <a:ext cx="971550" cy="8207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10" idx="3"/>
          </p:cNvCxnSpPr>
          <p:nvPr/>
        </p:nvCxnSpPr>
        <p:spPr>
          <a:xfrm>
            <a:off x="3265488" y="3308350"/>
            <a:ext cx="896937" cy="23653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3473450" y="1741488"/>
            <a:ext cx="417513" cy="1995487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1" name="Group 111"/>
          <p:cNvGrpSpPr>
            <a:grpSpLocks/>
          </p:cNvGrpSpPr>
          <p:nvPr/>
        </p:nvGrpSpPr>
        <p:grpSpPr bwMode="auto">
          <a:xfrm>
            <a:off x="1955800" y="1489075"/>
            <a:ext cx="1419225" cy="2411413"/>
            <a:chOff x="1955260" y="1488331"/>
            <a:chExt cx="1420238" cy="2412460"/>
          </a:xfrm>
        </p:grpSpPr>
        <p:cxnSp>
          <p:nvCxnSpPr>
            <p:cNvPr id="106" name="Straight Connector 105"/>
            <p:cNvCxnSpPr/>
            <p:nvPr/>
          </p:nvCxnSpPr>
          <p:spPr>
            <a:xfrm rot="16200000" flipH="1">
              <a:off x="1473440" y="1998746"/>
              <a:ext cx="2363226" cy="1342395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5400000" flipH="1" flipV="1">
              <a:off x="1479002" y="2004295"/>
              <a:ext cx="2372755" cy="1420238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112"/>
          <p:cNvGrpSpPr>
            <a:grpSpLocks/>
          </p:cNvGrpSpPr>
          <p:nvPr/>
        </p:nvGrpSpPr>
        <p:grpSpPr bwMode="auto">
          <a:xfrm>
            <a:off x="4024313" y="1524000"/>
            <a:ext cx="1160462" cy="830263"/>
            <a:chOff x="1955260" y="1488331"/>
            <a:chExt cx="1420238" cy="2412460"/>
          </a:xfrm>
        </p:grpSpPr>
        <p:cxnSp>
          <p:nvCxnSpPr>
            <p:cNvPr id="114" name="Straight Connector 113"/>
            <p:cNvCxnSpPr/>
            <p:nvPr/>
          </p:nvCxnSpPr>
          <p:spPr>
            <a:xfrm rot="16200000" flipH="1">
              <a:off x="1474806" y="1997927"/>
              <a:ext cx="2361719" cy="134252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1477599" y="2002894"/>
              <a:ext cx="2375558" cy="1420238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 100"/>
          <p:cNvSpPr/>
          <p:nvPr/>
        </p:nvSpPr>
        <p:spPr>
          <a:xfrm>
            <a:off x="4504291" y="1577836"/>
            <a:ext cx="1232455" cy="26771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Flit-Ranking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520501" y="1944243"/>
            <a:ext cx="1218817" cy="44876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Port-Prioritization</a:t>
            </a:r>
          </a:p>
        </p:txBody>
      </p:sp>
      <p:sp>
        <p:nvSpPr>
          <p:cNvPr id="116" name="Left Brace 115"/>
          <p:cNvSpPr/>
          <p:nvPr/>
        </p:nvSpPr>
        <p:spPr>
          <a:xfrm rot="10800000">
            <a:off x="5826125" y="1546225"/>
            <a:ext cx="301625" cy="885825"/>
          </a:xfrm>
          <a:prstGeom prst="leftBrace">
            <a:avLst>
              <a:gd name="adj1" fmla="val 3225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6196013" y="1779588"/>
            <a:ext cx="1787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arbitration policy</a:t>
            </a:r>
          </a:p>
        </p:txBody>
      </p:sp>
      <p:grpSp>
        <p:nvGrpSpPr>
          <p:cNvPr id="64" name="Group 125"/>
          <p:cNvGrpSpPr>
            <a:grpSpLocks/>
          </p:cNvGrpSpPr>
          <p:nvPr/>
        </p:nvGrpSpPr>
        <p:grpSpPr bwMode="auto">
          <a:xfrm>
            <a:off x="1128713" y="4581525"/>
            <a:ext cx="7840662" cy="1536700"/>
            <a:chOff x="1128409" y="4581728"/>
            <a:chExt cx="7840493" cy="1536970"/>
          </a:xfrm>
        </p:grpSpPr>
        <p:sp>
          <p:nvSpPr>
            <p:cNvPr id="125" name="Rectangle 124"/>
            <p:cNvSpPr/>
            <p:nvPr/>
          </p:nvSpPr>
          <p:spPr>
            <a:xfrm>
              <a:off x="1128409" y="4581728"/>
              <a:ext cx="7840493" cy="15369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08948" name="Group 122"/>
            <p:cNvGrpSpPr>
              <a:grpSpLocks/>
            </p:cNvGrpSpPr>
            <p:nvPr/>
          </p:nvGrpSpPr>
          <p:grpSpPr bwMode="auto">
            <a:xfrm>
              <a:off x="1375224" y="4737370"/>
              <a:ext cx="7436304" cy="1265659"/>
              <a:chOff x="1394679" y="4620638"/>
              <a:chExt cx="7436304" cy="1265659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1397924" y="4677717"/>
                <a:ext cx="1232455" cy="267712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rPr>
                  <a:t>Flit-Ranking</a:t>
                </a:r>
              </a:p>
            </p:txBody>
          </p:sp>
          <p:sp>
            <p:nvSpPr>
              <p:cNvPr id="208952" name="TextBox 119"/>
              <p:cNvSpPr txBox="1">
                <a:spLocks noChangeArrowheads="1"/>
              </p:cNvSpPr>
              <p:nvPr/>
            </p:nvSpPr>
            <p:spPr bwMode="auto">
              <a:xfrm>
                <a:off x="2723744" y="4620638"/>
                <a:ext cx="418871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Create a ranking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over all incoming flits</a:t>
                </a: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394679" y="5180312"/>
                <a:ext cx="1218817" cy="448762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rPr>
                  <a:t>Port-Prioritization</a:t>
                </a:r>
              </a:p>
            </p:txBody>
          </p:sp>
          <p:sp>
            <p:nvSpPr>
              <p:cNvPr id="208956" name="TextBox 121"/>
              <p:cNvSpPr txBox="1">
                <a:spLocks noChangeArrowheads="1"/>
              </p:cNvSpPr>
              <p:nvPr/>
            </p:nvSpPr>
            <p:spPr bwMode="auto">
              <a:xfrm>
                <a:off x="2739957" y="5239966"/>
                <a:ext cx="6091026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Gill Sans MT" charset="0"/>
                  <a:buAutoNum type="arabicPeriod" startAt="2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For a given flit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in this ranking,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find the best free output-port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	Apply to each flit in order of ranking</a:t>
                </a:r>
              </a:p>
            </p:txBody>
          </p:sp>
        </p:grpSp>
      </p:grpSp>
      <p:cxnSp>
        <p:nvCxnSpPr>
          <p:cNvPr id="130" name="Straight Arrow Connector 129"/>
          <p:cNvCxnSpPr/>
          <p:nvPr/>
        </p:nvCxnSpPr>
        <p:spPr>
          <a:xfrm rot="10800000" flipV="1">
            <a:off x="1639888" y="2024063"/>
            <a:ext cx="41275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rot="10800000" flipV="1">
            <a:off x="1646238" y="3421063"/>
            <a:ext cx="412750" cy="4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131"/>
          <p:cNvGrpSpPr>
            <a:grpSpLocks/>
          </p:cNvGrpSpPr>
          <p:nvPr/>
        </p:nvGrpSpPr>
        <p:grpSpPr bwMode="auto">
          <a:xfrm>
            <a:off x="1816100" y="1893888"/>
            <a:ext cx="207963" cy="274637"/>
            <a:chOff x="1955260" y="1488331"/>
            <a:chExt cx="1420238" cy="2412460"/>
          </a:xfrm>
        </p:grpSpPr>
        <p:cxnSp>
          <p:nvCxnSpPr>
            <p:cNvPr id="133" name="Straight Connector 132"/>
            <p:cNvCxnSpPr/>
            <p:nvPr/>
          </p:nvCxnSpPr>
          <p:spPr>
            <a:xfrm rot="16200000" flipH="1">
              <a:off x="1474642" y="2001478"/>
              <a:ext cx="2370630" cy="13443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5400000" flipH="1" flipV="1">
              <a:off x="1480064" y="2005357"/>
              <a:ext cx="2370630" cy="1420238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137"/>
          <p:cNvGrpSpPr>
            <a:grpSpLocks/>
          </p:cNvGrpSpPr>
          <p:nvPr/>
        </p:nvGrpSpPr>
        <p:grpSpPr bwMode="auto">
          <a:xfrm>
            <a:off x="1822450" y="3300413"/>
            <a:ext cx="207963" cy="276225"/>
            <a:chOff x="1955260" y="1488331"/>
            <a:chExt cx="1420238" cy="2412460"/>
          </a:xfrm>
        </p:grpSpPr>
        <p:cxnSp>
          <p:nvCxnSpPr>
            <p:cNvPr id="139" name="Straight Connector 138"/>
            <p:cNvCxnSpPr/>
            <p:nvPr/>
          </p:nvCxnSpPr>
          <p:spPr>
            <a:xfrm rot="16200000" flipH="1">
              <a:off x="1481456" y="1994664"/>
              <a:ext cx="2357001" cy="13443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5400000" flipH="1" flipV="1">
              <a:off x="1479944" y="2005237"/>
              <a:ext cx="2370870" cy="1420238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75050479"/>
      </p:ext>
    </p:extLst>
  </p:cSld>
  <p:clrMapOvr>
    <a:masterClrMapping/>
  </p:clrMapOvr>
  <p:transition advTm="417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1"/>
          <p:cNvSpPr txBox="1">
            <a:spLocks/>
          </p:cNvSpPr>
          <p:nvPr/>
        </p:nvSpPr>
        <p:spPr bwMode="auto">
          <a:xfrm>
            <a:off x="1538288" y="1111250"/>
            <a:ext cx="7167562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Each flit is routed independently. 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Oldest-first arbitration   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(other policies evaluated in paper)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Network Topology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: </a:t>
            </a:r>
            <a:b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 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Can be applied to most topologies (Mesh, Torus, Hypercube, Trees, …) </a:t>
            </a:r>
            <a:b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	1) #output ports </a:t>
            </a: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sy10" charset="0"/>
                <a:ea typeface="ＭＳ Ｐゴシック" charset="0"/>
                <a:sym typeface="Wingdings" charset="0"/>
              </a:rPr>
              <a:t>¸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#input ports      at every router</a:t>
            </a:r>
            <a:b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	2) every router is reachable from every other router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Flow Control 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&amp; Injection Policy: 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 Completely 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local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, inject whenever input port is free  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Absence of Deadlocks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:  every flit is always moving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Absence of Livelocks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:  with oldest-first ranking</a:t>
            </a:r>
            <a:b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19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FLIT-BLESS: Flit-Level Routing</a:t>
            </a:r>
          </a:p>
        </p:txBody>
      </p:sp>
      <p:grpSp>
        <p:nvGrpSpPr>
          <p:cNvPr id="210948" name="Group 11"/>
          <p:cNvGrpSpPr>
            <a:grpSpLocks/>
          </p:cNvGrpSpPr>
          <p:nvPr/>
        </p:nvGrpSpPr>
        <p:grpSpPr bwMode="auto">
          <a:xfrm>
            <a:off x="2311400" y="2220913"/>
            <a:ext cx="5532438" cy="971550"/>
            <a:chOff x="1225685" y="4708187"/>
            <a:chExt cx="5532388" cy="970640"/>
          </a:xfrm>
        </p:grpSpPr>
        <p:sp>
          <p:nvSpPr>
            <p:cNvPr id="13" name="Rectangle 12"/>
            <p:cNvSpPr/>
            <p:nvPr/>
          </p:nvSpPr>
          <p:spPr>
            <a:xfrm>
              <a:off x="1225685" y="4708187"/>
              <a:ext cx="5448251" cy="9627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10950" name="Group 122"/>
            <p:cNvGrpSpPr>
              <a:grpSpLocks/>
            </p:cNvGrpSpPr>
            <p:nvPr/>
          </p:nvGrpSpPr>
          <p:grpSpPr bwMode="auto">
            <a:xfrm>
              <a:off x="1365497" y="4737370"/>
              <a:ext cx="5392576" cy="941457"/>
              <a:chOff x="1384952" y="4620638"/>
              <a:chExt cx="5392576" cy="94145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397924" y="4677716"/>
                <a:ext cx="995080" cy="244479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rPr>
                  <a:t>Flit-Ranking</a:t>
                </a:r>
              </a:p>
            </p:txBody>
          </p:sp>
          <p:sp>
            <p:nvSpPr>
              <p:cNvPr id="210954" name="TextBox 15"/>
              <p:cNvSpPr txBox="1">
                <a:spLocks noChangeArrowheads="1"/>
              </p:cNvSpPr>
              <p:nvPr/>
            </p:nvSpPr>
            <p:spPr bwMode="auto">
              <a:xfrm>
                <a:off x="2723744" y="4620638"/>
                <a:ext cx="2148345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Oldest-first ranking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384952" y="5058384"/>
                <a:ext cx="1017780" cy="350196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rPr>
                  <a:t>Port-Prioritization</a:t>
                </a:r>
              </a:p>
            </p:txBody>
          </p:sp>
          <p:sp>
            <p:nvSpPr>
              <p:cNvPr id="210958" name="TextBox 18"/>
              <p:cNvSpPr txBox="1">
                <a:spLocks noChangeArrowheads="1"/>
              </p:cNvSpPr>
              <p:nvPr/>
            </p:nvSpPr>
            <p:spPr bwMode="auto">
              <a:xfrm>
                <a:off x="2710774" y="4977320"/>
                <a:ext cx="406675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Gill Sans MT" charset="0"/>
                  <a:buAutoNum type="arabicPeriod" startAt="2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Assign flit to productive port, if possible.</a:t>
                </a:r>
                <a:b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</a:b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Otherwise, assign to non-productive port. 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26398133"/>
      </p:ext>
    </p:extLst>
  </p:cSld>
  <p:clrMapOvr>
    <a:masterClrMapping/>
  </p:clrMapOvr>
  <p:transition advTm="930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1" name="Picture 9" descr="question_mark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5" y="5592763"/>
            <a:ext cx="649288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ontent Placeholder 11"/>
          <p:cNvSpPr txBox="1">
            <a:spLocks/>
          </p:cNvSpPr>
          <p:nvPr/>
        </p:nvSpPr>
        <p:spPr bwMode="auto">
          <a:xfrm>
            <a:off x="1538288" y="1119188"/>
            <a:ext cx="3490912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Advantages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No buffers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Purely local flow control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Simplicity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- no credit-flows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- no virtual channels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- simplified router design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No deadlocks, livelocks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Adaptivity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- packets are deflected around congested areas! 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Router latency reduction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Area savings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BLESS:  Advantages &amp; Disadvantages </a:t>
            </a:r>
          </a:p>
        </p:txBody>
      </p:sp>
      <p:sp>
        <p:nvSpPr>
          <p:cNvPr id="215045" name="Content Placeholder 11"/>
          <p:cNvSpPr txBox="1">
            <a:spLocks/>
          </p:cNvSpPr>
          <p:nvPr/>
        </p:nvSpPr>
        <p:spPr bwMode="auto">
          <a:xfrm>
            <a:off x="5273675" y="1122363"/>
            <a:ext cx="3233738" cy="375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Disadvantages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Increased latency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Reduced bandwidth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Increased buffering at receiver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Header information at each flit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Oldest-first arbitration complex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QoS becomes difficult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60171" y="5002414"/>
            <a:ext cx="836125" cy="39431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03132" y="5658222"/>
            <a:ext cx="2626468" cy="71011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Impact on energy…?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2747065"/>
      </p:ext>
    </p:extLst>
  </p:cSld>
  <p:clrMapOvr>
    <a:masterClrMapping/>
  </p:clrMapOvr>
  <p:transition advTm="626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1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0.8|5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7|8|5.2|5.3|1.9|8.3|4.3|12.3|0.7|14.2|34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3.9|7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|25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8.4|4|2.9|4.8|2|10.9|8.8|3.3|2.7|1|4.9|2.7|23.3|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16.9|5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19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9.8|11.3|1.4|37.6|6.4|2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0.5|8.8|17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1.3|1.9|5.5|7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4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1|2.3|1.2|0.6|1.6|1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7.8|6.8|14.1|14|17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7|12.1|3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.6|7.5|28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1|7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30.9|26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12.8|12.2"/>
</p:tagLst>
</file>

<file path=ppt/theme/_rels/them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Overr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Overr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Overr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Overr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Overr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4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SAFARI_Templat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8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4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1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5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5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55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56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Metropolitan_bulle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4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6.xml><?xml version="1.0" encoding="utf-8"?>
<a:theme xmlns:a="http://schemas.openxmlformats.org/drawingml/2006/main" name="6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3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4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4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6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6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6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7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7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7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7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7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7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9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2_ebrahimi_general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3B2C1"/>
      </a:accent1>
      <a:accent2>
        <a:srgbClr val="333399"/>
      </a:accent2>
      <a:accent3>
        <a:srgbClr val="FFFFFF"/>
      </a:accent3>
      <a:accent4>
        <a:srgbClr val="000000"/>
      </a:accent4>
      <a:accent5>
        <a:srgbClr val="CED5DD"/>
      </a:accent5>
      <a:accent6>
        <a:srgbClr val="2D2D8A"/>
      </a:accent6>
      <a:hlink>
        <a:srgbClr val="009999"/>
      </a:hlink>
      <a:folHlink>
        <a:srgbClr val="99CC00"/>
      </a:folHlink>
    </a:clrScheme>
    <a:fontScheme name="ebrahimi_general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ebrahimi_gener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3_ebrahimi_general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3B2C1"/>
      </a:accent1>
      <a:accent2>
        <a:srgbClr val="333399"/>
      </a:accent2>
      <a:accent3>
        <a:srgbClr val="FFFFFF"/>
      </a:accent3>
      <a:accent4>
        <a:srgbClr val="000000"/>
      </a:accent4>
      <a:accent5>
        <a:srgbClr val="CED5DD"/>
      </a:accent5>
      <a:accent6>
        <a:srgbClr val="2D2D8A"/>
      </a:accent6>
      <a:hlink>
        <a:srgbClr val="009999"/>
      </a:hlink>
      <a:folHlink>
        <a:srgbClr val="99CC00"/>
      </a:folHlink>
    </a:clrScheme>
    <a:fontScheme name="ebrahimi_general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ebrahimi_gener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흐름">
  <a:themeElements>
    <a:clrScheme name="흐름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흐름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Char char="n"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Char char="n"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흐름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흐름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7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14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8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6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6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7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7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8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5.xml><?xml version="1.0" encoding="utf-8"?>
<a:theme xmlns:a="http://schemas.openxmlformats.org/drawingml/2006/main" name="8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8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8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Equity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8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2.xml><?xml version="1.0" encoding="utf-8"?>
<a:theme xmlns:a="http://schemas.openxmlformats.org/drawingml/2006/main" name="1_Equity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utcs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Lucida Sans Unicode"/>
      </a:majorFont>
      <a:minorFont>
        <a:latin typeface="Arial"/>
        <a:ea typeface="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cs typeface="Lucida Sans Unicod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cs typeface="Lucida Sans Unicode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4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4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5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6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7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8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9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3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4.xml><?xml version="1.0" encoding="utf-8"?>
<a:themeOverride xmlns:a="http://schemas.openxmlformats.org/drawingml/2006/main">
  <a:clrScheme name="Edge 7">
    <a:dk1>
      <a:srgbClr val="000000"/>
    </a:dk1>
    <a:lt1>
      <a:srgbClr val="FFFFFF"/>
    </a:lt1>
    <a:dk2>
      <a:srgbClr val="006633"/>
    </a:dk2>
    <a:lt2>
      <a:srgbClr val="5F5F5F"/>
    </a:lt2>
    <a:accent1>
      <a:srgbClr val="CC9900"/>
    </a:accent1>
    <a:accent2>
      <a:srgbClr val="3B812F"/>
    </a:accent2>
    <a:accent3>
      <a:srgbClr val="FFFFFF"/>
    </a:accent3>
    <a:accent4>
      <a:srgbClr val="000000"/>
    </a:accent4>
    <a:accent5>
      <a:srgbClr val="E2CAAA"/>
    </a:accent5>
    <a:accent6>
      <a:srgbClr val="35742A"/>
    </a:accent6>
    <a:hlink>
      <a:srgbClr val="996600"/>
    </a:hlink>
    <a:folHlink>
      <a:srgbClr val="AFBF39"/>
    </a:folHlink>
  </a:clrScheme>
  <a:fontScheme name="Edge">
    <a:majorFont>
      <a:latin typeface="Garamond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  <a:fontScheme name="Solstice">
    <a:maj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휴먼매직체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HY엽서L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60000"/>
              <a:satMod val="355000"/>
            </a:schemeClr>
          </a:gs>
          <a:gs pos="40000">
            <a:schemeClr val="phClr">
              <a:tint val="85000"/>
              <a:satMod val="320000"/>
            </a:schemeClr>
          </a:gs>
          <a:gs pos="100000">
            <a:schemeClr val="phClr">
              <a:shade val="55000"/>
              <a:satMod val="300000"/>
            </a:schemeClr>
          </a:gs>
        </a:gsLst>
        <a:path path="circle">
          <a:fillToRect l="-24500" t="-20000" r="124500" b="120000"/>
        </a:path>
      </a:gradFill>
      <a:blipFill>
        <a:blip xmlns:r="http://schemas.openxmlformats.org/officeDocument/2006/relationships" r:embed="rId1">
          <a:duotone>
            <a:schemeClr val="phClr">
              <a:shade val="9000"/>
              <a:satMod val="300000"/>
            </a:schemeClr>
            <a:schemeClr val="phClr">
              <a:tint val="90000"/>
              <a:satMod val="225000"/>
            </a:schemeClr>
          </a:duotone>
        </a:blip>
        <a:tile tx="0" ty="0" sx="90000" sy="90000" flip="xy" algn="tl"/>
      </a:blipFill>
    </a:bgFillStyleLst>
  </a:fmtScheme>
</a:themeOverride>
</file>

<file path=ppt/theme/themeOverride6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  <a:fontScheme name="Solstice">
    <a:maj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휴먼매직체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HY엽서L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60000"/>
              <a:satMod val="355000"/>
            </a:schemeClr>
          </a:gs>
          <a:gs pos="40000">
            <a:schemeClr val="phClr">
              <a:tint val="85000"/>
              <a:satMod val="320000"/>
            </a:schemeClr>
          </a:gs>
          <a:gs pos="100000">
            <a:schemeClr val="phClr">
              <a:shade val="55000"/>
              <a:satMod val="300000"/>
            </a:schemeClr>
          </a:gs>
        </a:gsLst>
        <a:path path="circle">
          <a:fillToRect l="-24500" t="-20000" r="124500" b="120000"/>
        </a:path>
      </a:gradFill>
      <a:blipFill>
        <a:blip xmlns:r="http://schemas.openxmlformats.org/officeDocument/2006/relationships" r:embed="rId1">
          <a:duotone>
            <a:schemeClr val="phClr">
              <a:shade val="9000"/>
              <a:satMod val="300000"/>
            </a:schemeClr>
            <a:schemeClr val="phClr">
              <a:tint val="90000"/>
              <a:satMod val="225000"/>
            </a:schemeClr>
          </a:duotone>
        </a:blip>
        <a:tile tx="0" ty="0" sx="90000" sy="90000" flip="xy" algn="tl"/>
      </a:blipFill>
    </a:bgFillStyleLst>
  </a:fmtScheme>
</a:themeOverride>
</file>

<file path=ppt/theme/themeOverride7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  <a:fontScheme name="Solstice">
    <a:maj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휴먼매직체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HY엽서L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60000"/>
              <a:satMod val="355000"/>
            </a:schemeClr>
          </a:gs>
          <a:gs pos="40000">
            <a:schemeClr val="phClr">
              <a:tint val="85000"/>
              <a:satMod val="320000"/>
            </a:schemeClr>
          </a:gs>
          <a:gs pos="100000">
            <a:schemeClr val="phClr">
              <a:shade val="55000"/>
              <a:satMod val="300000"/>
            </a:schemeClr>
          </a:gs>
        </a:gsLst>
        <a:path path="circle">
          <a:fillToRect l="-24500" t="-20000" r="124500" b="120000"/>
        </a:path>
      </a:gradFill>
      <a:blipFill>
        <a:blip xmlns:r="http://schemas.openxmlformats.org/officeDocument/2006/relationships" r:embed="rId1">
          <a:duotone>
            <a:schemeClr val="phClr">
              <a:shade val="9000"/>
              <a:satMod val="300000"/>
            </a:schemeClr>
            <a:schemeClr val="phClr">
              <a:tint val="90000"/>
              <a:satMod val="225000"/>
            </a:schemeClr>
          </a:duotone>
        </a:blip>
        <a:tile tx="0" ty="0" sx="90000" sy="90000" flip="xy" algn="tl"/>
      </a:blipFill>
    </a:bgFillStyleLst>
  </a:fmtScheme>
</a:themeOverride>
</file>

<file path=ppt/theme/themeOverride8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  <a:fontScheme name="Solstice">
    <a:maj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휴먼매직체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HY엽서L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60000"/>
              <a:satMod val="355000"/>
            </a:schemeClr>
          </a:gs>
          <a:gs pos="40000">
            <a:schemeClr val="phClr">
              <a:tint val="85000"/>
              <a:satMod val="320000"/>
            </a:schemeClr>
          </a:gs>
          <a:gs pos="100000">
            <a:schemeClr val="phClr">
              <a:shade val="55000"/>
              <a:satMod val="300000"/>
            </a:schemeClr>
          </a:gs>
        </a:gsLst>
        <a:path path="circle">
          <a:fillToRect l="-24500" t="-20000" r="124500" b="120000"/>
        </a:path>
      </a:gradFill>
      <a:blipFill>
        <a:blip xmlns:r="http://schemas.openxmlformats.org/officeDocument/2006/relationships" r:embed="rId1">
          <a:duotone>
            <a:schemeClr val="phClr">
              <a:shade val="9000"/>
              <a:satMod val="300000"/>
            </a:schemeClr>
            <a:schemeClr val="phClr">
              <a:tint val="90000"/>
              <a:satMod val="225000"/>
            </a:schemeClr>
          </a:duotone>
        </a:blip>
        <a:tile tx="0" ty="0" sx="90000" sy="90000" flip="xy" algn="tl"/>
      </a:blipFill>
    </a:bgFillStyleLst>
  </a:fmtScheme>
</a:themeOverride>
</file>

<file path=ppt/theme/themeOverride9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  <a:fontScheme name="Solstice">
    <a:maj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휴먼매직체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HY엽서L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60000"/>
              <a:satMod val="355000"/>
            </a:schemeClr>
          </a:gs>
          <a:gs pos="40000">
            <a:schemeClr val="phClr">
              <a:tint val="85000"/>
              <a:satMod val="320000"/>
            </a:schemeClr>
          </a:gs>
          <a:gs pos="100000">
            <a:schemeClr val="phClr">
              <a:shade val="55000"/>
              <a:satMod val="300000"/>
            </a:schemeClr>
          </a:gs>
        </a:gsLst>
        <a:path path="circle">
          <a:fillToRect l="-24500" t="-20000" r="124500" b="120000"/>
        </a:path>
      </a:gradFill>
      <a:blipFill>
        <a:blip xmlns:r="http://schemas.openxmlformats.org/officeDocument/2006/relationships" r:embed="rId1">
          <a:duotone>
            <a:schemeClr val="phClr">
              <a:shade val="9000"/>
              <a:satMod val="300000"/>
            </a:schemeClr>
            <a:schemeClr val="phClr">
              <a:tint val="90000"/>
              <a:satMod val="225000"/>
            </a:schemeClr>
          </a:duotone>
        </a:blip>
        <a:tile tx="0" ty="0" sx="90000" sy="90000" flip="xy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64317</TotalTime>
  <Words>15058</Words>
  <Application>Microsoft Macintosh PowerPoint</Application>
  <PresentationFormat>On-screen Show (4:3)</PresentationFormat>
  <Paragraphs>4454</Paragraphs>
  <Slides>320</Slides>
  <Notes>198</Notes>
  <HiddenSlides>0</HiddenSlides>
  <MMClips>0</MMClips>
  <ScaleCrop>false</ScaleCrop>
  <HeadingPairs>
    <vt:vector size="8" baseType="variant">
      <vt:variant>
        <vt:lpstr>Fonts Used</vt:lpstr>
      </vt:variant>
      <vt:variant>
        <vt:i4>24</vt:i4>
      </vt:variant>
      <vt:variant>
        <vt:lpstr>Theme</vt:lpstr>
      </vt:variant>
      <vt:variant>
        <vt:i4>65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320</vt:i4>
      </vt:variant>
    </vt:vector>
  </HeadingPairs>
  <TitlesOfParts>
    <vt:vector size="413" baseType="lpstr">
      <vt:lpstr>굴림</vt:lpstr>
      <vt:lpstr>ＭＳ Ｐゴシック</vt:lpstr>
      <vt:lpstr>ヒラギノ角ゴ ProN W3</vt:lpstr>
      <vt:lpstr>Angsana New</vt:lpstr>
      <vt:lpstr>Arial</vt:lpstr>
      <vt:lpstr>Calibri</vt:lpstr>
      <vt:lpstr>cmsy10</vt:lpstr>
      <vt:lpstr>Comic Sans MS</vt:lpstr>
      <vt:lpstr>Corbel</vt:lpstr>
      <vt:lpstr>Franklin Gothic Book</vt:lpstr>
      <vt:lpstr>FrutigerNextLT Regular</vt:lpstr>
      <vt:lpstr>Garamond</vt:lpstr>
      <vt:lpstr>Gill Sans</vt:lpstr>
      <vt:lpstr>Gill Sans MT</vt:lpstr>
      <vt:lpstr>Lucida Fax</vt:lpstr>
      <vt:lpstr>Lucida Sans Unicode</vt:lpstr>
      <vt:lpstr>Perpetua</vt:lpstr>
      <vt:lpstr>StarSymbol</vt:lpstr>
      <vt:lpstr>Tahoma</vt:lpstr>
      <vt:lpstr>Times New Roman</vt:lpstr>
      <vt:lpstr>Verdana</vt:lpstr>
      <vt:lpstr>Wingdings</vt:lpstr>
      <vt:lpstr>Wingdings 2</vt:lpstr>
      <vt:lpstr>Wingdings 3</vt:lpstr>
      <vt:lpstr>Edge</vt:lpstr>
      <vt:lpstr>1_Edge</vt:lpstr>
      <vt:lpstr>3_Edge</vt:lpstr>
      <vt:lpstr>6_Edge</vt:lpstr>
      <vt:lpstr>8_Edge</vt:lpstr>
      <vt:lpstr>2_Office Theme</vt:lpstr>
      <vt:lpstr>9_Edge</vt:lpstr>
      <vt:lpstr>13_Edge</vt:lpstr>
      <vt:lpstr>23_Edge</vt:lpstr>
      <vt:lpstr>29_Edge</vt:lpstr>
      <vt:lpstr>35_Edge</vt:lpstr>
      <vt:lpstr>41_Edge</vt:lpstr>
      <vt:lpstr>45_Edge</vt:lpstr>
      <vt:lpstr>SAFARI_Template</vt:lpstr>
      <vt:lpstr>48_Edge</vt:lpstr>
      <vt:lpstr>49_Edge</vt:lpstr>
      <vt:lpstr>50_Edge</vt:lpstr>
      <vt:lpstr>51_Edge</vt:lpstr>
      <vt:lpstr>52_Edge</vt:lpstr>
      <vt:lpstr>54_Edge</vt:lpstr>
      <vt:lpstr>55_Edge</vt:lpstr>
      <vt:lpstr>56_Edge</vt:lpstr>
      <vt:lpstr>1_Metropolitan_bullet</vt:lpstr>
      <vt:lpstr>16_Edge</vt:lpstr>
      <vt:lpstr>2_Metropolitan_bullet</vt:lpstr>
      <vt:lpstr>66_Edge</vt:lpstr>
      <vt:lpstr>38_Edge</vt:lpstr>
      <vt:lpstr>44_Edge</vt:lpstr>
      <vt:lpstr>59_Edge</vt:lpstr>
      <vt:lpstr>42_Edge</vt:lpstr>
      <vt:lpstr>43_Edge</vt:lpstr>
      <vt:lpstr>61_Edge</vt:lpstr>
      <vt:lpstr>68_Edge</vt:lpstr>
      <vt:lpstr>69_Edge</vt:lpstr>
      <vt:lpstr>1_Default Design</vt:lpstr>
      <vt:lpstr>71_Edge</vt:lpstr>
      <vt:lpstr>72_Edge</vt:lpstr>
      <vt:lpstr>73_Edge</vt:lpstr>
      <vt:lpstr>74_Edge</vt:lpstr>
      <vt:lpstr>77_Edge</vt:lpstr>
      <vt:lpstr>78_Edge</vt:lpstr>
      <vt:lpstr>99_Edge</vt:lpstr>
      <vt:lpstr>2_ebrahimi_general</vt:lpstr>
      <vt:lpstr>3_ebrahimi_general</vt:lpstr>
      <vt:lpstr>흐름</vt:lpstr>
      <vt:lpstr>79_Edge</vt:lpstr>
      <vt:lpstr>143_Edge</vt:lpstr>
      <vt:lpstr>82_Edge</vt:lpstr>
      <vt:lpstr>62_Edge</vt:lpstr>
      <vt:lpstr>67_Edge</vt:lpstr>
      <vt:lpstr>70_Edge</vt:lpstr>
      <vt:lpstr>75_Edge</vt:lpstr>
      <vt:lpstr>81_Edge</vt:lpstr>
      <vt:lpstr>83_Edge</vt:lpstr>
      <vt:lpstr>86_Edge</vt:lpstr>
      <vt:lpstr>Office Theme</vt:lpstr>
      <vt:lpstr>80_Edge</vt:lpstr>
      <vt:lpstr>Solstice</vt:lpstr>
      <vt:lpstr>Equity</vt:lpstr>
      <vt:lpstr>3_Office Theme</vt:lpstr>
      <vt:lpstr>84_Edge</vt:lpstr>
      <vt:lpstr>1_Equity</vt:lpstr>
      <vt:lpstr>utcs</vt:lpstr>
      <vt:lpstr>Module</vt:lpstr>
      <vt:lpstr>46_Edge</vt:lpstr>
      <vt:lpstr>VISIO</vt:lpstr>
      <vt:lpstr>Equation</vt:lpstr>
      <vt:lpstr>Visio</vt:lpstr>
      <vt:lpstr>Chart</vt:lpstr>
      <vt:lpstr>Memory Systems  Fundamentals, Recent Research, Challenges, Opportunities  Lecture 7: Interconnects</vt:lpstr>
      <vt:lpstr>Interconnection Networks</vt:lpstr>
      <vt:lpstr>Readings</vt:lpstr>
      <vt:lpstr>Interconnection Network Basics</vt:lpstr>
      <vt:lpstr>Where Is Interconnect Used?</vt:lpstr>
      <vt:lpstr>Why Is It Important?</vt:lpstr>
      <vt:lpstr>Interconnection Network Basics</vt:lpstr>
      <vt:lpstr>Terminology </vt:lpstr>
      <vt:lpstr>More Terminology</vt:lpstr>
      <vt:lpstr>Some More Terminology</vt:lpstr>
      <vt:lpstr>Interconnection Network Topology</vt:lpstr>
      <vt:lpstr>Properties of a Topology/Network</vt:lpstr>
      <vt:lpstr>Properties of a Topology/Network</vt:lpstr>
      <vt:lpstr>Topology</vt:lpstr>
      <vt:lpstr>Metrics to Evaluate Interconnect Topology</vt:lpstr>
      <vt:lpstr>Bus</vt:lpstr>
      <vt:lpstr>Point-to-Point </vt:lpstr>
      <vt:lpstr>Crossbar</vt:lpstr>
      <vt:lpstr>Another Crossbar Design</vt:lpstr>
      <vt:lpstr>Sun UltraSPARC T2 Core-to-Cache Crossbar</vt:lpstr>
      <vt:lpstr>Bufferless and Buffered Crossbars</vt:lpstr>
      <vt:lpstr>Can We Get Lower Cost than A Crossbar?</vt:lpstr>
      <vt:lpstr>Multistage Logarithmic Networks</vt:lpstr>
      <vt:lpstr>Multistage Networks (Circuit Switched)</vt:lpstr>
      <vt:lpstr>Multistage Networks (Packet Switched)</vt:lpstr>
      <vt:lpstr>Aside: Circuit vs. Packet Switching</vt:lpstr>
      <vt:lpstr>Switching vs. Topology</vt:lpstr>
      <vt:lpstr>Another Example: Delta Network</vt:lpstr>
      <vt:lpstr>Another Example: Omega Network</vt:lpstr>
      <vt:lpstr>Combining Operations in the Network</vt:lpstr>
      <vt:lpstr>Butterfly</vt:lpstr>
      <vt:lpstr>Review: Topologies</vt:lpstr>
      <vt:lpstr>Ring</vt:lpstr>
      <vt:lpstr>Unidirectional Ring</vt:lpstr>
      <vt:lpstr>Bidirectional Rings</vt:lpstr>
      <vt:lpstr>Hierarchical Rings</vt:lpstr>
      <vt:lpstr>More on Hierarchical Rings</vt:lpstr>
      <vt:lpstr>Mesh</vt:lpstr>
      <vt:lpstr>Torus</vt:lpstr>
      <vt:lpstr>Torus, continued</vt:lpstr>
      <vt:lpstr>Trees</vt:lpstr>
      <vt:lpstr>CM-5 Fat Tree</vt:lpstr>
      <vt:lpstr>Hypercube</vt:lpstr>
      <vt:lpstr>Caltech Cosmic Cube</vt:lpstr>
      <vt:lpstr>Routing</vt:lpstr>
      <vt:lpstr>Routing Mechanism</vt:lpstr>
      <vt:lpstr>Routing Algorithm</vt:lpstr>
      <vt:lpstr>Deterministic Routing</vt:lpstr>
      <vt:lpstr>Deadlock</vt:lpstr>
      <vt:lpstr>Handling Deadlock</vt:lpstr>
      <vt:lpstr>Turn Model to Avoid Deadlock</vt:lpstr>
      <vt:lpstr>Oblivious Routing: Valiant’s Algorithm</vt:lpstr>
      <vt:lpstr>Adaptive Routing</vt:lpstr>
      <vt:lpstr>More on Adaptive Routing</vt:lpstr>
      <vt:lpstr>Buffering and Flow Control</vt:lpstr>
      <vt:lpstr>Recall: Circuit vs. Packet Switching</vt:lpstr>
      <vt:lpstr>Packet Switched Networks: Packet Format</vt:lpstr>
      <vt:lpstr>Handling Contention</vt:lpstr>
      <vt:lpstr>Flow Control Methods</vt:lpstr>
      <vt:lpstr>Circuit Switching Revisited</vt:lpstr>
      <vt:lpstr>Bufferless Deflection Routing</vt:lpstr>
      <vt:lpstr>Bufferless Deflection Routing</vt:lpstr>
      <vt:lpstr>Issues In Bufferless Deflection Routing</vt:lpstr>
      <vt:lpstr>Store and Forward Flow Control</vt:lpstr>
      <vt:lpstr>Cut through Flow Control</vt:lpstr>
      <vt:lpstr>Cut through Flow Control</vt:lpstr>
      <vt:lpstr>Wormhole Flow Control</vt:lpstr>
      <vt:lpstr>Wormhole Flow Control</vt:lpstr>
      <vt:lpstr>Head of Line Blocking</vt:lpstr>
      <vt:lpstr>Head of Line Blocking</vt:lpstr>
      <vt:lpstr>Virtual Channel Flow Control</vt:lpstr>
      <vt:lpstr>Virtual Channel Flow Control</vt:lpstr>
      <vt:lpstr>Virtual Channel Flow Control</vt:lpstr>
      <vt:lpstr>A Modern Virtual Channel Based Router</vt:lpstr>
      <vt:lpstr>Other Uses of Virtual Channels</vt:lpstr>
      <vt:lpstr>Review: Flow Control</vt:lpstr>
      <vt:lpstr>Review: Flow Control</vt:lpstr>
      <vt:lpstr>Communicating Buffer Availability</vt:lpstr>
      <vt:lpstr>Credit-based Flow Control</vt:lpstr>
      <vt:lpstr>On/Off (XON/XOFF) Flow Control</vt:lpstr>
      <vt:lpstr>Interconnection Network Performance</vt:lpstr>
      <vt:lpstr>Interconnection Network Performance</vt:lpstr>
      <vt:lpstr>Ideal Latency</vt:lpstr>
      <vt:lpstr>Actual Latency</vt:lpstr>
      <vt:lpstr>Latency and Throughput Curve</vt:lpstr>
      <vt:lpstr>Network Performance Metrics</vt:lpstr>
      <vt:lpstr>Buffering and Routing in On-Chip Networks</vt:lpstr>
      <vt:lpstr>On-Chip Networks</vt:lpstr>
      <vt:lpstr>On-chip Networks</vt:lpstr>
      <vt:lpstr>On-Chip vs. Off-Chip Interconnects</vt:lpstr>
      <vt:lpstr>On-Chip vs. Off-Chip Interconnects (II)</vt:lpstr>
      <vt:lpstr>On-Chip vs. Off-Chip Tradeoffs</vt:lpstr>
      <vt:lpstr>Buffers in NoC Routers</vt:lpstr>
      <vt:lpstr>Buffers in NoC Routers</vt:lpstr>
      <vt:lpstr>Going Bufferless…? </vt:lpstr>
      <vt:lpstr>BLESS: Bufferless Routing</vt:lpstr>
      <vt:lpstr>BLESS: Bufferless Routing</vt:lpstr>
      <vt:lpstr>FLIT-BLESS: Flit-Level Routing</vt:lpstr>
      <vt:lpstr>BLESS:  Advantages &amp; Disadvantages </vt:lpstr>
      <vt:lpstr>Evaluation – Synthetic Traces</vt:lpstr>
      <vt:lpstr>Evaluation – Homogenous Case Study</vt:lpstr>
      <vt:lpstr>Evaluation – Homogenous Case Study</vt:lpstr>
      <vt:lpstr>BLESS Conclusions</vt:lpstr>
      <vt:lpstr>Bufferless Routing in NoCs</vt:lpstr>
      <vt:lpstr>Issues In Bufferless Deflection Routing</vt:lpstr>
      <vt:lpstr>Low-Complexity Bufferless Routing</vt:lpstr>
      <vt:lpstr>CHIPPER: A Low-complexity Bufferless Deflection Router</vt:lpstr>
      <vt:lpstr>Motivation</vt:lpstr>
      <vt:lpstr>Problems that Bufferless Routers Must Solve</vt:lpstr>
      <vt:lpstr>A Bufferless Router: A High-Level View</vt:lpstr>
      <vt:lpstr>Complexity in Bufferless Deflection Routers</vt:lpstr>
      <vt:lpstr>Problem 1: Livelock Freedom</vt:lpstr>
      <vt:lpstr>Livelock Freedom in Previous Work</vt:lpstr>
      <vt:lpstr>Age-Based Priorities are Expensive: Sorting</vt:lpstr>
      <vt:lpstr>Age-Based Priorities Are Expensive: Allocation</vt:lpstr>
      <vt:lpstr>Age-Based Priorities Are Expensive</vt:lpstr>
      <vt:lpstr>Solution: Golden Packet for Livelock Freedom</vt:lpstr>
      <vt:lpstr>What Does Golden Flit Routing Require?</vt:lpstr>
      <vt:lpstr>Golden Flit Routing With Two Inputs</vt:lpstr>
      <vt:lpstr>Golden Flit Routing with Four Inputs</vt:lpstr>
      <vt:lpstr>Permutation Network Operation</vt:lpstr>
      <vt:lpstr>Problem 2: Packet Reassembly</vt:lpstr>
      <vt:lpstr>Reassembly Buffers are Large</vt:lpstr>
      <vt:lpstr>Small Reassembly Buffers Cause Deadlock</vt:lpstr>
      <vt:lpstr>Reserve Space to Avoid Deadlock?</vt:lpstr>
      <vt:lpstr>Escaping Deadlock with Retransmissions</vt:lpstr>
      <vt:lpstr>Solution: Retransmitting Only Once</vt:lpstr>
      <vt:lpstr>Using MSHRs as Reassembly Buffers</vt:lpstr>
      <vt:lpstr>CHIPPER: Cheap Interconnect Partially-Permuting Router</vt:lpstr>
      <vt:lpstr>CHIPPER: Cheap Interconnect Partially-Permuting Router</vt:lpstr>
      <vt:lpstr>EVALUATION</vt:lpstr>
      <vt:lpstr>Methodology</vt:lpstr>
      <vt:lpstr>Methodology</vt:lpstr>
      <vt:lpstr>Results: Performance Degradation</vt:lpstr>
      <vt:lpstr>Results: Power Reduction</vt:lpstr>
      <vt:lpstr>Results: Area and Critical Path Reduction</vt:lpstr>
      <vt:lpstr>Conclusions</vt:lpstr>
      <vt:lpstr>More on CHIPPER</vt:lpstr>
      <vt:lpstr>Minimally-Buffered Deflection Routing</vt:lpstr>
      <vt:lpstr>Minimally-Buffered Deflection Routing</vt:lpstr>
      <vt:lpstr>“Bufferless” Hierarchical Rings</vt:lpstr>
      <vt:lpstr>“Bufferless” Hierarchical Rings (II)</vt:lpstr>
      <vt:lpstr>Summary of Six Years of Research</vt:lpstr>
      <vt:lpstr>More Readings</vt:lpstr>
      <vt:lpstr>On-Chip vs. Off-Chip Tradeoffs</vt:lpstr>
      <vt:lpstr>HAT: Heterogeneous Adaptive Throttling for On-Chip Networks</vt:lpstr>
      <vt:lpstr>Executive Summary</vt:lpstr>
      <vt:lpstr>Throttling Based Fairness in NoCs</vt:lpstr>
      <vt:lpstr>Packet Scheduling</vt:lpstr>
      <vt:lpstr>Packet Scheduling</vt:lpstr>
      <vt:lpstr>Application-Aware Packet Scheduling</vt:lpstr>
      <vt:lpstr>The Problem: Packet Scheduling</vt:lpstr>
      <vt:lpstr>The Problem: Packet Scheduling</vt:lpstr>
      <vt:lpstr>The Problem: Packet Scheduling</vt:lpstr>
      <vt:lpstr>The Problem: Packet Scheduling</vt:lpstr>
      <vt:lpstr>PowerPoint Presentation</vt:lpstr>
      <vt:lpstr>The Problem: Packet Scheduling</vt:lpstr>
      <vt:lpstr>STC Scheduling Example</vt:lpstr>
      <vt:lpstr>STC Scheduling Example</vt:lpstr>
      <vt:lpstr>STC Scheduling Example</vt:lpstr>
      <vt:lpstr>STC Scheduling Example</vt:lpstr>
      <vt:lpstr>STC Scheduling Example</vt:lpstr>
      <vt:lpstr>Application-Aware Prioritization in NoCs</vt:lpstr>
      <vt:lpstr>Slack-Based Packet Scheduling</vt:lpstr>
      <vt:lpstr>Low-Cost QoS in On-Chip Networks (I)</vt:lpstr>
      <vt:lpstr>Low-Cost QoS in On-Chip Networks (II)</vt:lpstr>
      <vt:lpstr>Interconnect Readings </vt:lpstr>
      <vt:lpstr>Application-Aware Prioritization in NoCs</vt:lpstr>
      <vt:lpstr>Slack-Based Packet Scheduling</vt:lpstr>
      <vt:lpstr>Low-Cost QoS in On-Chip Networks (I)</vt:lpstr>
      <vt:lpstr>Low-Cost QoS in On-Chip Networks (II)</vt:lpstr>
      <vt:lpstr>Throttling Based Fairness in NoCs</vt:lpstr>
      <vt:lpstr>Scalability: Express Cube Topologies</vt:lpstr>
      <vt:lpstr>Scalability: Slim NoC</vt:lpstr>
      <vt:lpstr>Bufferless Routing in NoCs</vt:lpstr>
      <vt:lpstr>CHIPPER: Low-Complexity Bufferless </vt:lpstr>
      <vt:lpstr>Minimally-Buffered Deflection Routing</vt:lpstr>
      <vt:lpstr>“Bufferless” Hierarchical Rings</vt:lpstr>
      <vt:lpstr>“Bufferless” Hierarchical Rings (II)</vt:lpstr>
      <vt:lpstr>Summary of Six Years of Research</vt:lpstr>
      <vt:lpstr>On-Chip vs. Off-Chip Tradeoffs</vt:lpstr>
      <vt:lpstr>Slowdown Estimation in NoCs</vt:lpstr>
      <vt:lpstr>Handling Multicast and Hotspot Issues</vt:lpstr>
      <vt:lpstr>Memory Systems  Fundamentals, Recent Research, Challenges, Opportunities  Lecture 7: Interconnects</vt:lpstr>
      <vt:lpstr>MinBD: Minimally-Buffered Deflection Routing for Energy-Efficient Interconnect</vt:lpstr>
      <vt:lpstr>Bufferless Deflection Routing</vt:lpstr>
      <vt:lpstr>Outline: This Talk</vt:lpstr>
      <vt:lpstr>Outline: This Talk</vt:lpstr>
      <vt:lpstr>Issues in Bufferless Deflection Routing</vt:lpstr>
      <vt:lpstr>Key Performance Issues</vt:lpstr>
      <vt:lpstr>Outline: This Talk</vt:lpstr>
      <vt:lpstr>Outline: This Talk</vt:lpstr>
      <vt:lpstr>Addressing Link Contention</vt:lpstr>
      <vt:lpstr>How to Buffer Deflected Flits</vt:lpstr>
      <vt:lpstr>How to Buffer Deflected Flits</vt:lpstr>
      <vt:lpstr>Why Could A Side Buffer Work Well?</vt:lpstr>
      <vt:lpstr>Outline: This Talk</vt:lpstr>
      <vt:lpstr>Addressing the Ejection Bottleneck</vt:lpstr>
      <vt:lpstr>Addressing the Ejection Bottleneck</vt:lpstr>
      <vt:lpstr>Addressing the Ejection Bottleneck</vt:lpstr>
      <vt:lpstr>Outline: This Talk</vt:lpstr>
      <vt:lpstr>Improving Deflection Arbitration</vt:lpstr>
      <vt:lpstr>Fast Deflection Routing Implementation</vt:lpstr>
      <vt:lpstr>Fast Deflection Routing with Four Inputs</vt:lpstr>
      <vt:lpstr>Unnecessary Deflections in Fast Arbiters</vt:lpstr>
      <vt:lpstr>Improving Deflection Arbitration</vt:lpstr>
      <vt:lpstr>Adding A Silver Flit</vt:lpstr>
      <vt:lpstr>Minimally-Buffered Deflection Router</vt:lpstr>
      <vt:lpstr>Outline: This Talk</vt:lpstr>
      <vt:lpstr>Outline: This Talk</vt:lpstr>
      <vt:lpstr>Methodology: Simulated System</vt:lpstr>
      <vt:lpstr>Methodology: Routers and Network</vt:lpstr>
      <vt:lpstr>Methodology: Power, Die Area, Crit. Path</vt:lpstr>
      <vt:lpstr>Reduced Deflections &amp; Improved Perf.</vt:lpstr>
      <vt:lpstr>Overall Performance Results</vt:lpstr>
      <vt:lpstr>Overall Power Results</vt:lpstr>
      <vt:lpstr>Performance-Power Spectrum</vt:lpstr>
      <vt:lpstr>Die Area and Critical Path</vt:lpstr>
      <vt:lpstr>Conclusions</vt:lpstr>
      <vt:lpstr>Minimally-Buffered Deflection Routing</vt:lpstr>
      <vt:lpstr>More Readings</vt:lpstr>
      <vt:lpstr>HAT: Heterogeneous Adaptive Throttling for On-Chip Networks</vt:lpstr>
      <vt:lpstr>Executive Summary</vt:lpstr>
      <vt:lpstr>Outline</vt:lpstr>
      <vt:lpstr>On-Chip Networks</vt:lpstr>
      <vt:lpstr>Network Congestion Reduces Performance</vt:lpstr>
      <vt:lpstr>Goal</vt:lpstr>
      <vt:lpstr>Key Observation #1</vt:lpstr>
      <vt:lpstr>Key Observation #2</vt:lpstr>
      <vt:lpstr>Outline</vt:lpstr>
      <vt:lpstr>Heterogeneous Adaptive Throttling (HAT)</vt:lpstr>
      <vt:lpstr>Heterogeneous Adaptive Throttling (HAT)</vt:lpstr>
      <vt:lpstr>Application-Aware Throttling</vt:lpstr>
      <vt:lpstr>Heterogeneous Adaptive Throttling (HAT)</vt:lpstr>
      <vt:lpstr>Dynamic Throttling Rate Adjustment</vt:lpstr>
      <vt:lpstr>Dynamic Throttling Rate Adjustment</vt:lpstr>
      <vt:lpstr>Epoch-Based Operation</vt:lpstr>
      <vt:lpstr>Outline</vt:lpstr>
      <vt:lpstr>Prior Source Throttling Works</vt:lpstr>
      <vt:lpstr>Outline</vt:lpstr>
      <vt:lpstr>Methodology</vt:lpstr>
      <vt:lpstr>Performance: Bufferless NoC (BLESS)</vt:lpstr>
      <vt:lpstr>Performance: Buffered NoC</vt:lpstr>
      <vt:lpstr>Application Fairness</vt:lpstr>
      <vt:lpstr>Network Energy Efficiency</vt:lpstr>
      <vt:lpstr>Other Results in Paper</vt:lpstr>
      <vt:lpstr>Conclusion</vt:lpstr>
      <vt:lpstr>Throttling Based Fairness in NoCs</vt:lpstr>
      <vt:lpstr>Slack-Driven Packet Scheduling</vt:lpstr>
      <vt:lpstr>Packet Scheduling in NoC</vt:lpstr>
      <vt:lpstr>MLP Principle</vt:lpstr>
      <vt:lpstr>Outline</vt:lpstr>
      <vt:lpstr>What is Aérgia?</vt:lpstr>
      <vt:lpstr>Outline</vt:lpstr>
      <vt:lpstr>Slack of Packets</vt:lpstr>
      <vt:lpstr>Concept of Slack </vt:lpstr>
      <vt:lpstr>Prioritizing using Slack </vt:lpstr>
      <vt:lpstr>Slack in Applications</vt:lpstr>
      <vt:lpstr>Slack in Applications</vt:lpstr>
      <vt:lpstr>Diversity in Slack</vt:lpstr>
      <vt:lpstr>Diversity in Slack</vt:lpstr>
      <vt:lpstr>Outline</vt:lpstr>
      <vt:lpstr>Estimating Slack Priority</vt:lpstr>
      <vt:lpstr>Estimating Slack Priority</vt:lpstr>
      <vt:lpstr>Estimating Slack Priority</vt:lpstr>
      <vt:lpstr>Starvation Avoidance</vt:lpstr>
      <vt:lpstr>Putting it all together</vt:lpstr>
      <vt:lpstr>Outline</vt:lpstr>
      <vt:lpstr>Evaluation Methodology</vt:lpstr>
      <vt:lpstr>Qualitative Comparison</vt:lpstr>
      <vt:lpstr>System Performance</vt:lpstr>
      <vt:lpstr>Network Unfairness</vt:lpstr>
      <vt:lpstr>Conclusions &amp; Future Directions</vt:lpstr>
      <vt:lpstr>Slack-Based Packet Scheduling</vt:lpstr>
      <vt:lpstr>Express-Cube Topologies</vt:lpstr>
      <vt:lpstr>2-D Mesh</vt:lpstr>
      <vt:lpstr>2-D Mesh</vt:lpstr>
      <vt:lpstr>Concentration (Balfour &amp; Dally, ICS ‘06)</vt:lpstr>
      <vt:lpstr>Concentration</vt:lpstr>
      <vt:lpstr>Replication</vt:lpstr>
      <vt:lpstr>Flattened Butterfly (Kim et al., Micro ‘07)</vt:lpstr>
      <vt:lpstr>Flattened Butterfly (Kim et al., Micro ‘07)</vt:lpstr>
      <vt:lpstr>Flattened Butterfly (Kim et al., Micro ‘07)</vt:lpstr>
      <vt:lpstr>Flattened Butterfly (Kim et al., Micro ‘07)</vt:lpstr>
      <vt:lpstr>Flattened Butterfly (Kim et al., Micro ‘07)</vt:lpstr>
      <vt:lpstr>Flattened Butterfly (Kim et al., Micro ‘07)</vt:lpstr>
      <vt:lpstr>Multidrop Express Channels (MECS)</vt:lpstr>
      <vt:lpstr>Multidrop Express Channels (MECS)</vt:lpstr>
      <vt:lpstr>Multidrop Express Channels (MECS)</vt:lpstr>
      <vt:lpstr>Multidrop Express Channels (MECS)</vt:lpstr>
      <vt:lpstr>Multidrop Express Channels (MECS)</vt:lpstr>
      <vt:lpstr>Multidrop Express Channels (MECS)</vt:lpstr>
      <vt:lpstr>Multidrop Express Channels (MECS)</vt:lpstr>
      <vt:lpstr>Partitioning: a GEC Example</vt:lpstr>
      <vt:lpstr>Analytical Comparison</vt:lpstr>
      <vt:lpstr>Experimental Methodology</vt:lpstr>
      <vt:lpstr>PowerPoint Presentation</vt:lpstr>
      <vt:lpstr>PowerPoint Presentation</vt:lpstr>
      <vt:lpstr>PowerPoint Presentation</vt:lpstr>
      <vt:lpstr>PowerPoint Presentation</vt:lpstr>
      <vt:lpstr>Summary</vt:lpstr>
      <vt:lpstr>Scalability: Express Cube Topologies</vt:lpstr>
      <vt:lpstr>Kilo-NoC: Topology-Aware QoS</vt:lpstr>
      <vt:lpstr>Motivation</vt:lpstr>
      <vt:lpstr>Kilo-NOC requirements</vt:lpstr>
      <vt:lpstr>Topology-Aware QoS</vt:lpstr>
      <vt:lpstr>Baseline QOS-enabled CMP</vt:lpstr>
      <vt:lpstr>Conventional NOC QOS</vt:lpstr>
      <vt:lpstr>Conventional NOC QOS</vt:lpstr>
      <vt:lpstr>Kilo-NOC  QOS</vt:lpstr>
      <vt:lpstr>Topology-Aware  QOS</vt:lpstr>
      <vt:lpstr>Topology-Aware  QOS</vt:lpstr>
      <vt:lpstr>Topology-Aware  QOS</vt:lpstr>
      <vt:lpstr>Topology-Aware  QOS</vt:lpstr>
      <vt:lpstr>Kilo-NOC  view</vt:lpstr>
      <vt:lpstr>Evaluation Methodology</vt:lpstr>
      <vt:lpstr>Area comparison</vt:lpstr>
      <vt:lpstr>Energy comparison</vt:lpstr>
      <vt:lpstr>Summary</vt:lpstr>
      <vt:lpstr>Low-Cost QoS in On-Chip Networks (II)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ATLAS: A Scalable and High-Performance Scheduling Algorithm for Multiple Memory Controllers</dc:title>
  <dc:creator>yoongu</dc:creator>
  <cp:lastModifiedBy>Onur Mutlu</cp:lastModifiedBy>
  <cp:revision>1941</cp:revision>
  <cp:lastPrinted>2010-05-26T16:43:32Z</cp:lastPrinted>
  <dcterms:created xsi:type="dcterms:W3CDTF">2010-10-08T20:41:54Z</dcterms:created>
  <dcterms:modified xsi:type="dcterms:W3CDTF">2018-10-10T21:06:02Z</dcterms:modified>
</cp:coreProperties>
</file>